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85" r:id="rId2"/>
    <p:sldId id="287" r:id="rId3"/>
    <p:sldId id="288" r:id="rId4"/>
    <p:sldId id="290" r:id="rId5"/>
    <p:sldId id="294" r:id="rId6"/>
    <p:sldId id="286" r:id="rId7"/>
    <p:sldId id="295" r:id="rId8"/>
    <p:sldId id="289" r:id="rId9"/>
    <p:sldId id="296" r:id="rId10"/>
    <p:sldId id="297" r:id="rId11"/>
    <p:sldId id="299" r:id="rId12"/>
    <p:sldId id="302" r:id="rId13"/>
    <p:sldId id="298" r:id="rId14"/>
    <p:sldId id="262" r:id="rId15"/>
    <p:sldId id="278" r:id="rId16"/>
    <p:sldId id="273" r:id="rId17"/>
    <p:sldId id="271" r:id="rId18"/>
    <p:sldId id="275" r:id="rId19"/>
    <p:sldId id="263" r:id="rId20"/>
    <p:sldId id="279" r:id="rId21"/>
    <p:sldId id="274" r:id="rId22"/>
    <p:sldId id="304" r:id="rId23"/>
    <p:sldId id="307" r:id="rId24"/>
    <p:sldId id="308" r:id="rId25"/>
    <p:sldId id="293" r:id="rId26"/>
    <p:sldId id="305" r:id="rId27"/>
    <p:sldId id="310" r:id="rId28"/>
    <p:sldId id="306" r:id="rId29"/>
    <p:sldId id="309" r:id="rId30"/>
    <p:sldId id="311" r:id="rId31"/>
    <p:sldId id="292" r:id="rId32"/>
    <p:sldId id="283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34587" autoAdjust="0"/>
    <p:restoredTop sz="94639" autoAdjust="0"/>
  </p:normalViewPr>
  <p:slideViewPr>
    <p:cSldViewPr>
      <p:cViewPr>
        <p:scale>
          <a:sx n="90" d="100"/>
          <a:sy n="90" d="100"/>
        </p:scale>
        <p:origin x="-2244" y="-8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EE410D-B17F-48AC-B991-70F047C7323E}" type="datetimeFigureOut">
              <a:rPr lang="ru-RU" smtClean="0"/>
              <a:pPr/>
              <a:t>21.05.2014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42ABCD-21FB-45ED-9F76-E7E06DB4D9A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2ABCD-21FB-45ED-9F76-E7E06DB4D9AD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2ABCD-21FB-45ED-9F76-E7E06DB4D9AD}" type="slidenum">
              <a:rPr lang="ru-RU" smtClean="0"/>
              <a:pPr/>
              <a:t>22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to.org/intern/application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file:///\\Yaserver\allusers\&#1057;&#1072;&#1076;&#1086;&#1074;&#1089;&#1082;&#1080;&#1081;%20&#1048;&#1074;&#1072;&#1085;%20&#1042;&#1080;&#1082;&#1090;&#1086;&#1088;&#1086;&#1074;&#1080;&#1095;\&#1053;&#1086;&#1074;&#1099;&#1081;%20&#1092;&#1086;&#1088;&#1084;&#1072;&#1090;\Detroit-u0027s%20Tragedy%20and%20How%20to%20Fix%20It(1).avi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4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balance287@gmail.com" TargetMode="External"/><Relationship Id="rId2" Type="http://schemas.openxmlformats.org/officeDocument/2006/relationships/hyperlink" Target="mailto:antonboltochko@gmail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81000" y="304800"/>
            <a:ext cx="6192838" cy="3581400"/>
          </a:xfrm>
        </p:spPr>
        <p:txBody>
          <a:bodyPr/>
          <a:lstStyle/>
          <a:p>
            <a:r>
              <a:rPr lang="ru-RU" dirty="0" smtClean="0"/>
              <a:t>«Московские либертарианцы – взгляд со стороны»</a:t>
            </a:r>
            <a:endParaRPr lang="ru-RU" dirty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09600" y="3886200"/>
            <a:ext cx="8305800" cy="29718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ru-RU" sz="2800" dirty="0" smtClean="0"/>
              <a:t>Иван,  По поручению оргкомитета хочу Вам напомнить, что тезисы Вы направляете </a:t>
            </a:r>
          </a:p>
          <a:p>
            <a:pPr algn="l"/>
            <a:r>
              <a:rPr lang="ru-RU" sz="4000" dirty="0" smtClean="0"/>
              <a:t>не адресатам своего </a:t>
            </a:r>
            <a:r>
              <a:rPr lang="ru-RU" sz="4000" dirty="0" err="1" smtClean="0"/>
              <a:t>собщения</a:t>
            </a:r>
            <a:r>
              <a:rPr lang="ru-RU" sz="4000" dirty="0" smtClean="0"/>
              <a:t> (если они вообще существуют)</a:t>
            </a:r>
            <a:r>
              <a:rPr lang="ru-RU" sz="2800" dirty="0" smtClean="0"/>
              <a:t>, а </a:t>
            </a:r>
          </a:p>
          <a:p>
            <a:pPr algn="l"/>
            <a:r>
              <a:rPr lang="ru-RU" sz="2800" dirty="0" smtClean="0"/>
              <a:t>оргкомитету чтений</a:t>
            </a:r>
            <a:r>
              <a:rPr lang="ru-RU" sz="2800" dirty="0" smtClean="0"/>
              <a:t>.</a:t>
            </a:r>
          </a:p>
          <a:p>
            <a:pPr algn="l"/>
            <a:endParaRPr lang="ru-RU" sz="2800" dirty="0" smtClean="0"/>
          </a:p>
          <a:p>
            <a:pPr algn="l"/>
            <a:r>
              <a:rPr lang="ru-RU" sz="2800" dirty="0" smtClean="0"/>
              <a:t>                                                                                                           </a:t>
            </a:r>
            <a:r>
              <a:rPr lang="ru-RU" sz="2800" dirty="0" smtClean="0"/>
              <a:t>С уважением,</a:t>
            </a:r>
          </a:p>
          <a:p>
            <a:pPr algn="l"/>
            <a:r>
              <a:rPr lang="ru-RU" sz="2800" dirty="0" smtClean="0"/>
              <a:t>                                                                                                           Виктор </a:t>
            </a:r>
            <a:r>
              <a:rPr lang="ru-RU" sz="2800" dirty="0" err="1" smtClean="0"/>
              <a:t>Агроскин</a:t>
            </a:r>
            <a:r>
              <a:rPr lang="ru-RU" sz="2800" dirty="0" smtClean="0"/>
              <a:t>.</a:t>
            </a:r>
            <a:endParaRPr lang="ru-RU" sz="2800" dirty="0"/>
          </a:p>
          <a:p>
            <a:endParaRPr lang="ru-RU" sz="2800" dirty="0"/>
          </a:p>
          <a:p>
            <a:r>
              <a:rPr lang="ru-RU" sz="2800" dirty="0" smtClean="0"/>
              <a:t>   </a:t>
            </a:r>
          </a:p>
          <a:p>
            <a:endParaRPr lang="ru-RU" sz="2800" dirty="0" smtClean="0"/>
          </a:p>
          <a:p>
            <a:endParaRPr lang="ru-RU" sz="2800" dirty="0"/>
          </a:p>
          <a:p>
            <a:r>
              <a:rPr lang="ru-RU" sz="2800" dirty="0"/>
              <a:t>                                </a:t>
            </a:r>
            <a:r>
              <a:rPr lang="ru-RU" sz="2800" dirty="0" smtClean="0"/>
              <a:t>                               </a:t>
            </a:r>
            <a:r>
              <a:rPr lang="ru-RU" sz="2800" dirty="0"/>
              <a:t>Садовский Иван</a:t>
            </a:r>
          </a:p>
        </p:txBody>
      </p:sp>
      <p:pic>
        <p:nvPicPr>
          <p:cNvPr id="4103" name="Picture 7" descr="logoMISES-CENT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50038" y="0"/>
            <a:ext cx="2493962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CATO - общественное мнение и студенты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" name="Содержимое 13" descr="palmer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27015" y="1500174"/>
            <a:ext cx="3887795" cy="4786346"/>
          </a:xfrm>
        </p:spPr>
      </p:pic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5025" y="1571612"/>
            <a:ext cx="4041775" cy="5786478"/>
          </a:xfrm>
        </p:spPr>
        <p:txBody>
          <a:bodyPr>
            <a:normAutofit/>
          </a:bodyPr>
          <a:lstStyle/>
          <a:p>
            <a:pPr fontAlgn="base"/>
            <a:r>
              <a:rPr lang="en-US" sz="3200" b="1" dirty="0" smtClean="0"/>
              <a:t>Cato </a:t>
            </a:r>
            <a:r>
              <a:rPr lang="en-US" sz="3200" b="1" dirty="0" smtClean="0"/>
              <a:t>University</a:t>
            </a:r>
            <a:endParaRPr lang="en-US" sz="3200" b="1" dirty="0" smtClean="0"/>
          </a:p>
          <a:p>
            <a:pPr fontAlgn="base"/>
            <a:r>
              <a:rPr lang="en-US" sz="3200" b="1" dirty="0" smtClean="0"/>
              <a:t>Summer Seminar on Political Economy</a:t>
            </a:r>
            <a:endParaRPr lang="en-US" sz="3200" dirty="0" smtClean="0"/>
          </a:p>
          <a:p>
            <a:pPr fontAlgn="base"/>
            <a:r>
              <a:rPr lang="ru-RU" sz="3200" dirty="0" smtClean="0"/>
              <a:t>Летние школы</a:t>
            </a:r>
          </a:p>
          <a:p>
            <a:pPr fontAlgn="base"/>
            <a:r>
              <a:rPr lang="en-US" sz="3200" dirty="0" smtClean="0">
                <a:hlinkClick r:id="rId3"/>
              </a:rPr>
              <a:t>Cato Institute </a:t>
            </a:r>
            <a:r>
              <a:rPr lang="en-US" sz="3200" dirty="0" smtClean="0">
                <a:hlinkClick r:id="rId3"/>
              </a:rPr>
              <a:t>internship</a:t>
            </a:r>
            <a:endParaRPr lang="ru-RU" sz="3200" dirty="0" smtClean="0"/>
          </a:p>
          <a:p>
            <a:pPr fontAlgn="base"/>
            <a:r>
              <a:rPr lang="en-US" sz="3200" b="1" dirty="0" smtClean="0"/>
              <a:t>Student Programs * 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96974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Atlas</a:t>
            </a:r>
            <a:r>
              <a:rPr lang="ru-RU" dirty="0" smtClean="0"/>
              <a:t> </a:t>
            </a:r>
            <a:r>
              <a:rPr lang="ru-RU" dirty="0" err="1" smtClean="0"/>
              <a:t>Society</a:t>
            </a:r>
            <a:r>
              <a:rPr lang="ru-RU" dirty="0" smtClean="0"/>
              <a:t> и   ISIL - либертарианцы (городские сумасшедшие</a:t>
            </a:r>
            <a:r>
              <a:rPr lang="ru-RU" dirty="0" smtClean="0"/>
              <a:t>)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357158" y="4500570"/>
            <a:ext cx="4040188" cy="639762"/>
          </a:xfrm>
        </p:spPr>
        <p:txBody>
          <a:bodyPr>
            <a:normAutofit fontScale="85000" lnSpcReduction="20000"/>
          </a:bodyPr>
          <a:lstStyle/>
          <a:p>
            <a:r>
              <a:rPr lang="en-US" b="0" dirty="0" smtClean="0"/>
              <a:t>    June 19-22, 2014</a:t>
            </a:r>
            <a:br>
              <a:rPr lang="en-US" b="0" dirty="0" smtClean="0"/>
            </a:br>
            <a:r>
              <a:rPr lang="en-US" b="0" dirty="0" smtClean="0"/>
              <a:t>          Manchester, New </a:t>
            </a:r>
            <a:r>
              <a:rPr lang="en-US" b="0" dirty="0" smtClean="0"/>
              <a:t>Hampshire</a:t>
            </a:r>
            <a:endParaRPr lang="ru-RU" dirty="0"/>
          </a:p>
        </p:txBody>
      </p:sp>
      <p:pic>
        <p:nvPicPr>
          <p:cNvPr id="7" name="Содержимое 6" descr="atlas_society_logo-small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57159" y="2143116"/>
            <a:ext cx="3786214" cy="1285884"/>
          </a:xfrm>
        </p:spPr>
      </p:pic>
      <p:pic>
        <p:nvPicPr>
          <p:cNvPr id="14" name="Содержимое 13" descr="Albania-Conference-Banner.pn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2143116"/>
            <a:ext cx="4041775" cy="3143272"/>
          </a:xfrm>
        </p:spPr>
      </p:pic>
      <p:pic>
        <p:nvPicPr>
          <p:cNvPr id="8" name="Содержимое 6" descr="AtlasSummi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3357562"/>
            <a:ext cx="4040188" cy="8738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82858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United</a:t>
            </a:r>
            <a:r>
              <a:rPr lang="ru-RU" dirty="0" smtClean="0"/>
              <a:t> </a:t>
            </a:r>
            <a:r>
              <a:rPr lang="ru-RU" dirty="0" err="1" smtClean="0"/>
              <a:t>States</a:t>
            </a:r>
            <a:r>
              <a:rPr lang="ru-RU" dirty="0" smtClean="0"/>
              <a:t> </a:t>
            </a:r>
            <a:r>
              <a:rPr lang="ru-RU" dirty="0" err="1" smtClean="0"/>
              <a:t>Department</a:t>
            </a:r>
            <a:r>
              <a:rPr lang="ru-RU" dirty="0" smtClean="0"/>
              <a:t> </a:t>
            </a:r>
            <a:r>
              <a:rPr lang="ru-RU" dirty="0" err="1" smtClean="0"/>
              <a:t>of</a:t>
            </a:r>
            <a:r>
              <a:rPr lang="ru-RU" dirty="0" smtClean="0"/>
              <a:t> </a:t>
            </a:r>
            <a:r>
              <a:rPr lang="ru-RU" dirty="0" err="1" smtClean="0"/>
              <a:t>State</a:t>
            </a:r>
            <a:r>
              <a:rPr lang="ru-RU" dirty="0" smtClean="0"/>
              <a:t> с политически озабоченными  </a:t>
            </a:r>
            <a:r>
              <a:rPr lang="ru-RU" dirty="0" err="1" smtClean="0"/>
              <a:t>Think</a:t>
            </a:r>
            <a:r>
              <a:rPr lang="ru-RU" dirty="0" smtClean="0"/>
              <a:t> </a:t>
            </a:r>
            <a:r>
              <a:rPr lang="ru-RU" dirty="0" err="1" smtClean="0"/>
              <a:t>Tank</a:t>
            </a:r>
            <a:r>
              <a:rPr lang="ru-RU" dirty="0" smtClean="0"/>
              <a:t>.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" name="Содержимое 6" descr="загруженное (5)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85720" y="1928802"/>
            <a:ext cx="4143404" cy="4429155"/>
          </a:xfrm>
        </p:spPr>
      </p:pic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3929059" y="2174875"/>
            <a:ext cx="4757742" cy="395128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4400" dirty="0" smtClean="0"/>
              <a:t>     International visitor program :  “The Impact of Think Thanks on US Policymaking”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2071670" y="274638"/>
            <a:ext cx="6615130" cy="1797040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Atlas</a:t>
            </a:r>
            <a:r>
              <a:rPr lang="ru-RU" dirty="0" smtClean="0"/>
              <a:t> </a:t>
            </a:r>
            <a:r>
              <a:rPr lang="ru-RU" dirty="0" err="1" smtClean="0"/>
              <a:t>Economic</a:t>
            </a:r>
            <a:r>
              <a:rPr lang="ru-RU" dirty="0" smtClean="0"/>
              <a:t> </a:t>
            </a:r>
            <a:r>
              <a:rPr lang="ru-RU" dirty="0" err="1" smtClean="0"/>
              <a:t>Research</a:t>
            </a:r>
            <a:r>
              <a:rPr lang="ru-RU" dirty="0" smtClean="0"/>
              <a:t> </a:t>
            </a:r>
            <a:r>
              <a:rPr lang="ru-RU" dirty="0" err="1" smtClean="0"/>
              <a:t>Fondation</a:t>
            </a:r>
            <a:r>
              <a:rPr lang="ru-RU" dirty="0" smtClean="0"/>
              <a:t> общемировая сеть исследовательских </a:t>
            </a:r>
            <a:r>
              <a:rPr lang="ru-RU" dirty="0" smtClean="0"/>
              <a:t>центров</a:t>
            </a:r>
            <a:endParaRPr lang="ru-RU" dirty="0"/>
          </a:p>
        </p:txBody>
      </p:sp>
      <p:pic>
        <p:nvPicPr>
          <p:cNvPr id="7" name="Содержимое 6" descr="TTMBAslider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57224" y="2000240"/>
            <a:ext cx="7643866" cy="1512884"/>
          </a:xfrm>
        </p:spPr>
      </p:pic>
      <p:pic>
        <p:nvPicPr>
          <p:cNvPr id="8" name="Содержимое 7" descr="TTSTslider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857224" y="3571876"/>
            <a:ext cx="7643866" cy="1513479"/>
          </a:xfrm>
        </p:spPr>
      </p:pic>
      <p:pic>
        <p:nvPicPr>
          <p:cNvPr id="14" name="Содержимое 7" descr="Atlas14-Postcard-fin-1_small-300x21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48" y="5143512"/>
            <a:ext cx="7786742" cy="1509709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0"/>
            <a:ext cx="2416928" cy="10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6500826" y="5429264"/>
            <a:ext cx="5000628" cy="571504"/>
          </a:xfrm>
        </p:spPr>
        <p:txBody>
          <a:bodyPr>
            <a:normAutofit/>
          </a:bodyPr>
          <a:lstStyle/>
          <a:p>
            <a:r>
              <a:rPr lang="en-US" dirty="0" smtClean="0"/>
              <a:t>Mark </a:t>
            </a:r>
            <a:r>
              <a:rPr lang="en-US" dirty="0" err="1" smtClean="0"/>
              <a:t>Skousen</a:t>
            </a:r>
            <a:endParaRPr lang="en-US" dirty="0" smtClean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6500826" y="2357430"/>
            <a:ext cx="264317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Содержимое 3"/>
          <p:cNvSpPr>
            <a:spLocks noGrp="1"/>
          </p:cNvSpPr>
          <p:nvPr>
            <p:ph sz="quarter" idx="4"/>
          </p:nvPr>
        </p:nvSpPr>
        <p:spPr>
          <a:xfrm>
            <a:off x="0" y="1928802"/>
            <a:ext cx="6643702" cy="564360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2500 </a:t>
            </a:r>
            <a:r>
              <a:rPr lang="en-US" sz="2800" dirty="0" smtClean="0"/>
              <a:t>academics</a:t>
            </a:r>
            <a:r>
              <a:rPr lang="en-US" sz="2800" dirty="0" smtClean="0"/>
              <a:t>, journalists, activists of all ages, vendors, investors, and a huge variety of professionals in all fields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Laissez Faire </a:t>
            </a:r>
            <a:r>
              <a:rPr lang="en-US" sz="2800" dirty="0" smtClean="0"/>
              <a:t>Books</a:t>
            </a:r>
          </a:p>
          <a:p>
            <a:r>
              <a:rPr lang="en-US" sz="2800" dirty="0" smtClean="0"/>
              <a:t>150 </a:t>
            </a:r>
            <a:r>
              <a:rPr lang="en-US" sz="2800" dirty="0" smtClean="0"/>
              <a:t>sessions</a:t>
            </a:r>
          </a:p>
          <a:p>
            <a:r>
              <a:rPr lang="en-US" sz="2800" dirty="0" smtClean="0"/>
              <a:t>Anthem Film Festival -www.anthemfilmfestival.com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 Fox Business at </a:t>
            </a:r>
            <a:r>
              <a:rPr lang="en-US" sz="2800" dirty="0" err="1" smtClean="0"/>
              <a:t>FreedomFest</a:t>
            </a:r>
            <a:endParaRPr lang="en-US" sz="2800" dirty="0" smtClean="0"/>
          </a:p>
          <a:p>
            <a:r>
              <a:rPr lang="en-US" sz="2800" dirty="0" smtClean="0"/>
              <a:t> FEE Day, Reason Day, and ISIL Day</a:t>
            </a:r>
            <a:endParaRPr lang="en-US" sz="2800" dirty="0" smtClean="0"/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61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61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8596" y="1785926"/>
            <a:ext cx="2876550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286124"/>
            <a:ext cx="2285984" cy="2285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86182" y="1857364"/>
            <a:ext cx="3000396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5143512"/>
            <a:ext cx="1857356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00364" y="2928934"/>
            <a:ext cx="4143404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85984" y="4714884"/>
            <a:ext cx="4572032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58016" y="4357694"/>
            <a:ext cx="228598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5" name="Picture 9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7072330" y="1571612"/>
            <a:ext cx="218122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571472" y="1857364"/>
            <a:ext cx="2714644" cy="568324"/>
          </a:xfrm>
        </p:spPr>
        <p:txBody>
          <a:bodyPr>
            <a:normAutofit fontScale="55000" lnSpcReduction="20000"/>
          </a:bodyPr>
          <a:lstStyle/>
          <a:p>
            <a:endParaRPr lang="en-US" dirty="0" smtClean="0"/>
          </a:p>
          <a:p>
            <a:pPr algn="ctr"/>
            <a:r>
              <a:rPr lang="en-US" sz="3600" dirty="0" smtClean="0"/>
              <a:t>Steve </a:t>
            </a:r>
            <a:r>
              <a:rPr lang="en-US" sz="3600" dirty="0" smtClean="0"/>
              <a:t>Forbes</a:t>
            </a:r>
            <a:endParaRPr lang="ru-RU" sz="3600" b="0" dirty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357158" y="2500306"/>
            <a:ext cx="2857520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Текст 12"/>
          <p:cNvSpPr>
            <a:spLocks noGrp="1"/>
          </p:cNvSpPr>
          <p:nvPr>
            <p:ph type="body" sz="quarter" idx="3"/>
          </p:nvPr>
        </p:nvSpPr>
        <p:spPr>
          <a:xfrm>
            <a:off x="6858016" y="1714488"/>
            <a:ext cx="1998677" cy="679441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/>
              <a:t>Jim Rogers</a:t>
            </a:r>
            <a:endParaRPr lang="ru-RU" sz="2000" dirty="0"/>
          </a:p>
        </p:txBody>
      </p:sp>
      <p:pic>
        <p:nvPicPr>
          <p:cNvPr id="16" name="Содержимое 15" descr="images (3)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572264" y="2428868"/>
            <a:ext cx="2214578" cy="3929090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161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0" y="2428868"/>
            <a:ext cx="2786082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Прямоугольник 14"/>
          <p:cNvSpPr/>
          <p:nvPr/>
        </p:nvSpPr>
        <p:spPr>
          <a:xfrm>
            <a:off x="3428992" y="1857364"/>
            <a:ext cx="28486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/>
              <a:t>Senator Rand Paul (R-KY)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61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Содержимое 8"/>
          <p:cNvSpPr>
            <a:spLocks noGrp="1"/>
          </p:cNvSpPr>
          <p:nvPr>
            <p:ph sz="quarter" idx="4"/>
          </p:nvPr>
        </p:nvSpPr>
        <p:spPr>
          <a:xfrm>
            <a:off x="214282" y="5500701"/>
            <a:ext cx="8715436" cy="1000133"/>
          </a:xfrm>
        </p:spPr>
        <p:txBody>
          <a:bodyPr/>
          <a:lstStyle/>
          <a:p>
            <a:r>
              <a:rPr lang="ru-RU" dirty="0" smtClean="0"/>
              <a:t>Судить Республиканскую Партию за предательство идеалов Свободы, и расстрелять как бешенных собак!</a:t>
            </a:r>
            <a:endParaRPr lang="ru-RU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14282" y="2025242"/>
            <a:ext cx="8715436" cy="3404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4572000" y="4714885"/>
            <a:ext cx="4572000" cy="2000263"/>
          </a:xfrm>
        </p:spPr>
        <p:txBody>
          <a:bodyPr>
            <a:noAutofit/>
          </a:bodyPr>
          <a:lstStyle/>
          <a:p>
            <a:r>
              <a:rPr lang="en-US" sz="2800" dirty="0" smtClean="0"/>
              <a:t>John </a:t>
            </a:r>
            <a:r>
              <a:rPr lang="en-US" sz="2800" dirty="0" err="1" smtClean="0"/>
              <a:t>Stossel</a:t>
            </a:r>
            <a:r>
              <a:rPr lang="en-US" sz="2800" dirty="0" smtClean="0"/>
              <a:t> is coming to </a:t>
            </a:r>
            <a:r>
              <a:rPr lang="en-US" sz="2800" dirty="0" err="1" smtClean="0"/>
              <a:t>FreedomFest</a:t>
            </a:r>
            <a:r>
              <a:rPr lang="en-US" sz="2800" dirty="0" smtClean="0"/>
              <a:t> and will be taping a special edition of his Fox Business show, STOSSEL</a:t>
            </a:r>
            <a:endParaRPr lang="ru-RU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61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643050"/>
            <a:ext cx="4286280" cy="2908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14282" y="1643050"/>
            <a:ext cx="4214842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Текст 14"/>
          <p:cNvSpPr>
            <a:spLocks noGrp="1"/>
          </p:cNvSpPr>
          <p:nvPr>
            <p:ph type="body" idx="1"/>
          </p:nvPr>
        </p:nvSpPr>
        <p:spPr>
          <a:xfrm>
            <a:off x="142844" y="1535112"/>
            <a:ext cx="4357718" cy="1036632"/>
          </a:xfrm>
        </p:spPr>
        <p:txBody>
          <a:bodyPr>
            <a:normAutofit/>
          </a:bodyPr>
          <a:lstStyle/>
          <a:p>
            <a:r>
              <a:rPr lang="en-US" dirty="0" smtClean="0"/>
              <a:t>Detroit's Tragedy and How to Fix It</a:t>
            </a:r>
          </a:p>
          <a:p>
            <a:endParaRPr lang="en-US" dirty="0" smtClean="0"/>
          </a:p>
          <a:p>
            <a:endParaRPr lang="ru-RU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61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 bwMode="auto">
          <a:xfrm>
            <a:off x="4572000" y="1643050"/>
            <a:ext cx="4572000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Содержимое 24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Содержимое 10" descr="загруженное (6)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285720" y="1683593"/>
            <a:ext cx="4172877" cy="503155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428596" y="785794"/>
            <a:ext cx="8229600" cy="757242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…</a:t>
            </a:r>
            <a:r>
              <a:rPr lang="ru-RU" sz="2400" dirty="0" smtClean="0"/>
              <a:t>никакой либеральной революции в 91-м году не было</a:t>
            </a:r>
            <a:r>
              <a:rPr lang="en-US" sz="2400" dirty="0" smtClean="0"/>
              <a:t>…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400" dirty="0" smtClean="0"/>
              <a:t> </a:t>
            </a:r>
            <a:r>
              <a:rPr lang="en-US" sz="2400" dirty="0" smtClean="0"/>
              <a:t>…</a:t>
            </a:r>
            <a:r>
              <a:rPr lang="ru-RU" sz="2400" dirty="0" smtClean="0"/>
              <a:t>Постепенно </a:t>
            </a:r>
            <a:r>
              <a:rPr lang="ru-RU" sz="2400" dirty="0" smtClean="0"/>
              <a:t>приходят доклады для Лебедевских чтений. Пир во время чумы</a:t>
            </a:r>
            <a:r>
              <a:rPr lang="ru-RU" sz="2400" dirty="0" smtClean="0"/>
              <a:t>…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en-US" sz="2400" dirty="0" smtClean="0"/>
              <a:t>…</a:t>
            </a:r>
            <a:r>
              <a:rPr lang="ru-RU" sz="2400" dirty="0" smtClean="0"/>
              <a:t>либеральная </a:t>
            </a:r>
            <a:r>
              <a:rPr lang="ru-RU" sz="2400" dirty="0" smtClean="0"/>
              <a:t>идеология и либеральная общественность России сейчас в полном нокдауне, потому что мы проиграли эту </a:t>
            </a:r>
            <a:r>
              <a:rPr lang="ru-RU" sz="2400" dirty="0" smtClean="0"/>
              <a:t>схватку</a:t>
            </a:r>
            <a:r>
              <a:rPr lang="en-US" sz="2400" dirty="0" smtClean="0"/>
              <a:t>…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…</a:t>
            </a:r>
            <a:r>
              <a:rPr lang="ru-RU" sz="2400" dirty="0" smtClean="0"/>
              <a:t>после </a:t>
            </a:r>
            <a:r>
              <a:rPr lang="ru-RU" sz="2400" dirty="0" smtClean="0"/>
              <a:t>одесских событий «в России для меня окончательно умер либерализм. Умер не как идея, а как сообщество людей, верящих в определённый набор ценностей</a:t>
            </a:r>
            <a:r>
              <a:rPr lang="ru-RU" sz="2400" dirty="0" smtClean="0"/>
              <a:t>»</a:t>
            </a:r>
            <a:r>
              <a:rPr lang="en-US" sz="2400" dirty="0" smtClean="0"/>
              <a:t>..</a:t>
            </a:r>
            <a:r>
              <a:rPr lang="ru-RU" sz="2400" dirty="0" smtClean="0"/>
              <a:t>.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pic>
        <p:nvPicPr>
          <p:cNvPr id="12" name="Содержимое 11" descr="images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00562" y="0"/>
            <a:ext cx="2428892" cy="2428868"/>
          </a:xfrm>
        </p:spPr>
      </p:pic>
      <p:pic>
        <p:nvPicPr>
          <p:cNvPr id="9" name="Содержимое 8" descr="загруженное (2)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357422" y="0"/>
            <a:ext cx="2143140" cy="2428868"/>
          </a:xfrm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29454" y="0"/>
            <a:ext cx="2214546" cy="242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2357422" cy="2428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Текст 14"/>
          <p:cNvSpPr>
            <a:spLocks noGrp="1"/>
          </p:cNvSpPr>
          <p:nvPr>
            <p:ph type="body" idx="1"/>
          </p:nvPr>
        </p:nvSpPr>
        <p:spPr>
          <a:xfrm>
            <a:off x="142844" y="1535112"/>
            <a:ext cx="4357718" cy="1036632"/>
          </a:xfrm>
        </p:spPr>
        <p:txBody>
          <a:bodyPr>
            <a:normAutofit/>
          </a:bodyPr>
          <a:lstStyle/>
          <a:p>
            <a:r>
              <a:rPr lang="en-US" dirty="0" smtClean="0"/>
              <a:t>Detroit's Tragedy and How to Fix It</a:t>
            </a:r>
          </a:p>
          <a:p>
            <a:endParaRPr lang="en-US" dirty="0" smtClean="0"/>
          </a:p>
          <a:p>
            <a:endParaRPr lang="ru-RU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161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7173" name="Object 5"/>
          <p:cNvGraphicFramePr>
            <a:graphicFrameLocks noChangeAspect="1"/>
          </p:cNvGraphicFramePr>
          <p:nvPr/>
        </p:nvGraphicFramePr>
        <p:xfrm>
          <a:off x="-6553294" y="3671888"/>
          <a:ext cx="6839014" cy="1194485"/>
        </p:xfrm>
        <a:graphic>
          <a:graphicData uri="http://schemas.openxmlformats.org/presentationml/2006/ole">
            <p:oleObj spid="_x0000_s10242" name="Пакет" r:id="rId5" imgW="2781360" imgH="485640" progId="Package">
              <p:embed/>
            </p:oleObj>
          </a:graphicData>
        </a:graphic>
      </p:graphicFrame>
      <p:pic>
        <p:nvPicPr>
          <p:cNvPr id="24" name="Detroit-u0027s Tragedy and How to Fix It(1).avi">
            <a:hlinkClick r:id="" action="ppaction://media"/>
          </p:cNvPr>
          <p:cNvPicPr>
            <a:picLocks noGrp="1" noRot="1" noChangeAspect="1"/>
          </p:cNvPicPr>
          <p:nvPr>
            <p:ph sz="quarter" idx="4"/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0" y="1643050"/>
            <a:ext cx="9144000" cy="5214950"/>
          </a:xfrm>
          <a:prstGeom prst="rect">
            <a:avLst/>
          </a:prstGeom>
        </p:spPr>
      </p:pic>
      <p:sp>
        <p:nvSpPr>
          <p:cNvPr id="12" name="Содержимое 11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Текст 10"/>
          <p:cNvSpPr>
            <a:spLocks noGrp="1"/>
          </p:cNvSpPr>
          <p:nvPr>
            <p:ph type="body" sz="half" idx="2"/>
          </p:nvPr>
        </p:nvSpPr>
        <p:spPr>
          <a:xfrm>
            <a:off x="0" y="1643050"/>
            <a:ext cx="4929190" cy="5000660"/>
          </a:xfrm>
        </p:spPr>
        <p:txBody>
          <a:bodyPr>
            <a:noAutofit/>
          </a:bodyPr>
          <a:lstStyle/>
          <a:p>
            <a:endParaRPr lang="en-US" sz="3600" dirty="0" smtClean="0"/>
          </a:p>
          <a:p>
            <a:r>
              <a:rPr lang="en-US" sz="3600" dirty="0" smtClean="0"/>
              <a:t> </a:t>
            </a:r>
            <a:r>
              <a:rPr lang="en-US" sz="3600" dirty="0" smtClean="0"/>
              <a:t>   Laissez </a:t>
            </a:r>
            <a:r>
              <a:rPr lang="en-US" sz="3600" dirty="0" smtClean="0"/>
              <a:t>Faire </a:t>
            </a:r>
            <a:r>
              <a:rPr lang="en-US" sz="3600" dirty="0" smtClean="0"/>
              <a:t>Books</a:t>
            </a:r>
          </a:p>
          <a:p>
            <a:endParaRPr lang="en-US" sz="3600" dirty="0" smtClean="0"/>
          </a:p>
          <a:p>
            <a:r>
              <a:rPr lang="en-US" sz="4000" dirty="0" smtClean="0"/>
              <a:t>            lfb.org</a:t>
            </a:r>
            <a:endParaRPr lang="ru-RU" sz="4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61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259387" y="1714488"/>
            <a:ext cx="3598893" cy="51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Содержимое 8" descr="8284207d890ccb161955967515670eec.jpe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1643050"/>
            <a:ext cx="3743325" cy="5214949"/>
          </a:xfrm>
        </p:spPr>
      </p:pic>
      <p:sp>
        <p:nvSpPr>
          <p:cNvPr id="11" name="Текст 10"/>
          <p:cNvSpPr>
            <a:spLocks noGrp="1"/>
          </p:cNvSpPr>
          <p:nvPr>
            <p:ph sz="half" idx="2"/>
          </p:nvPr>
        </p:nvSpPr>
        <p:spPr>
          <a:xfrm>
            <a:off x="3714744" y="1600200"/>
            <a:ext cx="5429256" cy="52578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400" dirty="0" smtClean="0"/>
              <a:t>       </a:t>
            </a:r>
            <a:r>
              <a:rPr lang="en-US" sz="1400" dirty="0" smtClean="0"/>
              <a:t>   </a:t>
            </a:r>
            <a:r>
              <a:rPr lang="en-US" sz="3200" dirty="0" smtClean="0"/>
              <a:t> 20% </a:t>
            </a:r>
            <a:r>
              <a:rPr lang="ru-RU" sz="3200" dirty="0" smtClean="0"/>
              <a:t>работы</a:t>
            </a:r>
            <a:r>
              <a:rPr lang="en-US" sz="3200" dirty="0" smtClean="0"/>
              <a:t> B2B</a:t>
            </a:r>
            <a:r>
              <a:rPr lang="ru-RU" sz="3200" dirty="0" smtClean="0"/>
              <a:t> </a:t>
            </a:r>
            <a:r>
              <a:rPr lang="en-US" sz="3200" dirty="0" smtClean="0"/>
              <a:t>(</a:t>
            </a:r>
            <a:r>
              <a:rPr lang="ru-RU" sz="3200" dirty="0" smtClean="0"/>
              <a:t>политики, журналисты, студенты, эксперты </a:t>
            </a:r>
            <a:r>
              <a:rPr lang="en-US" sz="3200" dirty="0" smtClean="0"/>
              <a:t>)</a:t>
            </a:r>
          </a:p>
          <a:p>
            <a:pPr>
              <a:buNone/>
            </a:pPr>
            <a:endParaRPr lang="ru-RU" sz="3200" dirty="0" smtClean="0"/>
          </a:p>
          <a:p>
            <a:pPr>
              <a:buNone/>
            </a:pPr>
            <a:r>
              <a:rPr lang="ru-RU" sz="3200" dirty="0" smtClean="0"/>
              <a:t>    80</a:t>
            </a:r>
            <a:r>
              <a:rPr lang="ru-RU" sz="3200" dirty="0" smtClean="0"/>
              <a:t>% работы- </a:t>
            </a:r>
            <a:r>
              <a:rPr lang="en-US" sz="3200" dirty="0" smtClean="0"/>
              <a:t>B2C</a:t>
            </a:r>
          </a:p>
          <a:p>
            <a:pPr>
              <a:buNone/>
            </a:pPr>
            <a:r>
              <a:rPr lang="en-US" sz="3200" dirty="0" smtClean="0"/>
              <a:t> </a:t>
            </a:r>
            <a:r>
              <a:rPr lang="en-US" sz="3200" dirty="0" smtClean="0"/>
              <a:t>   </a:t>
            </a:r>
            <a:r>
              <a:rPr lang="ru-RU" sz="3200" dirty="0" smtClean="0"/>
              <a:t>Индивидуальные </a:t>
            </a:r>
            <a:r>
              <a:rPr lang="ru-RU" sz="3200" dirty="0" smtClean="0"/>
              <a:t>инвесторы и </a:t>
            </a:r>
            <a:r>
              <a:rPr lang="ru-RU" sz="3200" dirty="0" smtClean="0"/>
              <a:t>мелкий бизнес, средний бизнес, крупный бизнес</a:t>
            </a:r>
            <a:endParaRPr lang="ru-RU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161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Любой политик превращается в социалиста –</a:t>
            </a:r>
            <a:r>
              <a:rPr lang="ru-RU" dirty="0" err="1" smtClean="0"/>
              <a:t>перераспределителя</a:t>
            </a:r>
            <a:r>
              <a:rPr lang="ru-RU" dirty="0" smtClean="0"/>
              <a:t>!</a:t>
            </a:r>
            <a:endParaRPr lang="ru-RU" dirty="0"/>
          </a:p>
        </p:txBody>
      </p:sp>
      <p:pic>
        <p:nvPicPr>
          <p:cNvPr id="7" name="Содержимое 6" descr="9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57884" y="1428736"/>
            <a:ext cx="2857520" cy="4525963"/>
          </a:xfrm>
        </p:spPr>
      </p:pic>
      <p:pic>
        <p:nvPicPr>
          <p:cNvPr id="8" name="Содержимое 7" descr="images (1)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214678" y="1428736"/>
            <a:ext cx="2619375" cy="4500594"/>
          </a:xfrm>
        </p:spPr>
      </p:pic>
      <p:pic>
        <p:nvPicPr>
          <p:cNvPr id="11" name="Содержимое 9" descr="загруженное (4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6" y="1428736"/>
            <a:ext cx="2714644" cy="45005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0" y="274638"/>
            <a:ext cx="9286908" cy="136841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…а журналисты и эксперты склонны к  </a:t>
            </a:r>
            <a:r>
              <a:rPr lang="ru-RU" dirty="0" err="1" smtClean="0"/>
              <a:t>алармизму</a:t>
            </a:r>
            <a:r>
              <a:rPr lang="ru-RU" dirty="0" smtClean="0"/>
              <a:t> и моральному релятивизму…</a:t>
            </a:r>
            <a:endParaRPr lang="ru-RU" dirty="0"/>
          </a:p>
        </p:txBody>
      </p:sp>
      <p:pic>
        <p:nvPicPr>
          <p:cNvPr id="13" name="Содержимое 12" descr="images (5)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52047" y="1714488"/>
            <a:ext cx="3506167" cy="4357718"/>
          </a:xfrm>
        </p:spPr>
      </p:pic>
      <p:pic>
        <p:nvPicPr>
          <p:cNvPr id="12" name="Содержимое 11" descr="images (4)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14348" y="1714489"/>
            <a:ext cx="4000528" cy="435771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2844" y="274638"/>
            <a:ext cx="9001156" cy="186847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Индивидуальные инвесторы и бизнес как основная(в США) и перспективная для Нас целевая аудитория.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7" name="Содержимое 6" descr="загруженное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4282" y="2000240"/>
            <a:ext cx="5143536" cy="4643470"/>
          </a:xfrm>
        </p:spPr>
      </p:pic>
      <p:pic>
        <p:nvPicPr>
          <p:cNvPr id="10" name="Содержимое 9" descr="rich-dadddy-poor-daddy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07000" y="1857364"/>
            <a:ext cx="3937000" cy="50006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74638"/>
            <a:ext cx="8115328" cy="32258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Чего нет у Американцев, и ни  </a:t>
            </a:r>
            <a:r>
              <a:rPr lang="ru-RU" dirty="0" smtClean="0"/>
              <a:t>мы, </a:t>
            </a:r>
            <a:r>
              <a:rPr lang="ru-RU" dirty="0" err="1" smtClean="0"/>
              <a:t>Minsk</a:t>
            </a:r>
            <a:r>
              <a:rPr lang="ru-RU" dirty="0" smtClean="0"/>
              <a:t> </a:t>
            </a:r>
            <a:r>
              <a:rPr lang="ru-RU" dirty="0" err="1" smtClean="0"/>
              <a:t>Mises</a:t>
            </a:r>
            <a:r>
              <a:rPr lang="ru-RU" dirty="0" smtClean="0"/>
              <a:t> </a:t>
            </a:r>
            <a:r>
              <a:rPr lang="ru-RU" dirty="0" err="1" smtClean="0"/>
              <a:t>Center</a:t>
            </a:r>
            <a:r>
              <a:rPr lang="ru-RU" dirty="0" smtClean="0"/>
              <a:t> </a:t>
            </a:r>
            <a:r>
              <a:rPr lang="ru-RU" dirty="0" smtClean="0"/>
              <a:t>, ни какой другой русскоязычный </a:t>
            </a:r>
            <a:r>
              <a:rPr lang="en-US" dirty="0" smtClean="0"/>
              <a:t>Think Tank</a:t>
            </a:r>
            <a:r>
              <a:rPr lang="ru-RU" dirty="0" smtClean="0"/>
              <a:t> </a:t>
            </a:r>
            <a:r>
              <a:rPr lang="ru-RU" dirty="0" smtClean="0"/>
              <a:t>не </a:t>
            </a:r>
            <a:r>
              <a:rPr lang="en-US" dirty="0" smtClean="0"/>
              <a:t>c</a:t>
            </a:r>
            <a:r>
              <a:rPr lang="ru-RU" dirty="0" smtClean="0"/>
              <a:t>может сделать...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57158" y="3714752"/>
            <a:ext cx="8329642" cy="2411411"/>
          </a:xfrm>
        </p:spPr>
        <p:txBody>
          <a:bodyPr>
            <a:normAutofit/>
          </a:bodyPr>
          <a:lstStyle/>
          <a:p>
            <a:r>
              <a:rPr lang="ru-RU" sz="6000" b="1" dirty="0" err="1" smtClean="0"/>
              <a:t>Либертарианский</a:t>
            </a:r>
            <a:r>
              <a:rPr lang="ru-RU" sz="6000" b="1" dirty="0" smtClean="0"/>
              <a:t> МБА</a:t>
            </a:r>
            <a:endParaRPr lang="ru-RU" sz="6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785794"/>
            <a:ext cx="8229600" cy="1214446"/>
          </a:xfrm>
        </p:spPr>
        <p:txBody>
          <a:bodyPr/>
          <a:lstStyle/>
          <a:p>
            <a:r>
              <a:rPr lang="ru-RU" dirty="0" smtClean="0"/>
              <a:t>МБА в России</a:t>
            </a:r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457200" y="2071678"/>
            <a:ext cx="4038600" cy="4786322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Около 5000 слушателей в год</a:t>
            </a:r>
          </a:p>
          <a:p>
            <a:pPr>
              <a:buNone/>
            </a:pPr>
            <a:endParaRPr lang="ru-RU" dirty="0" smtClean="0"/>
          </a:p>
          <a:p>
            <a:r>
              <a:rPr lang="ru-RU" dirty="0" smtClean="0"/>
              <a:t>От 20 до 95 тыс. евро</a:t>
            </a:r>
          </a:p>
          <a:p>
            <a:pPr>
              <a:buNone/>
            </a:pPr>
            <a:endParaRPr lang="ru-RU" dirty="0" smtClean="0"/>
          </a:p>
          <a:p>
            <a:r>
              <a:rPr lang="ru-RU" dirty="0" smtClean="0"/>
              <a:t>1800 часов академической трудоемкости, из них не менее 750 </a:t>
            </a:r>
            <a:r>
              <a:rPr lang="ru-RU" dirty="0" smtClean="0"/>
              <a:t>аудиторных</a:t>
            </a:r>
          </a:p>
          <a:p>
            <a:pPr>
              <a:buNone/>
            </a:pPr>
            <a:endParaRPr lang="ru-RU" dirty="0" smtClean="0"/>
          </a:p>
          <a:p>
            <a:r>
              <a:rPr lang="ru-RU" dirty="0" smtClean="0"/>
              <a:t>С начала 2012г. российские </a:t>
            </a:r>
            <a:r>
              <a:rPr lang="ru-RU" dirty="0" err="1" smtClean="0"/>
              <a:t>бизнес-школы</a:t>
            </a:r>
            <a:r>
              <a:rPr lang="ru-RU" dirty="0" smtClean="0"/>
              <a:t> оказались в положении вне игры: </a:t>
            </a:r>
            <a:r>
              <a:rPr lang="ru-RU" dirty="0" err="1" smtClean="0"/>
              <a:t>Минобрнауки</a:t>
            </a:r>
            <a:r>
              <a:rPr lang="ru-RU" dirty="0" smtClean="0"/>
              <a:t> перестало лицензировать их деятельность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4648200" y="1928802"/>
            <a:ext cx="4038600" cy="5500726"/>
          </a:xfrm>
        </p:spPr>
        <p:txBody>
          <a:bodyPr>
            <a:normAutofit fontScale="77500" lnSpcReduction="20000"/>
          </a:bodyPr>
          <a:lstStyle/>
          <a:p>
            <a:r>
              <a:rPr lang="ru-RU" dirty="0" err="1" smtClean="0"/>
              <a:t>Скоринговая</a:t>
            </a:r>
            <a:r>
              <a:rPr lang="ru-RU" dirty="0" smtClean="0"/>
              <a:t> система</a:t>
            </a:r>
          </a:p>
          <a:p>
            <a:endParaRPr lang="ru-RU" dirty="0" smtClean="0"/>
          </a:p>
          <a:p>
            <a:r>
              <a:rPr lang="ru-RU" dirty="0" smtClean="0"/>
              <a:t>вечерний и модульный </a:t>
            </a:r>
            <a:r>
              <a:rPr lang="ru-RU" dirty="0" smtClean="0"/>
              <a:t>форматы</a:t>
            </a:r>
          </a:p>
          <a:p>
            <a:r>
              <a:rPr lang="en-US" dirty="0" smtClean="0"/>
              <a:t>Case </a:t>
            </a:r>
            <a:r>
              <a:rPr lang="en-US" dirty="0" err="1" smtClean="0"/>
              <a:t>stydy</a:t>
            </a:r>
            <a:endParaRPr lang="en-US" dirty="0" smtClean="0"/>
          </a:p>
          <a:p>
            <a:r>
              <a:rPr lang="ru-RU" dirty="0" smtClean="0"/>
              <a:t>Кризис стандартной программы </a:t>
            </a:r>
            <a:r>
              <a:rPr lang="ru-RU" dirty="0" smtClean="0"/>
              <a:t>и формата </a:t>
            </a:r>
            <a:r>
              <a:rPr lang="ru-RU" dirty="0" smtClean="0"/>
              <a:t>обучения</a:t>
            </a:r>
          </a:p>
          <a:p>
            <a:r>
              <a:rPr lang="ru-RU" dirty="0" smtClean="0"/>
              <a:t>Национальная система аккредитации </a:t>
            </a:r>
            <a:r>
              <a:rPr lang="ru-RU" dirty="0" smtClean="0"/>
              <a:t>разрабатывается Консорциумом </a:t>
            </a:r>
            <a:r>
              <a:rPr lang="ru-RU" dirty="0" smtClean="0"/>
              <a:t>по </a:t>
            </a:r>
            <a:r>
              <a:rPr lang="ru-RU" dirty="0" smtClean="0"/>
              <a:t>негосударственной </a:t>
            </a:r>
            <a:r>
              <a:rPr lang="ru-RU" dirty="0" smtClean="0"/>
              <a:t>оценке качества делового образования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" name="Содержимое 6" descr="7391831_news_bigpi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4338"/>
            <a:ext cx="9144000" cy="12858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-285776"/>
            <a:ext cx="8229600" cy="2071702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en-US" sz="2000" b="1" dirty="0" smtClean="0"/>
              <a:t>BELARUSIAN STATE UNIVERSITY </a:t>
            </a:r>
            <a:r>
              <a:rPr lang="en-US" sz="2000" dirty="0" smtClean="0"/>
              <a:t>INTERNATIONAL GRADUATE SCHOOL OF BUSINESS AND MANAGEMENT OF TECHNOLOGY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en-US" sz="2000" b="1" dirty="0" smtClean="0"/>
              <a:t>OFFICIAL TRANSCRIPT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i="1" dirty="0" smtClean="0"/>
              <a:t>Student Name: </a:t>
            </a:r>
            <a:r>
              <a:rPr lang="en-US" sz="2000" i="1" dirty="0" smtClean="0"/>
              <a:t>SADOVSKIY, Ivan V </a:t>
            </a:r>
            <a:r>
              <a:rPr lang="en-US" sz="2000" b="1" i="1" dirty="0" smtClean="0"/>
              <a:t>Student ID: </a:t>
            </a:r>
            <a:r>
              <a:rPr lang="en-US" sz="2000" i="1" dirty="0" smtClean="0"/>
              <a:t>A00022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en-US" sz="2000" b="1" i="1" dirty="0" smtClean="0"/>
              <a:t>Program of study: </a:t>
            </a:r>
            <a:r>
              <a:rPr lang="en-US" sz="2000" i="1" dirty="0" smtClean="0"/>
              <a:t>Business Administration </a:t>
            </a:r>
            <a:r>
              <a:rPr lang="en-US" sz="2000" b="1" i="1" dirty="0" smtClean="0"/>
              <a:t>Issue date: </a:t>
            </a:r>
            <a:r>
              <a:rPr lang="en-US" sz="2000" i="1" dirty="0" smtClean="0"/>
              <a:t>July 18, 2001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0" y="2000240"/>
            <a:ext cx="4643438" cy="5257800"/>
          </a:xfrm>
        </p:spPr>
        <p:txBody>
          <a:bodyPr>
            <a:noAutofit/>
          </a:bodyPr>
          <a:lstStyle/>
          <a:p>
            <a:r>
              <a:rPr lang="ru-RU" sz="1800" dirty="0" smtClean="0"/>
              <a:t>2000/2001</a:t>
            </a:r>
            <a:r>
              <a:rPr lang="en-US" sz="1800" dirty="0" smtClean="0"/>
              <a:t>-CIOO-Fall-2000</a:t>
            </a:r>
            <a:r>
              <a:rPr lang="ru-RU" sz="1800" dirty="0" smtClean="0"/>
              <a:t> </a:t>
            </a:r>
          </a:p>
          <a:p>
            <a:r>
              <a:rPr lang="en-US" sz="1800" dirty="0" smtClean="0"/>
              <a:t>English I: Reading and </a:t>
            </a:r>
            <a:r>
              <a:rPr lang="en-US" sz="1800" dirty="0" smtClean="0"/>
              <a:t>Writing</a:t>
            </a:r>
            <a:r>
              <a:rPr lang="ru-RU" sz="1800" dirty="0" smtClean="0"/>
              <a:t>              </a:t>
            </a:r>
            <a:r>
              <a:rPr lang="en-US" sz="1800" dirty="0" smtClean="0"/>
              <a:t>P(B</a:t>
            </a:r>
            <a:r>
              <a:rPr lang="en-US" sz="1800" dirty="0" smtClean="0"/>
              <a:t>+)</a:t>
            </a:r>
            <a:endParaRPr lang="ru-RU" sz="1800" dirty="0" smtClean="0"/>
          </a:p>
          <a:p>
            <a:r>
              <a:rPr lang="en-US" sz="1800" dirty="0" smtClean="0"/>
              <a:t>Statistics</a:t>
            </a:r>
            <a:r>
              <a:rPr lang="ru-RU" sz="1800" dirty="0" smtClean="0"/>
              <a:t>                                                        </a:t>
            </a:r>
            <a:r>
              <a:rPr lang="en-US" sz="1800" dirty="0" smtClean="0"/>
              <a:t>B-</a:t>
            </a:r>
            <a:endParaRPr lang="ru-RU" sz="1800" dirty="0" smtClean="0"/>
          </a:p>
          <a:p>
            <a:r>
              <a:rPr lang="en-US" sz="1800" dirty="0" smtClean="0"/>
              <a:t>Microeconomics</a:t>
            </a:r>
            <a:r>
              <a:rPr lang="ru-RU" sz="1800" dirty="0" smtClean="0"/>
              <a:t>                                          </a:t>
            </a:r>
            <a:r>
              <a:rPr lang="en-US" sz="1800" dirty="0" smtClean="0"/>
              <a:t>B-</a:t>
            </a:r>
            <a:endParaRPr lang="ru-RU" sz="1800" dirty="0" smtClean="0"/>
          </a:p>
          <a:p>
            <a:r>
              <a:rPr lang="en-US" sz="1800" dirty="0" smtClean="0"/>
              <a:t>Macroeconomics</a:t>
            </a:r>
            <a:r>
              <a:rPr lang="ru-RU" sz="1800" dirty="0" smtClean="0"/>
              <a:t>                                         </a:t>
            </a:r>
            <a:r>
              <a:rPr lang="en-US" sz="1800" dirty="0" smtClean="0"/>
              <a:t>B-</a:t>
            </a:r>
            <a:endParaRPr lang="ru-RU" sz="1800" dirty="0" smtClean="0"/>
          </a:p>
          <a:p>
            <a:r>
              <a:rPr lang="en-US" sz="1800" dirty="0" smtClean="0"/>
              <a:t>Management </a:t>
            </a:r>
            <a:r>
              <a:rPr lang="en-US" sz="1800" dirty="0" smtClean="0"/>
              <a:t>and </a:t>
            </a:r>
            <a:r>
              <a:rPr lang="en-US" sz="1800" dirty="0" smtClean="0"/>
              <a:t>Organization</a:t>
            </a:r>
            <a:r>
              <a:rPr lang="ru-RU" sz="1800" dirty="0" smtClean="0"/>
              <a:t>                </a:t>
            </a:r>
            <a:r>
              <a:rPr lang="en-US" sz="1800" dirty="0" smtClean="0"/>
              <a:t>B-</a:t>
            </a:r>
            <a:endParaRPr lang="ru-RU" sz="1800" dirty="0" smtClean="0"/>
          </a:p>
          <a:p>
            <a:r>
              <a:rPr lang="en-US" sz="1800" dirty="0" smtClean="0"/>
              <a:t>Business </a:t>
            </a:r>
            <a:r>
              <a:rPr lang="en-US" sz="1800" dirty="0" smtClean="0"/>
              <a:t>Law</a:t>
            </a:r>
            <a:r>
              <a:rPr lang="ru-RU" sz="1800" dirty="0" smtClean="0"/>
              <a:t>                                                </a:t>
            </a:r>
            <a:r>
              <a:rPr lang="en-US" sz="1800" dirty="0" smtClean="0"/>
              <a:t>A</a:t>
            </a:r>
            <a:endParaRPr lang="ru-RU" sz="1800" dirty="0" smtClean="0"/>
          </a:p>
          <a:p>
            <a:r>
              <a:rPr lang="en-US" sz="1800" dirty="0" smtClean="0"/>
              <a:t>Financial </a:t>
            </a:r>
            <a:r>
              <a:rPr lang="en-US" sz="1800" dirty="0" smtClean="0"/>
              <a:t>Accounting</a:t>
            </a:r>
            <a:r>
              <a:rPr lang="ru-RU" sz="1800" dirty="0" smtClean="0"/>
              <a:t>                                   В</a:t>
            </a:r>
          </a:p>
          <a:p>
            <a:r>
              <a:rPr lang="en-US" sz="1800" dirty="0" smtClean="0"/>
              <a:t>Marketing</a:t>
            </a:r>
            <a:r>
              <a:rPr lang="ru-RU" sz="1800" dirty="0" smtClean="0"/>
              <a:t>                                                     </a:t>
            </a:r>
            <a:r>
              <a:rPr lang="en-US" sz="1800" dirty="0" smtClean="0"/>
              <a:t>B</a:t>
            </a:r>
            <a:r>
              <a:rPr lang="en-US" sz="1800" dirty="0" smtClean="0"/>
              <a:t>+</a:t>
            </a:r>
            <a:endParaRPr lang="ru-RU" sz="1800" dirty="0" smtClean="0"/>
          </a:p>
          <a:p>
            <a:r>
              <a:rPr lang="en-US" sz="1800" dirty="0" smtClean="0"/>
              <a:t>Business </a:t>
            </a:r>
            <a:r>
              <a:rPr lang="en-US" sz="1800" dirty="0" smtClean="0"/>
              <a:t>Finance</a:t>
            </a:r>
            <a:r>
              <a:rPr lang="ru-RU" sz="1800" dirty="0" smtClean="0"/>
              <a:t>                                         </a:t>
            </a:r>
            <a:r>
              <a:rPr lang="en-US" sz="1800" dirty="0" smtClean="0"/>
              <a:t>B</a:t>
            </a:r>
            <a:r>
              <a:rPr lang="en-US" sz="1800" dirty="0" smtClean="0"/>
              <a:t>+</a:t>
            </a:r>
            <a:endParaRPr lang="ru-RU" sz="1800" dirty="0" smtClean="0"/>
          </a:p>
          <a:p>
            <a:r>
              <a:rPr lang="en-US" sz="1800" dirty="0" smtClean="0"/>
              <a:t>Managerial </a:t>
            </a:r>
            <a:r>
              <a:rPr lang="en-US" sz="1800" dirty="0" smtClean="0"/>
              <a:t>Accounting</a:t>
            </a:r>
            <a:r>
              <a:rPr lang="ru-RU" sz="1800" dirty="0" smtClean="0"/>
              <a:t> </a:t>
            </a:r>
            <a:r>
              <a:rPr lang="ru-RU" sz="1800" dirty="0" smtClean="0"/>
              <a:t>                              </a:t>
            </a:r>
            <a:r>
              <a:rPr lang="en-US" sz="1800" dirty="0" smtClean="0"/>
              <a:t>B </a:t>
            </a:r>
            <a:endParaRPr lang="ru-RU" sz="1800" dirty="0"/>
          </a:p>
        </p:txBody>
      </p:sp>
      <p:pic>
        <p:nvPicPr>
          <p:cNvPr id="8" name="Содержимое 7" descr="images (8)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00562" y="1785926"/>
            <a:ext cx="4643438" cy="2357454"/>
          </a:xfrm>
        </p:spPr>
      </p:pic>
      <p:pic>
        <p:nvPicPr>
          <p:cNvPr id="9" name="Содержимое 4" descr="images (6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62" y="4214818"/>
            <a:ext cx="4643438" cy="24296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8926" y="274638"/>
            <a:ext cx="5757874" cy="7083452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/>
              <a:t>Сапов  </a:t>
            </a:r>
            <a:br>
              <a:rPr lang="ru-RU" sz="2700" b="1" dirty="0" smtClean="0"/>
            </a:br>
            <a:r>
              <a:rPr lang="ru-RU" sz="2700" b="1" dirty="0" smtClean="0"/>
              <a:t> </a:t>
            </a:r>
            <a:br>
              <a:rPr lang="ru-RU" sz="2700" b="1" dirty="0" smtClean="0"/>
            </a:br>
            <a:r>
              <a:rPr lang="ru-RU" sz="2700" b="1" dirty="0" smtClean="0"/>
              <a:t> Илларионов </a:t>
            </a:r>
            <a:br>
              <a:rPr lang="ru-RU" sz="2700" b="1" dirty="0" smtClean="0"/>
            </a:br>
            <a:r>
              <a:rPr lang="ru-RU" sz="2700" b="1" dirty="0" smtClean="0"/>
              <a:t> </a:t>
            </a:r>
            <a:br>
              <a:rPr lang="ru-RU" sz="2700" b="1" dirty="0" smtClean="0"/>
            </a:br>
            <a:r>
              <a:rPr lang="ru-RU" sz="2700" b="1" dirty="0" err="1" smtClean="0"/>
              <a:t>Левенчук</a:t>
            </a: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>Кузнецов</a:t>
            </a:r>
            <a:br>
              <a:rPr lang="ru-RU" sz="2700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>Новиков</a:t>
            </a:r>
            <a:br>
              <a:rPr lang="ru-RU" sz="2700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err="1" smtClean="0"/>
              <a:t>Агроскин</a:t>
            </a: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err="1" smtClean="0"/>
              <a:t>Наушуль</a:t>
            </a: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err="1" smtClean="0"/>
              <a:t>Куряев</a:t>
            </a: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err="1" smtClean="0"/>
              <a:t>Львин</a:t>
            </a: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/>
          </a:p>
        </p:txBody>
      </p:sp>
      <p:pic>
        <p:nvPicPr>
          <p:cNvPr id="8" name="Содержимое 7" descr="001-0202174853-Rothbard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928926" cy="4643446"/>
          </a:xfrm>
        </p:spPr>
      </p:pic>
      <p:pic>
        <p:nvPicPr>
          <p:cNvPr id="7" name="Содержимое 6" descr="7391831_news_bigpic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4643446"/>
            <a:ext cx="2928926" cy="221455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2654296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>22 года с момента опубликования Либеральной хартии. 11.05.1992, Геннадий Лебедев, Виталий Аркадьевич Найшуль, Григорий Геннадьевич Сапов 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3600" b="1" dirty="0" smtClean="0"/>
              <a:t>…определенно </a:t>
            </a:r>
            <a:r>
              <a:rPr lang="ru-RU" sz="3600" b="1" dirty="0" smtClean="0"/>
              <a:t>– творческий вызов и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смутно </a:t>
            </a:r>
            <a:r>
              <a:rPr lang="ru-RU" sz="3600" b="1" dirty="0" smtClean="0"/>
              <a:t>- некий общественный </a:t>
            </a:r>
            <a:r>
              <a:rPr lang="ru-RU" sz="3600" b="1" dirty="0" smtClean="0"/>
              <a:t>проект….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286248" y="3000372"/>
            <a:ext cx="8215370" cy="4857760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dirty="0" smtClean="0"/>
              <a:t>Свобода 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2</a:t>
            </a:r>
            <a:r>
              <a:rPr lang="ru-RU" dirty="0" smtClean="0"/>
              <a:t>. Собственность </a:t>
            </a:r>
          </a:p>
          <a:p>
            <a:pPr>
              <a:buNone/>
            </a:pPr>
            <a:r>
              <a:rPr lang="ru-RU" dirty="0" smtClean="0"/>
              <a:t>3</a:t>
            </a:r>
            <a:r>
              <a:rPr lang="ru-RU" dirty="0" smtClean="0"/>
              <a:t>. Равенство </a:t>
            </a:r>
          </a:p>
          <a:p>
            <a:pPr>
              <a:buNone/>
            </a:pPr>
            <a:r>
              <a:rPr lang="ru-RU" dirty="0" smtClean="0"/>
              <a:t>4</a:t>
            </a:r>
            <a:r>
              <a:rPr lang="ru-RU" dirty="0" smtClean="0"/>
              <a:t>. Государство </a:t>
            </a:r>
          </a:p>
          <a:p>
            <a:pPr>
              <a:buNone/>
            </a:pPr>
            <a:r>
              <a:rPr lang="ru-RU" dirty="0" smtClean="0"/>
              <a:t>5</a:t>
            </a:r>
            <a:r>
              <a:rPr lang="ru-RU" dirty="0" smtClean="0"/>
              <a:t>. Насилие </a:t>
            </a:r>
          </a:p>
          <a:p>
            <a:pPr>
              <a:buNone/>
            </a:pPr>
            <a:r>
              <a:rPr lang="ru-RU" dirty="0" smtClean="0"/>
              <a:t>6</a:t>
            </a:r>
            <a:r>
              <a:rPr lang="ru-RU" dirty="0" smtClean="0"/>
              <a:t>. Верховенство Хартии</a:t>
            </a:r>
            <a:endParaRPr lang="ru-RU" dirty="0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977485"/>
            <a:ext cx="4038600" cy="3880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ages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2285968"/>
            <a:ext cx="4572000" cy="4572032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0" y="2332037"/>
            <a:ext cx="4572000" cy="452596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        Вход на рынок:</a:t>
            </a:r>
          </a:p>
          <a:p>
            <a:r>
              <a:rPr lang="ru-RU" dirty="0" smtClean="0"/>
              <a:t>Два администратора</a:t>
            </a:r>
          </a:p>
          <a:p>
            <a:r>
              <a:rPr lang="ru-RU" dirty="0" smtClean="0"/>
              <a:t>Деньги на рекламную кампанию</a:t>
            </a:r>
          </a:p>
          <a:p>
            <a:r>
              <a:rPr lang="ru-RU" dirty="0" smtClean="0"/>
              <a:t>Достаточно набрать 50 слушателей</a:t>
            </a:r>
          </a:p>
          <a:p>
            <a:r>
              <a:rPr lang="ru-RU" dirty="0" smtClean="0"/>
              <a:t>Окупаемость с первого учебного дня</a:t>
            </a:r>
            <a:endParaRPr lang="ru-RU" dirty="0"/>
          </a:p>
        </p:txBody>
      </p:sp>
      <p:pic>
        <p:nvPicPr>
          <p:cNvPr id="6" name="Содержимое 6" descr="7391831_news_bigpic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2285992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Поляки это уже сделали!</a:t>
            </a:r>
            <a:br>
              <a:rPr lang="ru-RU" dirty="0" smtClean="0"/>
            </a:br>
            <a:r>
              <a:rPr lang="en-US" dirty="0" smtClean="0"/>
              <a:t>www.asbiro.pl</a:t>
            </a:r>
            <a:endParaRPr lang="ru-RU" dirty="0"/>
          </a:p>
        </p:txBody>
      </p:sp>
      <p:pic>
        <p:nvPicPr>
          <p:cNvPr id="4" name="Содержимое 3" descr="LOGO-asbir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1428736"/>
            <a:ext cx="8286808" cy="521497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86502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Спасибо за внимание и приглашаем в гости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768865"/>
          </a:xfrm>
        </p:spPr>
        <p:txBody>
          <a:bodyPr>
            <a:noAutofit/>
          </a:bodyPr>
          <a:lstStyle/>
          <a:p>
            <a:r>
              <a:rPr lang="ru-RU" sz="1600" b="1" dirty="0" smtClean="0"/>
              <a:t>Аналитический центр «СТРАТЕГИЯ»</a:t>
            </a:r>
            <a:endParaRPr lang="ru-RU" sz="1600" dirty="0" smtClean="0"/>
          </a:p>
          <a:p>
            <a:r>
              <a:rPr lang="ru-RU" sz="1600" b="1" dirty="0" smtClean="0"/>
              <a:t>Научно-исследовательский центр </a:t>
            </a:r>
            <a:r>
              <a:rPr lang="ru-RU" sz="1600" b="1" dirty="0" smtClean="0"/>
              <a:t>Мизеса</a:t>
            </a:r>
            <a:r>
              <a:rPr lang="ru-RU" sz="1600" dirty="0" smtClean="0"/>
              <a:t> </a:t>
            </a:r>
          </a:p>
          <a:p>
            <a:r>
              <a:rPr lang="ru-RU" sz="1600" b="1" dirty="0" smtClean="0"/>
              <a:t>Одиннадцатая летняя экспертная школа </a:t>
            </a:r>
            <a:endParaRPr lang="ru-RU" sz="1600" dirty="0" smtClean="0"/>
          </a:p>
          <a:p>
            <a:r>
              <a:rPr lang="ru-RU" sz="1600" b="1" dirty="0" smtClean="0"/>
              <a:t>ученых, аналитиков и интеллектуалов </a:t>
            </a:r>
            <a:endParaRPr lang="ru-RU" sz="1600" dirty="0" smtClean="0"/>
          </a:p>
          <a:p>
            <a:r>
              <a:rPr lang="ru-RU" sz="1600" b="1" dirty="0" smtClean="0"/>
              <a:t>«НОВАЯ ЭПОХА ПЕРЕМЕН: </a:t>
            </a:r>
            <a:endParaRPr lang="ru-RU" sz="1600" dirty="0" smtClean="0"/>
          </a:p>
          <a:p>
            <a:r>
              <a:rPr lang="ru-RU" sz="1600" b="1" dirty="0" smtClean="0"/>
              <a:t>ПРОКЛЯТЬЕ ИЛИ ОЧЕРЕДНОЙ ШАНС? </a:t>
            </a:r>
            <a:endParaRPr lang="ru-RU" sz="1600" dirty="0" smtClean="0"/>
          </a:p>
          <a:p>
            <a:r>
              <a:rPr lang="ru-RU" sz="1600" b="1" dirty="0" smtClean="0"/>
              <a:t>ЧЕЛОВЕК. БИЗНЕС. ГОСУДАРСТВО</a:t>
            </a:r>
            <a:r>
              <a:rPr lang="ru-RU" sz="1600" b="1" dirty="0" smtClean="0"/>
              <a:t>»</a:t>
            </a:r>
            <a:r>
              <a:rPr lang="ru-RU" sz="1600" dirty="0" smtClean="0"/>
              <a:t> </a:t>
            </a:r>
          </a:p>
          <a:p>
            <a:r>
              <a:rPr lang="ru-RU" sz="1600" b="1" dirty="0" smtClean="0"/>
              <a:t>Время:</a:t>
            </a:r>
            <a:r>
              <a:rPr lang="ru-RU" sz="1600" dirty="0" smtClean="0"/>
              <a:t> 25 июля (пятница) – 29 июля (вторник) 2014г.</a:t>
            </a:r>
          </a:p>
          <a:p>
            <a:r>
              <a:rPr lang="ru-RU" sz="1600" b="1" dirty="0" smtClean="0"/>
              <a:t>Место:</a:t>
            </a:r>
            <a:r>
              <a:rPr lang="ru-RU" sz="1600" dirty="0" smtClean="0"/>
              <a:t> комфортный пансионат на берегу прекрасного озера в живописном уголке Беларуси.</a:t>
            </a:r>
          </a:p>
          <a:p>
            <a:r>
              <a:rPr lang="ru-RU" sz="1600" b="1" dirty="0" smtClean="0"/>
              <a:t>Количество участников</a:t>
            </a:r>
            <a:r>
              <a:rPr lang="ru-RU" sz="1600" dirty="0" smtClean="0"/>
              <a:t>: 38 человек</a:t>
            </a:r>
          </a:p>
          <a:p>
            <a:r>
              <a:rPr lang="ru-RU" sz="1600" b="1" dirty="0" smtClean="0"/>
              <a:t>Срок подачи заявок (</a:t>
            </a:r>
            <a:r>
              <a:rPr lang="en-US" sz="1600" b="1" dirty="0" smtClean="0"/>
              <a:t>deadline</a:t>
            </a:r>
            <a:r>
              <a:rPr lang="ru-RU" sz="1600" b="1" dirty="0" smtClean="0"/>
              <a:t>): 15 июля 2014 </a:t>
            </a:r>
            <a:r>
              <a:rPr lang="ru-RU" sz="1600" b="1" dirty="0" smtClean="0"/>
              <a:t>года</a:t>
            </a:r>
          </a:p>
          <a:p>
            <a:r>
              <a:rPr lang="ru-RU" sz="1600" b="1" dirty="0" smtClean="0"/>
              <a:t>Заявки на участие в Школе высылайте на два адреса: </a:t>
            </a:r>
            <a:endParaRPr lang="ru-RU" sz="1600" dirty="0" smtClean="0"/>
          </a:p>
          <a:p>
            <a:r>
              <a:rPr lang="ru-RU" sz="1600" b="1" dirty="0" smtClean="0"/>
              <a:t>Антон </a:t>
            </a:r>
            <a:r>
              <a:rPr lang="ru-RU" sz="1600" b="1" dirty="0" err="1" smtClean="0"/>
              <a:t>Болточко</a:t>
            </a:r>
            <a:r>
              <a:rPr lang="ru-RU" sz="1600" b="1" dirty="0" smtClean="0"/>
              <a:t> </a:t>
            </a:r>
            <a:r>
              <a:rPr lang="en-US" sz="1600" b="1" u="sng" dirty="0" err="1" smtClean="0">
                <a:hlinkClick r:id="rId2"/>
              </a:rPr>
              <a:t>antonboltochko</a:t>
            </a:r>
            <a:r>
              <a:rPr lang="ru-RU" sz="1600" b="1" u="sng" dirty="0" smtClean="0">
                <a:hlinkClick r:id="rId2"/>
              </a:rPr>
              <a:t>@</a:t>
            </a:r>
            <a:r>
              <a:rPr lang="en-US" sz="1600" b="1" u="sng" dirty="0" err="1" smtClean="0">
                <a:hlinkClick r:id="rId2"/>
              </a:rPr>
              <a:t>gmail</a:t>
            </a:r>
            <a:r>
              <a:rPr lang="ru-RU" sz="1600" b="1" u="sng" dirty="0" smtClean="0">
                <a:hlinkClick r:id="rId2"/>
              </a:rPr>
              <a:t>.</a:t>
            </a:r>
            <a:r>
              <a:rPr lang="en-US" sz="1600" b="1" u="sng" dirty="0" smtClean="0">
                <a:hlinkClick r:id="rId2"/>
              </a:rPr>
              <a:t>com</a:t>
            </a:r>
            <a:endParaRPr lang="ru-RU" sz="1600" dirty="0" smtClean="0"/>
          </a:p>
          <a:p>
            <a:r>
              <a:rPr lang="ru-RU" sz="1600" b="1" dirty="0" smtClean="0"/>
              <a:t>Ярослав Романчук </a:t>
            </a:r>
            <a:r>
              <a:rPr lang="en-US" sz="1600" b="1" u="sng" dirty="0" smtClean="0">
                <a:hlinkClick r:id="rId3"/>
              </a:rPr>
              <a:t>balance</a:t>
            </a:r>
            <a:r>
              <a:rPr lang="ru-RU" sz="1600" b="1" u="sng" dirty="0" smtClean="0">
                <a:hlinkClick r:id="rId3"/>
              </a:rPr>
              <a:t>287@</a:t>
            </a:r>
            <a:r>
              <a:rPr lang="en-US" sz="1600" b="1" u="sng" dirty="0" err="1" smtClean="0">
                <a:hlinkClick r:id="rId3"/>
              </a:rPr>
              <a:t>gmail</a:t>
            </a:r>
            <a:r>
              <a:rPr lang="ru-RU" sz="1600" b="1" u="sng" dirty="0" smtClean="0">
                <a:hlinkClick r:id="rId3"/>
              </a:rPr>
              <a:t>.</a:t>
            </a:r>
            <a:r>
              <a:rPr lang="en-US" sz="1600" b="1" u="sng" dirty="0" smtClean="0">
                <a:hlinkClick r:id="rId3"/>
              </a:rPr>
              <a:t>com</a:t>
            </a:r>
            <a:endParaRPr lang="ru-RU" sz="1600" dirty="0" smtClean="0"/>
          </a:p>
          <a:p>
            <a:r>
              <a:rPr lang="ru-RU" sz="1600" b="1" dirty="0" smtClean="0"/>
              <a:t>Дополнительная информация, уточнения – по телефонам </a:t>
            </a:r>
            <a:endParaRPr lang="ru-RU" sz="1600" dirty="0" smtClean="0"/>
          </a:p>
          <a:p>
            <a:r>
              <a:rPr lang="ru-RU" sz="1600" b="1" dirty="0" smtClean="0"/>
              <a:t>Тел. +37529-8260055</a:t>
            </a:r>
            <a:endParaRPr lang="ru-RU" sz="1600" dirty="0" smtClean="0"/>
          </a:p>
          <a:p>
            <a:endParaRPr lang="ru-RU" sz="1600" dirty="0" smtClean="0"/>
          </a:p>
          <a:p>
            <a:pPr>
              <a:buNone/>
            </a:pPr>
            <a:endParaRPr lang="ru-RU" sz="1600" dirty="0"/>
          </a:p>
        </p:txBody>
      </p:sp>
      <p:pic>
        <p:nvPicPr>
          <p:cNvPr id="4" name="Picture 7" descr="logoMISES-CENT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50038" y="0"/>
            <a:ext cx="2493962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44" y="304800"/>
            <a:ext cx="9001156" cy="981060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Ю. Кузнецов</a:t>
            </a:r>
            <a:br>
              <a:rPr lang="ru-RU" sz="3600" dirty="0" smtClean="0"/>
            </a:br>
            <a:r>
              <a:rPr lang="ru-RU" sz="3600" i="1" dirty="0" smtClean="0"/>
              <a:t>Москва, 24 мая 2008 г.</a:t>
            </a:r>
            <a:br>
              <a:rPr lang="ru-RU" sz="3600" i="1" dirty="0" smtClean="0"/>
            </a:br>
            <a:endParaRPr lang="ru-RU" sz="3600" b="1" dirty="0">
              <a:solidFill>
                <a:srgbClr val="0033CC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 fontScale="85000" lnSpcReduction="10000"/>
          </a:bodyPr>
          <a:lstStyle/>
          <a:p>
            <a:pPr>
              <a:spcAft>
                <a:spcPct val="50000"/>
              </a:spcAft>
              <a:buFontTx/>
              <a:buNone/>
            </a:pPr>
            <a:r>
              <a:rPr lang="ru-RU" sz="2400" i="1" dirty="0"/>
              <a:t>Предмет рассмотрения</a:t>
            </a:r>
            <a:r>
              <a:rPr lang="ru-RU" sz="2400" dirty="0"/>
              <a:t>:  цели либерализма как политического течения</a:t>
            </a:r>
            <a:r>
              <a:rPr lang="ru-RU" sz="2400" dirty="0" smtClean="0"/>
              <a:t>,</a:t>
            </a:r>
            <a:endParaRPr lang="en-US" sz="2400" dirty="0" smtClean="0"/>
          </a:p>
          <a:p>
            <a:pPr>
              <a:spcAft>
                <a:spcPct val="50000"/>
              </a:spcAft>
              <a:buFontTx/>
              <a:buNone/>
            </a:pPr>
            <a:r>
              <a:rPr lang="ru-RU" sz="2400" dirty="0" smtClean="0"/>
              <a:t>  </a:t>
            </a:r>
            <a:r>
              <a:rPr lang="ru-RU" sz="2400" dirty="0"/>
              <a:t>добивающегося свободы – защищенности от произвольного </a:t>
            </a:r>
            <a:endParaRPr lang="en-US" sz="2400" dirty="0" smtClean="0"/>
          </a:p>
          <a:p>
            <a:pPr>
              <a:spcAft>
                <a:spcPct val="50000"/>
              </a:spcAft>
              <a:buFontTx/>
              <a:buNone/>
            </a:pPr>
            <a:r>
              <a:rPr lang="ru-RU" sz="2400" dirty="0" smtClean="0"/>
              <a:t>применения </a:t>
            </a:r>
            <a:r>
              <a:rPr lang="ru-RU" sz="2400" dirty="0"/>
              <a:t>власти, связанной с насилием (государства</a:t>
            </a:r>
            <a:r>
              <a:rPr lang="ru-RU" sz="2400" dirty="0" smtClean="0"/>
              <a:t>).</a:t>
            </a:r>
            <a:endParaRPr lang="en-US" sz="2400" dirty="0" smtClean="0"/>
          </a:p>
          <a:p>
            <a:pPr>
              <a:spcAft>
                <a:spcPct val="50000"/>
              </a:spcAft>
              <a:buFontTx/>
              <a:buNone/>
            </a:pPr>
            <a:r>
              <a:rPr lang="ru-RU" sz="2400" i="1" dirty="0" smtClean="0"/>
              <a:t>Основная предпосылка</a:t>
            </a:r>
            <a:r>
              <a:rPr lang="ru-RU" sz="2400" i="1" dirty="0"/>
              <a:t>:  </a:t>
            </a:r>
            <a:r>
              <a:rPr lang="ru-RU" sz="2400" dirty="0"/>
              <a:t>политика в реальном государстве, а не в воображаемом </a:t>
            </a:r>
            <a:r>
              <a:rPr lang="ru-RU" sz="2400" dirty="0" smtClean="0"/>
              <a:t>сообществе </a:t>
            </a:r>
            <a:r>
              <a:rPr lang="en-US" sz="2400" dirty="0" smtClean="0"/>
              <a:t> </a:t>
            </a:r>
          </a:p>
          <a:p>
            <a:pPr>
              <a:spcBef>
                <a:spcPct val="75000"/>
              </a:spcBef>
            </a:pPr>
            <a:r>
              <a:rPr lang="ru-RU" sz="2400" dirty="0" smtClean="0"/>
              <a:t>либерализм </a:t>
            </a:r>
            <a:r>
              <a:rPr lang="ru-RU" sz="2400" dirty="0" smtClean="0"/>
              <a:t>собственности (</a:t>
            </a:r>
            <a:r>
              <a:rPr lang="ru-RU" sz="2400" dirty="0" err="1" smtClean="0"/>
              <a:t>проприетарный</a:t>
            </a:r>
            <a:r>
              <a:rPr lang="ru-RU" sz="2400" dirty="0" smtClean="0"/>
              <a:t>);</a:t>
            </a:r>
          </a:p>
          <a:p>
            <a:pPr>
              <a:spcBef>
                <a:spcPct val="75000"/>
              </a:spcBef>
            </a:pPr>
            <a:r>
              <a:rPr lang="ru-RU" sz="2400" dirty="0" smtClean="0"/>
              <a:t>либерализм децентрализации (консервативный, институциональный</a:t>
            </a:r>
            <a:r>
              <a:rPr lang="ru-RU" sz="2400" dirty="0" smtClean="0"/>
              <a:t>);</a:t>
            </a:r>
            <a:endParaRPr lang="ru-RU" sz="2400" dirty="0" smtClean="0"/>
          </a:p>
          <a:p>
            <a:pPr>
              <a:spcBef>
                <a:spcPct val="75000"/>
              </a:spcBef>
            </a:pPr>
            <a:r>
              <a:rPr lang="ru-RU" sz="2400" dirty="0" smtClean="0"/>
              <a:t>либерализм политический (электоральный</a:t>
            </a:r>
            <a:r>
              <a:rPr lang="ru-RU" sz="2400" dirty="0" smtClean="0"/>
              <a:t>);</a:t>
            </a:r>
            <a:endParaRPr lang="en-US" sz="2400" dirty="0" smtClean="0"/>
          </a:p>
          <a:p>
            <a:pPr>
              <a:spcBef>
                <a:spcPct val="75000"/>
              </a:spcBef>
            </a:pPr>
            <a:endParaRPr lang="en-US" sz="2400" dirty="0" smtClean="0"/>
          </a:p>
          <a:p>
            <a:r>
              <a:rPr lang="ru-RU" sz="2400" dirty="0" smtClean="0"/>
              <a:t>либерализм </a:t>
            </a:r>
            <a:r>
              <a:rPr lang="ru-RU" sz="2400" dirty="0" smtClean="0"/>
              <a:t>правового равенства (эгалитарный) </a:t>
            </a:r>
            <a:endParaRPr lang="en-US" sz="2400" dirty="0" smtClean="0"/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r>
              <a:rPr lang="ru-RU" sz="2400" dirty="0" smtClean="0"/>
              <a:t>                                </a:t>
            </a:r>
            <a:r>
              <a:rPr lang="en-US" sz="2400" dirty="0" smtClean="0"/>
              <a:t>                   </a:t>
            </a:r>
            <a:r>
              <a:rPr lang="ru-RU" sz="2400" dirty="0" smtClean="0"/>
              <a:t> </a:t>
            </a:r>
            <a:r>
              <a:rPr lang="ru-RU" sz="2400" dirty="0" smtClean="0"/>
              <a:t>Ю. Кузнецов   </a:t>
            </a:r>
            <a:r>
              <a:rPr lang="ru-RU" sz="2400" i="1" dirty="0" smtClean="0"/>
              <a:t>Москва, 24 мая 2008 г.</a:t>
            </a:r>
          </a:p>
          <a:p>
            <a:pPr>
              <a:spcBef>
                <a:spcPct val="75000"/>
              </a:spcBef>
            </a:pPr>
            <a:endParaRPr lang="ru-RU" sz="2400" dirty="0" smtClean="0"/>
          </a:p>
          <a:p>
            <a:pPr>
              <a:spcBef>
                <a:spcPct val="75000"/>
              </a:spcBef>
            </a:pPr>
            <a:endParaRPr lang="ru-RU" sz="2400" dirty="0" smtClean="0"/>
          </a:p>
          <a:p>
            <a:pPr>
              <a:spcBef>
                <a:spcPct val="75000"/>
              </a:spcBef>
            </a:pPr>
            <a:endParaRPr lang="ru-RU" sz="2400" dirty="0" smtClean="0"/>
          </a:p>
          <a:p>
            <a:pPr>
              <a:spcAft>
                <a:spcPct val="50000"/>
              </a:spcAft>
              <a:buFontTx/>
              <a:buNone/>
            </a:pP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«Московские либертарианцы –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Содержимое 8" descr="загруженное (3)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28595" y="1357298"/>
            <a:ext cx="3500463" cy="4786346"/>
          </a:xfr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000496" y="1357298"/>
            <a:ext cx="4929223" cy="4929222"/>
          </a:xfrm>
        </p:spPr>
        <p:txBody>
          <a:bodyPr>
            <a:normAutofit/>
          </a:bodyPr>
          <a:lstStyle/>
          <a:p>
            <a:r>
              <a:rPr lang="ru-RU" dirty="0" err="1" smtClean="0"/>
              <a:t>Интелектуально</a:t>
            </a:r>
            <a:r>
              <a:rPr lang="ru-RU" dirty="0" smtClean="0"/>
              <a:t> и академически  </a:t>
            </a:r>
            <a:r>
              <a:rPr lang="en-US" dirty="0" smtClean="0"/>
              <a:t>the Best!</a:t>
            </a:r>
          </a:p>
          <a:p>
            <a:r>
              <a:rPr lang="ru-RU" dirty="0" err="1" smtClean="0"/>
              <a:t>Кагорта</a:t>
            </a:r>
            <a:r>
              <a:rPr lang="ru-RU" dirty="0" smtClean="0"/>
              <a:t> людей с безупречной деловой и профессиональной репутацией</a:t>
            </a:r>
          </a:p>
          <a:p>
            <a:r>
              <a:rPr lang="ru-RU" dirty="0" smtClean="0"/>
              <a:t>Использование интернета </a:t>
            </a:r>
            <a:r>
              <a:rPr lang="en-US" dirty="0" smtClean="0"/>
              <a:t>the Best</a:t>
            </a:r>
            <a:r>
              <a:rPr lang="en-US" dirty="0" smtClean="0"/>
              <a:t>!</a:t>
            </a:r>
            <a:endParaRPr lang="ru-RU" dirty="0" smtClean="0"/>
          </a:p>
          <a:p>
            <a:r>
              <a:rPr lang="ru-RU" dirty="0" smtClean="0"/>
              <a:t>Способны к долгосрочной планомерной работе</a:t>
            </a:r>
          </a:p>
          <a:p>
            <a:r>
              <a:rPr lang="ru-RU" dirty="0" smtClean="0"/>
              <a:t>Способны навязывать обществу свою повестку дня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Но, при этом….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Однажды премьер-министр Тэтчер навещала Оксфорд. «Что вы изучаете, милочка?» – спросила она одну из студенток. «Античную археологию», – ответила студентка. «О, </a:t>
            </a:r>
            <a:r>
              <a:rPr lang="ru-RU" dirty="0" err="1" smtClean="0"/>
              <a:t>that's</a:t>
            </a:r>
            <a:r>
              <a:rPr lang="ru-RU" dirty="0" smtClean="0"/>
              <a:t> </a:t>
            </a:r>
            <a:r>
              <a:rPr lang="ru-RU" dirty="0" err="1" smtClean="0"/>
              <a:t>a</a:t>
            </a:r>
            <a:r>
              <a:rPr lang="ru-RU" dirty="0" smtClean="0"/>
              <a:t> </a:t>
            </a:r>
            <a:r>
              <a:rPr lang="ru-RU" dirty="0" err="1" smtClean="0"/>
              <a:t>luxury</a:t>
            </a:r>
            <a:r>
              <a:rPr lang="ru-RU" dirty="0" smtClean="0"/>
              <a:t>», – воскликнула Тэтчер. «Какая роскошь!» – в смысле, непозволительная роскошь.</a:t>
            </a:r>
            <a:endParaRPr lang="ru-RU" dirty="0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6248" y="1500174"/>
            <a:ext cx="4429156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Про….спали </a:t>
            </a:r>
            <a:r>
              <a:rPr lang="en-US" dirty="0" smtClean="0"/>
              <a:t>BRAND NAME!</a:t>
            </a:r>
            <a:endParaRPr lang="ru-RU" dirty="0"/>
          </a:p>
        </p:txBody>
      </p:sp>
      <p:pic>
        <p:nvPicPr>
          <p:cNvPr id="7" name="Содержимое 6" descr="9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57884" y="1428736"/>
            <a:ext cx="2857520" cy="4525963"/>
          </a:xfrm>
        </p:spPr>
      </p:pic>
      <p:pic>
        <p:nvPicPr>
          <p:cNvPr id="8" name="Содержимое 7" descr="images (1)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214678" y="1428736"/>
            <a:ext cx="2619375" cy="4500594"/>
          </a:xfrm>
        </p:spPr>
      </p:pic>
      <p:pic>
        <p:nvPicPr>
          <p:cNvPr id="11" name="Содержимое 9" descr="загруженное (4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6" y="1428736"/>
            <a:ext cx="2714644" cy="45005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Ушли из </a:t>
            </a:r>
            <a:r>
              <a:rPr lang="ru-RU" dirty="0" err="1" smtClean="0"/>
              <a:t>медиа</a:t>
            </a:r>
            <a:r>
              <a:rPr lang="ru-RU" dirty="0" smtClean="0"/>
              <a:t>…</a:t>
            </a:r>
            <a:endParaRPr lang="ru-RU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500174"/>
            <a:ext cx="2643206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1500174"/>
            <a:ext cx="2857520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02" y="1500175"/>
            <a:ext cx="2857520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4572008"/>
            <a:ext cx="8429684" cy="213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Склонны к автаркии и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images (2)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3026" y="1285860"/>
            <a:ext cx="9120974" cy="55721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3635</TotalTime>
  <Words>637</Words>
  <PresentationFormat>Экран (4:3)</PresentationFormat>
  <Paragraphs>136</Paragraphs>
  <Slides>32</Slides>
  <Notes>2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4" baseType="lpstr">
      <vt:lpstr>Тема Office</vt:lpstr>
      <vt:lpstr>Пакет</vt:lpstr>
      <vt:lpstr>«Московские либертарианцы – взгляд со стороны»</vt:lpstr>
      <vt:lpstr>…никакой либеральной революции в 91-м году не было…   …Постепенно приходят доклады для Лебедевских чтений. Пир во время чумы…  …либеральная идеология и либеральная общественность России сейчас в полном нокдауне, потому что мы проиграли эту схватку… …после одесских событий «в России для меня окончательно умер либерализм. Умер не как идея, а как сообщество людей, верящих в определённый набор ценностей»... </vt:lpstr>
      <vt:lpstr>22 года с момента опубликования Либеральной хартии. 11.05.1992, Геннадий Лебедев, Виталий Аркадьевич Найшуль, Григорий Геннадьевич Сапов  …определенно – творческий вызов и  смутно - некий общественный проект…. </vt:lpstr>
      <vt:lpstr>Ю. Кузнецов Москва, 24 мая 2008 г. </vt:lpstr>
      <vt:lpstr>«Московские либертарианцы –</vt:lpstr>
      <vt:lpstr>Но, при этом….</vt:lpstr>
      <vt:lpstr>Про….спали BRAND NAME!</vt:lpstr>
      <vt:lpstr>Ушли из медиа…</vt:lpstr>
      <vt:lpstr>Склонны к автаркии и</vt:lpstr>
      <vt:lpstr>CATO - общественное мнение и студенты </vt:lpstr>
      <vt:lpstr>Atlas Society и   ISIL - либертарианцы (городские сумасшедшие) </vt:lpstr>
      <vt:lpstr>United States Department of State с политически озабоченными  Think Tank.   </vt:lpstr>
      <vt:lpstr>Atlas Economic Research Fondation общемировая сеть исследовательских центров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Любой политик превращается в социалиста –перераспределителя!</vt:lpstr>
      <vt:lpstr>…а журналисты и эксперты склонны к  алармизму и моральному релятивизму…</vt:lpstr>
      <vt:lpstr>Индивидуальные инвесторы и бизнес как основная(в США) и перспективная для Нас целевая аудитория. </vt:lpstr>
      <vt:lpstr>Чего нет у Американцев, и ни  мы, Minsk Mises Center , ни какой другой русскоязычный Think Tank не cможет сделать... </vt:lpstr>
      <vt:lpstr>МБА в России</vt:lpstr>
      <vt:lpstr>  BELARUSIAN STATE UNIVERSITY INTERNATIONAL GRADUATE SCHOOL OF BUSINESS AND MANAGEMENT OF TECHNOLOGY OFFICIAL TRANSCRIPT Student Name: SADOVSKIY, Ivan V Student ID: A00022 Program of study: Business Administration Issue date: July 18, 2001 </vt:lpstr>
      <vt:lpstr>Сапов      Илларионов    Левенчук  Кузнецов  Новиков  Агроскин  Наушуль  Куряев  Львин    </vt:lpstr>
      <vt:lpstr>Слайд 30</vt:lpstr>
      <vt:lpstr>Поляки это уже сделали! www.asbiro.pl</vt:lpstr>
      <vt:lpstr>Спасибо за внимание и приглашаем в гости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Boss</cp:lastModifiedBy>
  <cp:revision>364</cp:revision>
  <dcterms:modified xsi:type="dcterms:W3CDTF">2014-05-23T09:55:52Z</dcterms:modified>
</cp:coreProperties>
</file>