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3" r:id="rId3"/>
    <p:sldId id="269" r:id="rId4"/>
    <p:sldId id="270" r:id="rId5"/>
    <p:sldId id="258" r:id="rId6"/>
    <p:sldId id="259" r:id="rId7"/>
    <p:sldId id="282" r:id="rId8"/>
    <p:sldId id="281" r:id="rId9"/>
    <p:sldId id="297" r:id="rId10"/>
    <p:sldId id="298" r:id="rId11"/>
    <p:sldId id="299" r:id="rId12"/>
    <p:sldId id="300" r:id="rId13"/>
    <p:sldId id="287" r:id="rId14"/>
    <p:sldId id="273" r:id="rId15"/>
    <p:sldId id="272" r:id="rId16"/>
    <p:sldId id="285" r:id="rId17"/>
    <p:sldId id="262" r:id="rId18"/>
    <p:sldId id="260" r:id="rId19"/>
    <p:sldId id="267" r:id="rId20"/>
    <p:sldId id="261" r:id="rId21"/>
    <p:sldId id="265" r:id="rId22"/>
    <p:sldId id="271" r:id="rId23"/>
    <p:sldId id="276" r:id="rId24"/>
    <p:sldId id="286" r:id="rId25"/>
    <p:sldId id="292" r:id="rId26"/>
    <p:sldId id="294" r:id="rId27"/>
    <p:sldId id="295" r:id="rId28"/>
    <p:sldId id="296" r:id="rId29"/>
    <p:sldId id="288" r:id="rId30"/>
    <p:sldId id="275" r:id="rId31"/>
    <p:sldId id="289" r:id="rId32"/>
    <p:sldId id="290" r:id="rId33"/>
    <p:sldId id="291" r:id="rId34"/>
    <p:sldId id="266" r:id="rId35"/>
    <p:sldId id="284" r:id="rId36"/>
    <p:sldId id="268" r:id="rId3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3588D-D47E-BD40-9DEE-2FD8EB881547}" type="datetimeFigureOut">
              <a:rPr lang="ru-RU" smtClean="0"/>
              <a:t>23.05.15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71EC7-E084-1E44-B1E1-33F29DAFC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4027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32B66-15C0-5B44-8256-AFA22E3EB9D0}" type="datetimeFigureOut">
              <a:rPr lang="ru-RU" smtClean="0"/>
              <a:t>23.05.15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0BAB9-0B8D-8E42-BE13-CFDCB3FCE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398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A8F8-BA99-774E-8083-D11FB966E5BB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0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5128-9BE2-0B44-A526-C4A578751D17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C875-6367-5540-A314-67AD85D03DB7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1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F980F-D4EF-9244-91E7-F115F7189854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8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2D0E-8A47-F940-AC2C-033F04441312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8BB9-2D1C-544B-A28F-10F1B1CD218B}" type="datetime1">
              <a:rPr lang="ru-RU" smtClean="0"/>
              <a:t>23.05.15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4B5A-270A-9144-8AC2-C72942372C3A}" type="datetime1">
              <a:rPr lang="ru-RU" smtClean="0"/>
              <a:t>23.05.15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5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10B3-66F5-7647-B07C-54B825133F05}" type="datetime1">
              <a:rPr lang="ru-RU" smtClean="0"/>
              <a:t>23.05.15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2753-9F52-CD4F-B6B7-9854E265AF90}" type="datetime1">
              <a:rPr lang="ru-RU" smtClean="0"/>
              <a:t>23.05.15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6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4B43-C87A-5D49-8E04-42D1554D2FBC}" type="datetime1">
              <a:rPr lang="ru-RU" smtClean="0"/>
              <a:t>23.05.15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6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1F34-101B-F64B-B412-C2A438B6620C}" type="datetime1">
              <a:rPr lang="ru-RU" smtClean="0"/>
              <a:t>23.05.15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69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DAC6-2D1A-7A4C-AE5A-38ADC26C89C8}" type="datetime1">
              <a:rPr lang="ru-RU" smtClean="0"/>
              <a:t>23.05.15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9FC1-786F-0347-B98C-718416DE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32736" y="419721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thelas Regular"/>
                <a:cs typeface="Athelas Regular"/>
              </a:rPr>
              <a:t>«Капитал в </a:t>
            </a:r>
            <a:r>
              <a:rPr lang="en-US" sz="4000" b="1" dirty="0" smtClean="0">
                <a:latin typeface="Athelas Regular"/>
                <a:cs typeface="Athelas Regular"/>
              </a:rPr>
              <a:t>XXI </a:t>
            </a:r>
            <a:r>
              <a:rPr lang="ru-RU" sz="4000" b="1" dirty="0" smtClean="0">
                <a:latin typeface="Athelas Regular"/>
                <a:cs typeface="Athelas Regular"/>
              </a:rPr>
              <a:t>веке» </a:t>
            </a:r>
            <a:br>
              <a:rPr lang="ru-RU" sz="4000" b="1" dirty="0" smtClean="0">
                <a:latin typeface="Athelas Regular"/>
                <a:cs typeface="Athelas Regular"/>
              </a:rPr>
            </a:br>
            <a:r>
              <a:rPr lang="ru-RU" sz="4000" b="1" dirty="0" smtClean="0">
                <a:latin typeface="Athelas Regular"/>
                <a:cs typeface="Athelas Regular"/>
              </a:rPr>
              <a:t>Т. </a:t>
            </a:r>
            <a:r>
              <a:rPr lang="ru-RU" sz="4000" b="1" dirty="0" err="1" smtClean="0">
                <a:latin typeface="Athelas Regular"/>
                <a:cs typeface="Athelas Regular"/>
              </a:rPr>
              <a:t>Пикетти</a:t>
            </a:r>
            <a:r>
              <a:rPr lang="ru-RU" sz="4000" b="1" dirty="0" smtClean="0">
                <a:latin typeface="Athelas Regular"/>
                <a:cs typeface="Athelas Regular"/>
              </a:rPr>
              <a:t>: опыт критики</a:t>
            </a:r>
            <a:endParaRPr lang="ru-RU" sz="4000" b="1" dirty="0">
              <a:latin typeface="Athelas Regular"/>
              <a:cs typeface="Athelas Regular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thelas Regular"/>
                <a:cs typeface="Athelas Regular"/>
              </a:rPr>
              <a:t>Павел Усанов</a:t>
            </a:r>
          </a:p>
          <a:p>
            <a:r>
              <a:rPr lang="en-US" dirty="0" err="1">
                <a:solidFill>
                  <a:srgbClr val="FF0000"/>
                </a:solidFill>
                <a:latin typeface="Athelas Regular"/>
                <a:cs typeface="Athelas Regular"/>
              </a:rPr>
              <a:t>u</a:t>
            </a:r>
            <a:r>
              <a:rPr lang="en-US" dirty="0" err="1" smtClean="0">
                <a:solidFill>
                  <a:srgbClr val="FF0000"/>
                </a:solidFill>
                <a:latin typeface="Athelas Regular"/>
                <a:cs typeface="Athelas Regular"/>
              </a:rPr>
              <a:t>sanovpv.ru</a:t>
            </a:r>
            <a:endParaRPr lang="ru-RU" dirty="0">
              <a:solidFill>
                <a:srgbClr val="FF0000"/>
              </a:solidFill>
              <a:latin typeface="Athelas Regular"/>
              <a:cs typeface="Athelas Regular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7558" t="27214" r="17835"/>
          <a:stretch/>
        </p:blipFill>
        <p:spPr>
          <a:xfrm>
            <a:off x="2891390" y="2218977"/>
            <a:ext cx="3203275" cy="270657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«Коммерсант»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«Самой </a:t>
            </a:r>
            <a:r>
              <a:rPr lang="ru-RU" dirty="0"/>
              <a:t>сильной стороной книги является возможность легко (на уровне математики) перепроверить использованные автором данные и методы их обработки. В итоге можно сколько угодно спорить и не соглашаться с выводами </a:t>
            </a:r>
            <a:r>
              <a:rPr lang="ru-RU" dirty="0" err="1"/>
              <a:t>Пикетти</a:t>
            </a:r>
            <a:r>
              <a:rPr lang="ru-RU" dirty="0"/>
              <a:t>, но оспорить использованный им доказательный ряд (статистику и принципы научного анализа) невозможно. Подобная попытка равнозначна попытке оспорить всю историю экономической </a:t>
            </a:r>
            <a:r>
              <a:rPr lang="ru-RU" dirty="0" smtClean="0"/>
              <a:t>мысли»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«В</a:t>
            </a:r>
            <a:r>
              <a:rPr lang="ru-RU" dirty="0"/>
              <a:t> рецензии 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Financial</a:t>
            </a:r>
            <a:r>
              <a:rPr lang="ru-RU" dirty="0"/>
              <a:t> </a:t>
            </a:r>
            <a:r>
              <a:rPr lang="ru-RU" dirty="0" err="1"/>
              <a:t>Times</a:t>
            </a:r>
            <a:r>
              <a:rPr lang="ru-RU" dirty="0"/>
              <a:t> Мартин Вульф отметил масштаб работы – </a:t>
            </a:r>
            <a:r>
              <a:rPr lang="ru-RU" dirty="0" err="1"/>
              <a:t>Пикетти</a:t>
            </a:r>
            <a:r>
              <a:rPr lang="ru-RU" dirty="0"/>
              <a:t> пишет о трехсотлетнем периоде, а в книге приводятся примеры из истории свыше десяти государств. «Книга </a:t>
            </a:r>
            <a:r>
              <a:rPr lang="ru-RU" dirty="0" err="1"/>
              <a:t>Пикетти</a:t>
            </a:r>
            <a:r>
              <a:rPr lang="ru-RU" dirty="0"/>
              <a:t> по своему охвату сравнима с трудами основателей политэкономии», – писал </a:t>
            </a:r>
            <a:r>
              <a:rPr lang="ru-RU" dirty="0" smtClean="0"/>
              <a:t>Вульф»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«Он [Гейтс] сказал мне: “</a:t>
            </a:r>
            <a:r>
              <a:rPr lang="ru-RU" b="1" u="sng" dirty="0"/>
              <a:t>Мне нравится все в вашей книге</a:t>
            </a:r>
            <a:r>
              <a:rPr lang="ru-RU" dirty="0"/>
              <a:t>, но я не хочу платить больше налогов”», — рассказал француз, преподающий в Парижской школе экономики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1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редпосылки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Капитал находится в руках только богатых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Нет человеческого капитала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Нет убытков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1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355848"/>
            <a:ext cx="8229600" cy="1143000"/>
          </a:xfrm>
        </p:spPr>
        <p:txBody>
          <a:bodyPr/>
          <a:lstStyle/>
          <a:p>
            <a:r>
              <a:rPr lang="ru-RU" dirty="0" smtClean="0"/>
              <a:t>Кузнец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ru-RU" dirty="0" smtClean="0"/>
              <a:t>Маркс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3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800000"/>
                </a:solidFill>
              </a:rPr>
              <a:t>Капитал в </a:t>
            </a:r>
            <a:r>
              <a:rPr lang="en-US" b="1" u="sng" dirty="0" smtClean="0">
                <a:solidFill>
                  <a:srgbClr val="800000"/>
                </a:solidFill>
              </a:rPr>
              <a:t>XXI </a:t>
            </a:r>
            <a:r>
              <a:rPr lang="ru-RU" b="1" u="sng" dirty="0" smtClean="0">
                <a:solidFill>
                  <a:srgbClr val="800000"/>
                </a:solidFill>
              </a:rPr>
              <a:t>веке</a:t>
            </a:r>
            <a:endParaRPr lang="ru-RU" b="1" u="sng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u="sng" dirty="0" smtClean="0"/>
              <a:t>Часть </a:t>
            </a:r>
            <a:r>
              <a:rPr lang="en-US" u="sng" dirty="0" smtClean="0"/>
              <a:t>I</a:t>
            </a:r>
            <a:r>
              <a:rPr lang="ru-RU" u="sng" dirty="0" smtClean="0"/>
              <a:t>. Доход и капитал </a:t>
            </a:r>
            <a:r>
              <a:rPr lang="ru-RU" dirty="0" smtClean="0"/>
              <a:t>(считается, что рост экономики выгоден всем, но это не так)</a:t>
            </a:r>
          </a:p>
          <a:p>
            <a:pPr marL="0" indent="0" algn="just">
              <a:buNone/>
            </a:pPr>
            <a:r>
              <a:rPr lang="ru-RU" u="sng" dirty="0" smtClean="0"/>
              <a:t>Часть </a:t>
            </a:r>
            <a:r>
              <a:rPr lang="en-US" u="sng" dirty="0" smtClean="0"/>
              <a:t>II</a:t>
            </a:r>
            <a:r>
              <a:rPr lang="ru-RU" u="sng" dirty="0" smtClean="0"/>
              <a:t>. Динамика капитала и дохода </a:t>
            </a:r>
            <a:r>
              <a:rPr lang="ru-RU" dirty="0" smtClean="0"/>
              <a:t>(капиталисты богатеют, рабочие беднеют)</a:t>
            </a:r>
          </a:p>
          <a:p>
            <a:pPr marL="0" indent="0" algn="just">
              <a:buNone/>
            </a:pPr>
            <a:r>
              <a:rPr lang="ru-RU" u="sng" dirty="0" smtClean="0"/>
              <a:t>Часть </a:t>
            </a:r>
            <a:r>
              <a:rPr lang="en-US" u="sng" dirty="0" smtClean="0"/>
              <a:t>III</a:t>
            </a:r>
            <a:r>
              <a:rPr lang="ru-RU" u="sng" dirty="0" smtClean="0"/>
              <a:t>. Неравенство </a:t>
            </a:r>
            <a:r>
              <a:rPr lang="ru-RU" dirty="0" smtClean="0"/>
              <a:t>(капитализм увеличивает неравенство, которое никак не связано со способностями, оно усиливается институтом наследования)</a:t>
            </a:r>
          </a:p>
          <a:p>
            <a:pPr marL="0" indent="0" algn="just">
              <a:buNone/>
            </a:pPr>
            <a:r>
              <a:rPr lang="ru-RU" u="sng" dirty="0" smtClean="0"/>
              <a:t>Часть </a:t>
            </a:r>
            <a:r>
              <a:rPr lang="en-US" u="sng" dirty="0" smtClean="0"/>
              <a:t>IV</a:t>
            </a:r>
            <a:r>
              <a:rPr lang="ru-RU" u="sng" dirty="0" smtClean="0"/>
              <a:t>. Регулирование капитализма </a:t>
            </a:r>
            <a:r>
              <a:rPr lang="ru-RU" dirty="0" smtClean="0"/>
              <a:t>(решение: прогрессивное налогообложение, инфляция, регулирование)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0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79784"/>
            <a:ext cx="8229600" cy="144637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r</a:t>
            </a:r>
            <a:r>
              <a:rPr lang="ru-RU" sz="9600" b="1" dirty="0" smtClean="0">
                <a:solidFill>
                  <a:srgbClr val="FF0000"/>
                </a:solidFill>
              </a:rPr>
              <a:t>&gt;</a:t>
            </a:r>
            <a:r>
              <a:rPr lang="en-US" sz="9600" b="1" dirty="0" smtClean="0">
                <a:solidFill>
                  <a:srgbClr val="FF0000"/>
                </a:solidFill>
              </a:rPr>
              <a:t>g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268" y="533400"/>
            <a:ext cx="4078957" cy="442858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7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0800"/>
            <a:ext cx="8915400" cy="67437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1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890394"/>
            <a:ext cx="8772479" cy="5748281"/>
          </a:xfrm>
        </p:spPr>
        <p:txBody>
          <a:bodyPr/>
          <a:lstStyle/>
          <a:p>
            <a:pPr marL="0" indent="0">
              <a:buNone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64" y="1417638"/>
            <a:ext cx="6119459" cy="4480317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8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 fontAlgn="base">
              <a:buNone/>
            </a:pPr>
            <a:r>
              <a:rPr lang="ru-RU" b="1" i="1" dirty="0"/>
              <a:t>«Неравенство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b="1" i="1" dirty="0"/>
              <a:t>является неотъемлемой частью капитализма</a:t>
            </a:r>
            <a:r>
              <a:rPr lang="ru-RU" i="1" dirty="0"/>
              <a:t>. Главным законом капитализма является то, что </a:t>
            </a:r>
            <a:r>
              <a:rPr lang="ru-RU" b="1" i="1" dirty="0"/>
              <a:t>рентабельность капитала должна быть выше темпов экономического роста.</a:t>
            </a:r>
            <a:r>
              <a:rPr lang="ru-RU" i="1" dirty="0"/>
              <a:t> Тогда владельцы капитала обогащаются быстрее других, а </a:t>
            </a:r>
            <a:r>
              <a:rPr lang="ru-RU" b="1" i="1" dirty="0"/>
              <a:t>рост капитала опережает рост заработной платы»</a:t>
            </a:r>
            <a:r>
              <a:rPr lang="ru-RU" b="1" i="1" dirty="0" smtClean="0"/>
              <a:t>.</a:t>
            </a:r>
          </a:p>
          <a:p>
            <a:pPr marL="0" indent="0" algn="just" fontAlgn="base">
              <a:buNone/>
            </a:pPr>
            <a:endParaRPr lang="en-US" dirty="0"/>
          </a:p>
          <a:p>
            <a:pPr marL="0" indent="0" algn="just" fontAlgn="base">
              <a:buNone/>
            </a:pPr>
            <a:r>
              <a:rPr lang="ru-RU" i="1" dirty="0" smtClean="0"/>
              <a:t>«</a:t>
            </a:r>
            <a:r>
              <a:rPr lang="ru-RU" i="1" dirty="0"/>
              <a:t>Западное общество смещается в сторону олигархии. Капитал концентрируется у меньшинства, а потому возрастает роль наследства</a:t>
            </a:r>
            <a:r>
              <a:rPr lang="ru-RU" i="1" dirty="0" smtClean="0"/>
              <a:t>»</a:t>
            </a:r>
            <a:r>
              <a:rPr lang="ru-RU" i="1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1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Кто такой Т. </a:t>
            </a:r>
            <a:r>
              <a:rPr lang="ru-RU" dirty="0" err="1" smtClean="0"/>
              <a:t>Пикетти</a:t>
            </a:r>
            <a:r>
              <a:rPr lang="ru-RU" dirty="0" smtClean="0"/>
              <a:t>?</a:t>
            </a:r>
          </a:p>
          <a:p>
            <a:pPr marL="514350" indent="-514350">
              <a:buAutoNum type="arabicPeriod"/>
            </a:pPr>
            <a:r>
              <a:rPr lang="ru-RU" dirty="0" smtClean="0"/>
              <a:t>«Теория» Т. </a:t>
            </a:r>
            <a:r>
              <a:rPr lang="ru-RU" dirty="0" err="1" smtClean="0"/>
              <a:t>Пикетти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Предложения Т. </a:t>
            </a:r>
            <a:r>
              <a:rPr lang="ru-RU" dirty="0" err="1" smtClean="0"/>
              <a:t>Пикетти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Критика книги Т. </a:t>
            </a:r>
            <a:r>
              <a:rPr lang="ru-RU" dirty="0" err="1" smtClean="0"/>
              <a:t>Пикетти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3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890394"/>
            <a:ext cx="8772479" cy="57482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i="1" dirty="0" smtClean="0"/>
          </a:p>
          <a:p>
            <a:pPr algn="just"/>
            <a:r>
              <a:rPr lang="ru-RU" sz="2400" dirty="0" smtClean="0"/>
              <a:t>Во всех европейских странах</a:t>
            </a:r>
            <a:r>
              <a:rPr lang="en-US" sz="2400" dirty="0" smtClean="0"/>
              <a:t> </a:t>
            </a:r>
            <a:r>
              <a:rPr lang="en-US" sz="2400" dirty="0"/>
              <a:t>(UK, France, Sweden...), </a:t>
            </a:r>
            <a:r>
              <a:rPr lang="ru-RU" sz="2400" dirty="0" smtClean="0"/>
              <a:t>концентрация богатства в </a:t>
            </a:r>
            <a:r>
              <a:rPr lang="en-US" sz="2400" dirty="0" smtClean="0"/>
              <a:t>18</a:t>
            </a:r>
            <a:r>
              <a:rPr lang="ru-RU" sz="2400" dirty="0" smtClean="0"/>
              <a:t>в</a:t>
            </a:r>
            <a:r>
              <a:rPr lang="en-US" sz="2400" dirty="0" smtClean="0"/>
              <a:t>-19</a:t>
            </a:r>
            <a:r>
              <a:rPr lang="ru-RU" sz="2400" dirty="0" smtClean="0"/>
              <a:t>в</a:t>
            </a:r>
            <a:r>
              <a:rPr lang="en-US" sz="2400" dirty="0" smtClean="0"/>
              <a:t> </a:t>
            </a:r>
            <a:r>
              <a:rPr lang="ru-RU" sz="2400" dirty="0" smtClean="0"/>
              <a:t>(до </a:t>
            </a:r>
            <a:r>
              <a:rPr lang="en-US" sz="2400" dirty="0" smtClean="0"/>
              <a:t>I</a:t>
            </a:r>
            <a:r>
              <a:rPr lang="ru-RU" sz="2400" dirty="0" smtClean="0"/>
              <a:t> мировой)</a:t>
            </a:r>
            <a:r>
              <a:rPr lang="en-US" sz="2400" dirty="0" smtClean="0"/>
              <a:t>: </a:t>
            </a:r>
            <a:r>
              <a:rPr lang="ru-RU" sz="2400" dirty="0" smtClean="0"/>
              <a:t>около</a:t>
            </a:r>
            <a:r>
              <a:rPr lang="en-US" sz="2400" dirty="0" smtClean="0"/>
              <a:t> </a:t>
            </a:r>
            <a:r>
              <a:rPr lang="en-US" sz="2400" dirty="0"/>
              <a:t>90% </a:t>
            </a:r>
            <a:r>
              <a:rPr lang="ru-RU" sz="2400" dirty="0" smtClean="0"/>
              <a:t>от всего богатства в руках</a:t>
            </a:r>
            <a:r>
              <a:rPr lang="en-US" sz="2400" dirty="0" smtClean="0"/>
              <a:t> </a:t>
            </a:r>
            <a:r>
              <a:rPr lang="ru-RU" sz="2400" dirty="0" smtClean="0"/>
              <a:t>«</a:t>
            </a:r>
            <a:r>
              <a:rPr lang="en-US" sz="2400" dirty="0" smtClean="0"/>
              <a:t>top </a:t>
            </a:r>
            <a:r>
              <a:rPr lang="en-US" sz="2400" dirty="0"/>
              <a:t>10</a:t>
            </a:r>
            <a:r>
              <a:rPr lang="en-US" sz="2400" dirty="0" smtClean="0"/>
              <a:t>%</a:t>
            </a:r>
            <a:r>
              <a:rPr lang="ru-RU" sz="2400" dirty="0" smtClean="0"/>
              <a:t>»;</a:t>
            </a:r>
            <a:r>
              <a:rPr lang="ru-RU" sz="2400" dirty="0"/>
              <a:t> </a:t>
            </a:r>
            <a:r>
              <a:rPr lang="ru-RU" sz="2400" dirty="0" smtClean="0"/>
              <a:t>около</a:t>
            </a:r>
            <a:r>
              <a:rPr lang="en-US" sz="2400" dirty="0" smtClean="0"/>
              <a:t> </a:t>
            </a:r>
            <a:r>
              <a:rPr lang="en-US" sz="2400" dirty="0"/>
              <a:t>60% </a:t>
            </a:r>
            <a:r>
              <a:rPr lang="ru-RU" sz="2400" dirty="0" smtClean="0"/>
              <a:t>- в руках «</a:t>
            </a:r>
            <a:r>
              <a:rPr lang="en-US" sz="2400" dirty="0" smtClean="0"/>
              <a:t>top </a:t>
            </a:r>
            <a:r>
              <a:rPr lang="en-US" sz="2400" dirty="0"/>
              <a:t>1</a:t>
            </a:r>
            <a:r>
              <a:rPr lang="en-US" sz="2400" dirty="0" smtClean="0"/>
              <a:t>%</a:t>
            </a:r>
            <a:r>
              <a:rPr lang="ru-RU" sz="2400" dirty="0" smtClean="0"/>
              <a:t>»</a:t>
            </a:r>
            <a:r>
              <a:rPr lang="ru-RU" sz="2400" dirty="0"/>
              <a:t> </a:t>
            </a:r>
            <a:r>
              <a:rPr lang="ru-RU" sz="2400" dirty="0" smtClean="0"/>
              <a:t>= </a:t>
            </a:r>
            <a:r>
              <a:rPr lang="ru-RU" sz="2400" b="1" dirty="0" err="1" smtClean="0"/>
              <a:t>Пикетти</a:t>
            </a:r>
            <a:r>
              <a:rPr lang="ru-RU" sz="2400" b="1" dirty="0" smtClean="0"/>
              <a:t> называет это «классическим патримониальным обществом»</a:t>
            </a:r>
            <a:r>
              <a:rPr lang="ru-RU" sz="2400" b="1" dirty="0"/>
              <a:t> </a:t>
            </a:r>
            <a:r>
              <a:rPr lang="ru-RU" sz="2400" b="1" dirty="0" smtClean="0"/>
              <a:t>(</a:t>
            </a:r>
            <a:r>
              <a:rPr lang="en-US" sz="2400" b="1" dirty="0" smtClean="0"/>
              <a:t>the </a:t>
            </a:r>
            <a:r>
              <a:rPr lang="en-US" sz="2400" b="1" dirty="0"/>
              <a:t>classic patrimonial </a:t>
            </a:r>
            <a:r>
              <a:rPr lang="en-US" sz="2400" b="1" dirty="0" smtClean="0"/>
              <a:t>society</a:t>
            </a:r>
            <a:r>
              <a:rPr lang="ru-RU" sz="2400" b="1" dirty="0"/>
              <a:t>)</a:t>
            </a:r>
            <a:r>
              <a:rPr lang="en-US" sz="2400" dirty="0" smtClean="0"/>
              <a:t>: </a:t>
            </a:r>
            <a:r>
              <a:rPr lang="ru-RU" sz="2400" i="1" dirty="0" smtClean="0"/>
              <a:t>«Меньшинство живет за счет своего богатства, пока большинство работает»</a:t>
            </a:r>
            <a:r>
              <a:rPr lang="en-US" sz="2400" i="1" dirty="0" smtClean="0"/>
              <a:t> </a:t>
            </a:r>
            <a:endParaRPr lang="ru-RU" sz="2400" i="1" dirty="0"/>
          </a:p>
          <a:p>
            <a:pPr algn="just"/>
            <a:endParaRPr lang="ru-RU" sz="2400" i="1" dirty="0" smtClean="0"/>
          </a:p>
          <a:p>
            <a:pPr algn="just"/>
            <a:r>
              <a:rPr lang="ru-RU" sz="2400" dirty="0" smtClean="0"/>
              <a:t>На сегодняшний день</a:t>
            </a:r>
            <a:r>
              <a:rPr lang="en-US" sz="2400" dirty="0" smtClean="0"/>
              <a:t>: </a:t>
            </a:r>
            <a:r>
              <a:rPr lang="ru-RU" sz="2400" dirty="0" smtClean="0"/>
              <a:t>около</a:t>
            </a:r>
            <a:r>
              <a:rPr lang="en-US" sz="2400" dirty="0" smtClean="0"/>
              <a:t> </a:t>
            </a:r>
            <a:r>
              <a:rPr lang="en-US" sz="2400" dirty="0"/>
              <a:t>60-70% </a:t>
            </a:r>
            <a:r>
              <a:rPr lang="ru-RU" sz="2400" dirty="0" smtClean="0"/>
              <a:t>для</a:t>
            </a:r>
            <a:r>
              <a:rPr lang="en-US" sz="2400" dirty="0" smtClean="0"/>
              <a:t> </a:t>
            </a:r>
            <a:r>
              <a:rPr lang="ru-RU" sz="2400" dirty="0" smtClean="0"/>
              <a:t>«</a:t>
            </a:r>
            <a:r>
              <a:rPr lang="en-US" sz="2400" dirty="0" smtClean="0"/>
              <a:t>top </a:t>
            </a:r>
            <a:r>
              <a:rPr lang="en-US" sz="2400" dirty="0"/>
              <a:t>10</a:t>
            </a:r>
            <a:r>
              <a:rPr lang="en-US" sz="2400" dirty="0" smtClean="0"/>
              <a:t>%</a:t>
            </a:r>
            <a:r>
              <a:rPr lang="ru-RU" sz="2400" dirty="0" smtClean="0"/>
              <a:t>»</a:t>
            </a:r>
            <a:r>
              <a:rPr lang="en-US" sz="2400" dirty="0" smtClean="0"/>
              <a:t>; </a:t>
            </a:r>
            <a:r>
              <a:rPr lang="ru-RU" sz="2400" dirty="0" smtClean="0"/>
              <a:t>около</a:t>
            </a:r>
            <a:r>
              <a:rPr lang="en-US" sz="2400" dirty="0" smtClean="0"/>
              <a:t> </a:t>
            </a:r>
            <a:r>
              <a:rPr lang="en-US" sz="2400" dirty="0"/>
              <a:t>20-30% </a:t>
            </a:r>
            <a:r>
              <a:rPr lang="ru-RU" sz="2400" dirty="0" smtClean="0"/>
              <a:t>для</a:t>
            </a:r>
            <a:r>
              <a:rPr lang="en-US" sz="2400" dirty="0" smtClean="0"/>
              <a:t> </a:t>
            </a:r>
            <a:r>
              <a:rPr lang="ru-RU" sz="2400" dirty="0" smtClean="0"/>
              <a:t>«</a:t>
            </a:r>
            <a:r>
              <a:rPr lang="en-US" sz="2400" dirty="0" smtClean="0"/>
              <a:t>top </a:t>
            </a:r>
            <a:r>
              <a:rPr lang="en-US" sz="2400" dirty="0"/>
              <a:t>1</a:t>
            </a:r>
            <a:r>
              <a:rPr lang="en-US" sz="2400" dirty="0" smtClean="0"/>
              <a:t>%</a:t>
            </a:r>
            <a:r>
              <a:rPr lang="ru-RU" sz="2400" dirty="0" smtClean="0"/>
              <a:t>»; «нижние» </a:t>
            </a:r>
            <a:r>
              <a:rPr lang="en-US" sz="2400" dirty="0" smtClean="0"/>
              <a:t>50</a:t>
            </a:r>
            <a:r>
              <a:rPr lang="en-US" sz="2400" dirty="0"/>
              <a:t>% </a:t>
            </a:r>
            <a:r>
              <a:rPr lang="ru-RU" sz="2400" dirty="0" smtClean="0"/>
              <a:t>практически ничем не владеют</a:t>
            </a:r>
            <a:r>
              <a:rPr lang="en-US" sz="2400" dirty="0" smtClean="0"/>
              <a:t> </a:t>
            </a:r>
            <a:r>
              <a:rPr lang="en-US" sz="2400" dirty="0"/>
              <a:t>(&lt;5%</a:t>
            </a:r>
            <a:r>
              <a:rPr lang="en-US" sz="2400" dirty="0" smtClean="0"/>
              <a:t>)</a:t>
            </a:r>
            <a:r>
              <a:rPr lang="ru-RU" sz="2400" dirty="0" smtClean="0"/>
              <a:t>, но «средние» </a:t>
            </a:r>
            <a:r>
              <a:rPr lang="en-US" sz="2400" dirty="0" smtClean="0"/>
              <a:t>40</a:t>
            </a:r>
            <a:r>
              <a:rPr lang="en-US" sz="2400" dirty="0"/>
              <a:t>% </a:t>
            </a:r>
            <a:r>
              <a:rPr lang="ru-RU" sz="2400" dirty="0" smtClean="0"/>
              <a:t>владеют</a:t>
            </a:r>
            <a:r>
              <a:rPr lang="en-US" sz="2400" dirty="0" smtClean="0"/>
              <a:t> </a:t>
            </a:r>
            <a:r>
              <a:rPr lang="en-US" sz="2400" dirty="0"/>
              <a:t>20-30% </a:t>
            </a:r>
            <a:r>
              <a:rPr lang="ru-RU" sz="2400" dirty="0" smtClean="0"/>
              <a:t>от всего богатства = «возрождение патримониального среднего класса» (</a:t>
            </a:r>
            <a:r>
              <a:rPr lang="en-US" sz="2400" b="1" dirty="0" smtClean="0"/>
              <a:t>the </a:t>
            </a:r>
            <a:r>
              <a:rPr lang="en-US" sz="2400" b="1" dirty="0"/>
              <a:t>rise of a patrimonial middle </a:t>
            </a:r>
            <a:r>
              <a:rPr lang="en-US" sz="2400" b="1" dirty="0" smtClean="0"/>
              <a:t>class</a:t>
            </a:r>
            <a:r>
              <a:rPr lang="ru-RU" sz="2400" b="1" dirty="0"/>
              <a:t>)</a:t>
            </a:r>
            <a:endParaRPr lang="en-US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l-GR" sz="2400" dirty="0"/>
          </a:p>
          <a:p>
            <a:pPr marL="514350" indent="-514350">
              <a:buFont typeface="+mj-lt"/>
              <a:buAutoNum type="arabicPeriod"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5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945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Что советует </a:t>
            </a:r>
            <a:r>
              <a:rPr lang="ru-RU" b="1" dirty="0" err="1" smtClean="0"/>
              <a:t>Пикетти</a:t>
            </a:r>
            <a:r>
              <a:rPr lang="ru-RU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9" y="890394"/>
            <a:ext cx="8772479" cy="5748281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ru-RU" dirty="0" smtClean="0"/>
              <a:t>Предлагает ввести прогрессивный налог на капитал: увеличить верхнюю ставку налога на доходы до 80%, налога на богатство – до 2%. Налог </a:t>
            </a:r>
            <a:r>
              <a:rPr lang="ru-RU" dirty="0" err="1" smtClean="0"/>
              <a:t>администрируется</a:t>
            </a:r>
            <a:r>
              <a:rPr lang="ru-RU" dirty="0" smtClean="0"/>
              <a:t> на основе автоматическом обмене информации банками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r>
              <a:rPr lang="ru-RU" dirty="0" smtClean="0"/>
              <a:t>Для развивающихся стран контроль за движением капитала (для Китая, России и т.д.), инфляция или </a:t>
            </a:r>
            <a:r>
              <a:rPr lang="en-US" dirty="0" smtClean="0"/>
              <a:t>mix </a:t>
            </a:r>
            <a:r>
              <a:rPr lang="ru-RU" dirty="0" smtClean="0"/>
              <a:t>из всего этого.</a:t>
            </a:r>
          </a:p>
          <a:p>
            <a:pPr marL="0" indent="0">
              <a:buNone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l-GR" sz="2400" dirty="0"/>
          </a:p>
          <a:p>
            <a:pPr marL="514350" indent="-514350">
              <a:buFont typeface="+mj-lt"/>
              <a:buAutoNum type="arabicPeriod"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9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С позиции экономической теории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С позиции истории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С позиции этики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3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Авторы критики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Дэйдра</a:t>
            </a:r>
            <a:r>
              <a:rPr lang="ru-RU" dirty="0" smtClean="0"/>
              <a:t> </a:t>
            </a:r>
            <a:r>
              <a:rPr lang="ru-RU" dirty="0" err="1" smtClean="0"/>
              <a:t>Макклоски</a:t>
            </a:r>
            <a:endParaRPr lang="ru-RU" dirty="0" smtClean="0"/>
          </a:p>
          <a:p>
            <a:r>
              <a:rPr lang="ru-RU" dirty="0" smtClean="0"/>
              <a:t>Джордж </a:t>
            </a:r>
            <a:r>
              <a:rPr lang="ru-RU" dirty="0" err="1" smtClean="0"/>
              <a:t>Рейсман</a:t>
            </a:r>
            <a:endParaRPr lang="ru-RU" dirty="0" smtClean="0"/>
          </a:p>
          <a:p>
            <a:r>
              <a:rPr lang="ru-RU" dirty="0" smtClean="0"/>
              <a:t>Гвидо </a:t>
            </a:r>
            <a:r>
              <a:rPr lang="ru-RU" dirty="0" err="1" smtClean="0"/>
              <a:t>Хюльсман</a:t>
            </a:r>
            <a:endParaRPr lang="en-US" dirty="0" smtClean="0"/>
          </a:p>
          <a:p>
            <a:r>
              <a:rPr lang="ru-RU" dirty="0" err="1" smtClean="0"/>
              <a:t>Брэд</a:t>
            </a:r>
            <a:r>
              <a:rPr lang="ru-RU" dirty="0" smtClean="0"/>
              <a:t> </a:t>
            </a:r>
            <a:r>
              <a:rPr lang="ru-RU" dirty="0" err="1" smtClean="0"/>
              <a:t>Липс</a:t>
            </a:r>
            <a:endParaRPr lang="en-US" dirty="0" smtClean="0"/>
          </a:p>
          <a:p>
            <a:r>
              <a:rPr lang="ru-RU" dirty="0" smtClean="0"/>
              <a:t>Стив </a:t>
            </a:r>
            <a:r>
              <a:rPr lang="ru-RU" dirty="0" err="1" smtClean="0"/>
              <a:t>Хорвиц</a:t>
            </a:r>
            <a:endParaRPr lang="ru-RU" dirty="0" smtClean="0"/>
          </a:p>
          <a:p>
            <a:r>
              <a:rPr lang="ru-RU" dirty="0" smtClean="0"/>
              <a:t>Ярослав </a:t>
            </a:r>
            <a:r>
              <a:rPr lang="ru-RU" dirty="0"/>
              <a:t>Романчук</a:t>
            </a:r>
          </a:p>
          <a:p>
            <a:r>
              <a:rPr lang="ru-RU" dirty="0"/>
              <a:t>Антон </a:t>
            </a:r>
            <a:r>
              <a:rPr lang="ru-RU" dirty="0" err="1"/>
              <a:t>Болточко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5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 разных странах, регионах и у разных фирм разное отношение </a:t>
            </a:r>
            <a:r>
              <a:rPr lang="en-US" dirty="0" smtClean="0"/>
              <a:t>r </a:t>
            </a:r>
            <a:r>
              <a:rPr lang="ru-RU" dirty="0" smtClean="0"/>
              <a:t>к </a:t>
            </a:r>
            <a:r>
              <a:rPr lang="en-US" dirty="0" smtClean="0"/>
              <a:t>g</a:t>
            </a:r>
            <a:endParaRPr lang="ru-RU" dirty="0" smtClean="0"/>
          </a:p>
          <a:p>
            <a:pPr algn="just"/>
            <a:r>
              <a:rPr lang="ru-RU" dirty="0" smtClean="0"/>
              <a:t>Если Вы успешнее остальных, Вы должны отдать «приз» тем, кто его не достоин</a:t>
            </a:r>
          </a:p>
          <a:p>
            <a:pPr algn="just"/>
            <a:r>
              <a:rPr lang="ru-RU" dirty="0" smtClean="0"/>
              <a:t>Если в Вашей стране </a:t>
            </a:r>
            <a:r>
              <a:rPr lang="en-US" dirty="0" smtClean="0"/>
              <a:t>r</a:t>
            </a:r>
            <a:r>
              <a:rPr lang="ru-RU" dirty="0" smtClean="0"/>
              <a:t>&lt;</a:t>
            </a:r>
            <a:r>
              <a:rPr lang="en-US" dirty="0" smtClean="0"/>
              <a:t>g </a:t>
            </a:r>
            <a:r>
              <a:rPr lang="ru-RU" dirty="0" smtClean="0"/>
              <a:t>Вы все равно должны отдавать в общий фонд 80</a:t>
            </a:r>
            <a:r>
              <a:rPr lang="en-US" dirty="0" smtClean="0"/>
              <a:t>%</a:t>
            </a:r>
            <a:r>
              <a:rPr lang="ru-RU" dirty="0"/>
              <a:t> </a:t>
            </a:r>
            <a:r>
              <a:rPr lang="ru-RU" dirty="0" smtClean="0"/>
              <a:t>это еще больше увеличит этот разрыв и у Вас не будет ни роста ни прибыли, зато будут «подачки» из международного фонда.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2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Г. </a:t>
            </a:r>
            <a:r>
              <a:rPr lang="ru-RU" dirty="0" err="1" smtClean="0"/>
              <a:t>Хюльсманн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3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11" y="570893"/>
            <a:ext cx="9178711" cy="548620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DAE8-CDEF-B14F-99A8-077F3A8423B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01700"/>
            <a:ext cx="8128000" cy="50546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DAE8-CDEF-B14F-99A8-077F3A8423B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6D3A-0ABB-CF43-A1F6-999C4E1B1001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36376"/>
              </p:ext>
            </p:extLst>
          </p:nvPr>
        </p:nvGraphicFramePr>
        <p:xfrm>
          <a:off x="640955" y="1243258"/>
          <a:ext cx="7957045" cy="5148702"/>
        </p:xfrm>
        <a:graphic>
          <a:graphicData uri="http://schemas.openxmlformats.org/drawingml/2006/table">
            <a:tbl>
              <a:tblPr/>
              <a:tblGrid>
                <a:gridCol w="1790335"/>
                <a:gridCol w="663087"/>
                <a:gridCol w="663087"/>
                <a:gridCol w="663087"/>
                <a:gridCol w="663087"/>
                <a:gridCol w="729396"/>
                <a:gridCol w="729396"/>
                <a:gridCol w="729396"/>
                <a:gridCol w="729396"/>
                <a:gridCol w="596778"/>
              </a:tblGrid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Страна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1870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1913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1920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1937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1960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1980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2000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2013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Австралия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18,3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16,5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14,8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21,2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34,1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33,9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36,2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35,4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Австрия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10,5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14,7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20,6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35,7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48,1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51,8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52,8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51,8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Бельгия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13,8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21,8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30,3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58,6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49,1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52,5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54,2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Канада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16,7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25,0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28,6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38,8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40,5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43,3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41,4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Франция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12,6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27,6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29,0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34,6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46,1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51,6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56,6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57,0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Германия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10,0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14,8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25,0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34,1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32,4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47,9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45,1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48,0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44,5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Италия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13,7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17,1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30,1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31,1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30,1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42,1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45,8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50,4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51,4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Ирландия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28,0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48,9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31,2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65,5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42,7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Япония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8,3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14,8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25,4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32,0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38,5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40,7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42,9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Голландия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9,1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9,0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13,5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33,7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55,2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44,1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51,3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49,2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Н. Зеландия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24,6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25,3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26,9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38,1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38,1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49,3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43,5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Норвегия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9,3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16,0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11,8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29,9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43,8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42,3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45,2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44,8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Испания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8,3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9,3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18,4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18,8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32,2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39,2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46,3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43,5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Швеция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10,4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10,9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16,5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31,0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60,1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55,1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52,4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53,0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Швейцария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16,5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14,0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24,1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17,2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32,8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35,6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33,9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33,9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Британия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9,4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12,7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26,2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30,0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32,2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43,0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34,1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49,8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47,2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США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7,3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7,5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12,1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19,4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27,0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31,4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33,4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42,3</a:t>
                      </a:r>
                      <a:endParaRPr lang="ru-RU" sz="16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38,7</a:t>
                      </a:r>
                      <a:endParaRPr lang="ru-RU" sz="1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8259" y="312992"/>
            <a:ext cx="7123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</a:rPr>
              <a:t>Доля государственных расходов в ВВП</a:t>
            </a:r>
            <a:endParaRPr lang="ru-RU" sz="3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До </a:t>
            </a:r>
            <a:r>
              <a:rPr lang="en-US" b="1" dirty="0" smtClean="0"/>
              <a:t>XIX </a:t>
            </a:r>
            <a:r>
              <a:rPr lang="ru-RU" b="1" dirty="0" smtClean="0"/>
              <a:t>века </a:t>
            </a:r>
            <a:r>
              <a:rPr lang="en-US" b="1" dirty="0" smtClean="0"/>
              <a:t>r</a:t>
            </a:r>
            <a:r>
              <a:rPr lang="ru-RU" b="1" dirty="0" smtClean="0"/>
              <a:t>&gt;</a:t>
            </a:r>
            <a:r>
              <a:rPr lang="en-US" b="1" dirty="0" smtClean="0"/>
              <a:t>g</a:t>
            </a:r>
            <a:r>
              <a:rPr lang="ru-RU" b="1" dirty="0" smtClean="0"/>
              <a:t>, но никакого накопления капитала не было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1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0"/>
            <a:ext cx="4543305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1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533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 чем основано утверждение, что лучшее положение это абсолютное равенство?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79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Почему бы не запретить ту деятельность, которая приносит такую прибыль?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9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Если Вы тратите время и деньги на образование, стремясь добиться успеха, то Вас следует лишить дохода, так как Вы увеличиваете неравенство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3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518" y="501843"/>
            <a:ext cx="5567133" cy="6085452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05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008000"/>
                </a:solidFill>
              </a:rPr>
              <a:t>Итог:</a:t>
            </a:r>
            <a:endParaRPr lang="ru-RU" b="1" u="sng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8000"/>
                </a:solidFill>
              </a:rPr>
              <a:t>Этика зависти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8000"/>
                </a:solidFill>
              </a:rPr>
              <a:t>Политика неограниченного государства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8000"/>
                </a:solidFill>
              </a:rPr>
              <a:t>Экономическое невежество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461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Пикетти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Vs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9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80571"/>
            <a:ext cx="8229600" cy="14420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</a:rPr>
              <a:t>Что нужно для успеха в экономическом сообществе?</a:t>
            </a:r>
            <a:br>
              <a:rPr lang="ru-RU" sz="3200" b="1" dirty="0" smtClean="0">
                <a:solidFill>
                  <a:srgbClr val="800000"/>
                </a:solidFill>
              </a:rPr>
            </a:br>
            <a:endParaRPr lang="ru-RU" sz="3200" b="1" dirty="0">
              <a:solidFill>
                <a:srgbClr val="8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6648"/>
            <a:ext cx="7968112" cy="543352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715311" y="2328134"/>
            <a:ext cx="1728556" cy="646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715311" y="3868008"/>
            <a:ext cx="1728556" cy="646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878975" y="5808119"/>
            <a:ext cx="1728556" cy="64670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878975" y="5314273"/>
            <a:ext cx="1728556" cy="64670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9073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723" y="965201"/>
            <a:ext cx="7450061" cy="141791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Роберт Шиллер (нобелевский лауреат по экономике 2013 года, профессор Йельского университета</a:t>
            </a:r>
            <a:endParaRPr lang="en-US" dirty="0"/>
          </a:p>
        </p:txBody>
      </p:sp>
      <p:pic>
        <p:nvPicPr>
          <p:cNvPr id="4" name="Picture 3" descr="187246d631ec9887d39d32a42ad6178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5" y="965200"/>
            <a:ext cx="1270000" cy="1270000"/>
          </a:xfrm>
          <a:prstGeom prst="rect">
            <a:avLst/>
          </a:prstGeom>
        </p:spPr>
      </p:pic>
      <p:pic>
        <p:nvPicPr>
          <p:cNvPr id="5" name="Picture 4" descr="f1abfb8e87db3118b470b15c82efa91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5" y="2546850"/>
            <a:ext cx="1270000" cy="1270000"/>
          </a:xfrm>
          <a:prstGeom prst="rect">
            <a:avLst/>
          </a:prstGeom>
        </p:spPr>
      </p:pic>
      <p:pic>
        <p:nvPicPr>
          <p:cNvPr id="6" name="Picture 5" descr="a7bc154576f45a056e4eed0c6a694b3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5" y="4065758"/>
            <a:ext cx="1270000" cy="1270000"/>
          </a:xfrm>
          <a:prstGeom prst="rect">
            <a:avLst/>
          </a:prstGeom>
        </p:spPr>
      </p:pic>
      <p:pic>
        <p:nvPicPr>
          <p:cNvPr id="7" name="Picture 6" descr="a7bc154576f45a056e4eed0c6a694b3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5" y="5488158"/>
            <a:ext cx="1270000" cy="1270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9875" y="5498498"/>
            <a:ext cx="1270000" cy="12700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53376" y="2530788"/>
            <a:ext cx="7450061" cy="14179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Кеннет </a:t>
            </a:r>
            <a:r>
              <a:rPr lang="ru-RU" dirty="0" err="1" smtClean="0"/>
              <a:t>Рогофф</a:t>
            </a:r>
            <a:r>
              <a:rPr lang="ru-RU" dirty="0"/>
              <a:t> </a:t>
            </a:r>
            <a:r>
              <a:rPr lang="ru-RU" dirty="0" smtClean="0"/>
              <a:t>(профессор Гарвардского университета, главный экономист МВФ в 2001-2003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53376" y="4029145"/>
            <a:ext cx="7450061" cy="14179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Лоуренс Саммерс (профессор Гарвардского университета, Министр финансов  в 1999-2001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05776" y="5498497"/>
            <a:ext cx="7450061" cy="125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 т.д.</a:t>
            </a:r>
            <a:endParaRPr lang="en-US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8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787"/>
            <a:ext cx="8229600" cy="632441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i="1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en-US" dirty="0" err="1" smtClean="0"/>
              <a:t>Пикетти</a:t>
            </a:r>
            <a:r>
              <a:rPr lang="en-US" dirty="0" smtClean="0"/>
              <a:t> </a:t>
            </a:r>
            <a:r>
              <a:rPr lang="en-US" sz="3400" b="1" dirty="0" err="1"/>
              <a:t>не</a:t>
            </a:r>
            <a:r>
              <a:rPr lang="en-US" sz="3400" b="1" dirty="0"/>
              <a:t> </a:t>
            </a:r>
            <a:r>
              <a:rPr lang="en-US" sz="3400" b="1" dirty="0" err="1"/>
              <a:t>просто</a:t>
            </a:r>
            <a:r>
              <a:rPr lang="en-US" sz="3400" b="1" dirty="0"/>
              <a:t> </a:t>
            </a:r>
            <a:r>
              <a:rPr lang="en-US" sz="3400" b="1" dirty="0" err="1"/>
              <a:t>предложил</a:t>
            </a:r>
            <a:r>
              <a:rPr lang="en-US" sz="3400" b="1" dirty="0"/>
              <a:t> </a:t>
            </a:r>
            <a:r>
              <a:rPr lang="en-US" sz="3400" b="1" dirty="0" err="1"/>
              <a:t>бесценный</a:t>
            </a:r>
            <a:r>
              <a:rPr lang="en-US" sz="3400" b="1" dirty="0"/>
              <a:t> </a:t>
            </a:r>
            <a:r>
              <a:rPr lang="en-US" sz="3400" b="1" dirty="0" err="1"/>
              <a:t>фактологический</a:t>
            </a:r>
            <a:r>
              <a:rPr lang="en-US" sz="3400" b="1" dirty="0"/>
              <a:t> </a:t>
            </a:r>
            <a:r>
              <a:rPr lang="en-US" sz="3400" b="1" dirty="0" err="1"/>
              <a:t>материал</a:t>
            </a:r>
            <a:r>
              <a:rPr lang="en-US" dirty="0"/>
              <a:t>, </a:t>
            </a:r>
            <a:r>
              <a:rPr lang="en-US" dirty="0" err="1"/>
              <a:t>иллюстрирующий</a:t>
            </a:r>
            <a:r>
              <a:rPr lang="en-US" dirty="0"/>
              <a:t> </a:t>
            </a:r>
            <a:r>
              <a:rPr lang="en-US" dirty="0" err="1"/>
              <a:t>нынешнюю</a:t>
            </a:r>
            <a:r>
              <a:rPr lang="en-US" dirty="0"/>
              <a:t> </a:t>
            </a:r>
            <a:r>
              <a:rPr lang="en-US" dirty="0" err="1"/>
              <a:t>реальность</a:t>
            </a:r>
            <a:r>
              <a:rPr lang="en-US" dirty="0"/>
              <a:t> </a:t>
            </a:r>
            <a:r>
              <a:rPr lang="en-US" dirty="0" err="1"/>
              <a:t>с</a:t>
            </a:r>
            <a:r>
              <a:rPr lang="en-US" dirty="0"/>
              <a:t> </a:t>
            </a:r>
            <a:r>
              <a:rPr lang="en-US" dirty="0" err="1"/>
              <a:t>позиций</a:t>
            </a:r>
            <a:r>
              <a:rPr lang="en-US" dirty="0"/>
              <a:t> </a:t>
            </a:r>
            <a:r>
              <a:rPr lang="en-US" dirty="0" err="1"/>
              <a:t>непревзойденной</a:t>
            </a:r>
            <a:r>
              <a:rPr lang="en-US" dirty="0"/>
              <a:t> </a:t>
            </a:r>
            <a:r>
              <a:rPr lang="en-US" dirty="0" err="1"/>
              <a:t>исторической</a:t>
            </a:r>
            <a:r>
              <a:rPr lang="en-US" dirty="0"/>
              <a:t> </a:t>
            </a:r>
            <a:r>
              <a:rPr lang="en-US" dirty="0" err="1"/>
              <a:t>глубины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sz="3400" b="1" dirty="0" err="1"/>
              <a:t>выдвинул</a:t>
            </a:r>
            <a:r>
              <a:rPr lang="en-US" sz="3400" b="1" dirty="0"/>
              <a:t> </a:t>
            </a:r>
            <a:r>
              <a:rPr lang="en-US" sz="3400" b="1" dirty="0" err="1"/>
              <a:t>нечто</a:t>
            </a:r>
            <a:r>
              <a:rPr lang="en-US" sz="3400" b="1" dirty="0"/>
              <a:t> </a:t>
            </a:r>
            <a:r>
              <a:rPr lang="en-US" sz="3400" b="1" dirty="0" err="1"/>
              <a:t>похожее</a:t>
            </a:r>
            <a:r>
              <a:rPr lang="en-US" sz="3400" b="1" dirty="0"/>
              <a:t> </a:t>
            </a:r>
            <a:r>
              <a:rPr lang="en-US" sz="3400" b="1" dirty="0" err="1"/>
              <a:t>на</a:t>
            </a:r>
            <a:r>
              <a:rPr lang="en-US" sz="3400" b="1" dirty="0"/>
              <a:t> </a:t>
            </a:r>
            <a:r>
              <a:rPr lang="en-US" sz="3400" b="1" dirty="0" err="1"/>
              <a:t>единую</a:t>
            </a:r>
            <a:r>
              <a:rPr lang="en-US" sz="3400" b="1" dirty="0"/>
              <a:t> </a:t>
            </a:r>
            <a:r>
              <a:rPr lang="en-US" sz="3400" b="1" dirty="0" err="1"/>
              <a:t>теорию</a:t>
            </a:r>
            <a:r>
              <a:rPr lang="en-US" sz="3400" b="1" dirty="0"/>
              <a:t> </a:t>
            </a:r>
            <a:r>
              <a:rPr lang="en-US" sz="3400" b="1" dirty="0" err="1"/>
              <a:t>неравенства</a:t>
            </a:r>
            <a:r>
              <a:rPr lang="en-US" dirty="0"/>
              <a:t>, </a:t>
            </a:r>
            <a:r>
              <a:rPr lang="en-US" dirty="0" err="1"/>
              <a:t>которая</a:t>
            </a:r>
            <a:r>
              <a:rPr lang="en-US" dirty="0"/>
              <a:t> </a:t>
            </a:r>
            <a:r>
              <a:rPr lang="en-US" dirty="0" err="1"/>
              <a:t>бы</a:t>
            </a:r>
            <a:r>
              <a:rPr lang="en-US" dirty="0"/>
              <a:t> </a:t>
            </a:r>
            <a:r>
              <a:rPr lang="en-US" dirty="0" err="1"/>
              <a:t>смогла</a:t>
            </a:r>
            <a:r>
              <a:rPr lang="en-US" dirty="0"/>
              <a:t> </a:t>
            </a:r>
            <a:r>
              <a:rPr lang="en-US" dirty="0" err="1"/>
              <a:t>объяснить</a:t>
            </a:r>
            <a:r>
              <a:rPr lang="en-US" dirty="0"/>
              <a:t> </a:t>
            </a:r>
            <a:r>
              <a:rPr lang="en-US" dirty="0" err="1"/>
              <a:t>природу</a:t>
            </a:r>
            <a:r>
              <a:rPr lang="en-US" dirty="0"/>
              <a:t> </a:t>
            </a:r>
            <a:r>
              <a:rPr lang="en-US" dirty="0" err="1"/>
              <a:t>экономического</a:t>
            </a:r>
            <a:r>
              <a:rPr lang="en-US" dirty="0"/>
              <a:t> </a:t>
            </a:r>
            <a:r>
              <a:rPr lang="en-US" dirty="0" err="1"/>
              <a:t>роста</a:t>
            </a:r>
            <a:r>
              <a:rPr lang="en-US" dirty="0"/>
              <a:t>, </a:t>
            </a:r>
            <a:r>
              <a:rPr lang="en-US" dirty="0" err="1"/>
              <a:t>распределения</a:t>
            </a:r>
            <a:r>
              <a:rPr lang="en-US" dirty="0"/>
              <a:t> </a:t>
            </a:r>
            <a:r>
              <a:rPr lang="en-US" dirty="0" err="1"/>
              <a:t>доходов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капиталом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трудом</a:t>
            </a:r>
            <a:r>
              <a:rPr lang="en-US" dirty="0"/>
              <a:t>, </a:t>
            </a:r>
            <a:r>
              <a:rPr lang="en-US" dirty="0" err="1"/>
              <a:t>а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распределение</a:t>
            </a:r>
            <a:r>
              <a:rPr lang="en-US" dirty="0"/>
              <a:t> </a:t>
            </a:r>
            <a:r>
              <a:rPr lang="en-US" dirty="0" err="1"/>
              <a:t>богатства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доходов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отдельными</a:t>
            </a:r>
            <a:r>
              <a:rPr lang="en-US" dirty="0"/>
              <a:t> </a:t>
            </a:r>
            <a:r>
              <a:rPr lang="en-US" dirty="0" err="1" smtClean="0"/>
              <a:t>индивидуумами</a:t>
            </a:r>
            <a:r>
              <a:rPr lang="en-US" dirty="0" smtClean="0"/>
              <a:t>…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4000" b="1" dirty="0" smtClean="0"/>
              <a:t>ПОЛ КРУГМАН</a:t>
            </a:r>
            <a:endParaRPr lang="ru-RU" sz="4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7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3" y="922325"/>
            <a:ext cx="3104675" cy="466578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618" y="1439688"/>
            <a:ext cx="4906267" cy="392501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2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03" y="450259"/>
            <a:ext cx="3840632" cy="58287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5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«Ведомости»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«С </a:t>
            </a:r>
            <a:r>
              <a:rPr lang="ru-RU" dirty="0"/>
              <a:t>того момента, как в апреле вышло английское издание книги «Капитал в XXI веке» французского экономиста Тома </a:t>
            </a:r>
            <a:r>
              <a:rPr lang="ru-RU" dirty="0" err="1"/>
              <a:t>Пикетти</a:t>
            </a:r>
            <a:r>
              <a:rPr lang="ru-RU" dirty="0"/>
              <a:t>, книгу в 700 страниц уже успел прочитать и подробно прокомментировать весь цвет мировой экономической науки. Немудрено - </a:t>
            </a:r>
            <a:r>
              <a:rPr lang="ru-RU" b="1" u="sng" dirty="0"/>
              <a:t>книга произвела эффект разорвавшейся бомбы своим оригинальным анализом неравенства </a:t>
            </a:r>
            <a:r>
              <a:rPr lang="ru-RU" dirty="0"/>
              <a:t>в современном мире и видением будущего капитализма как возврата во времена XIX в., где элита общества владеет существенным богатством, полученным по наследству, а не заработанным потом и </a:t>
            </a:r>
            <a:r>
              <a:rPr lang="ru-RU" dirty="0" smtClean="0"/>
              <a:t>кровью».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9FC1-786F-0347-B98C-718416DE5A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8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1032</Words>
  <Application>Microsoft Macintosh PowerPoint</Application>
  <PresentationFormat>Экран (4:3)</PresentationFormat>
  <Paragraphs>298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«Капитал в XXI веке»  Т. Пикетти: опыт критики</vt:lpstr>
      <vt:lpstr>Презентация PowerPoint</vt:lpstr>
      <vt:lpstr>Презентация PowerPoint</vt:lpstr>
      <vt:lpstr>Что нужно для успеха в экономическом сообществе? </vt:lpstr>
      <vt:lpstr> </vt:lpstr>
      <vt:lpstr>Презентация PowerPoint</vt:lpstr>
      <vt:lpstr>Презентация PowerPoint</vt:lpstr>
      <vt:lpstr>Презентация PowerPoint</vt:lpstr>
      <vt:lpstr>«Ведомости»</vt:lpstr>
      <vt:lpstr>«Коммерсант»</vt:lpstr>
      <vt:lpstr>Презентация PowerPoint</vt:lpstr>
      <vt:lpstr>Презентация PowerPoint</vt:lpstr>
      <vt:lpstr>Предпосылки</vt:lpstr>
      <vt:lpstr>Кузнец Vs Маркс</vt:lpstr>
      <vt:lpstr>Капитал в XXI веке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советует Пикетти?</vt:lpstr>
      <vt:lpstr>Критика</vt:lpstr>
      <vt:lpstr>Авторы критики</vt:lpstr>
      <vt:lpstr>Презентация PowerPoint</vt:lpstr>
      <vt:lpstr>Г. Хюльсманн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Итог:</vt:lpstr>
      <vt:lpstr>Пикетти  Vs 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Т. Пикетти и опыт его критики</dc:title>
  <dc:creator>Павел Усанов</dc:creator>
  <cp:lastModifiedBy>Павел Усанов</cp:lastModifiedBy>
  <cp:revision>24</cp:revision>
  <dcterms:created xsi:type="dcterms:W3CDTF">2015-04-27T13:47:04Z</dcterms:created>
  <dcterms:modified xsi:type="dcterms:W3CDTF">2015-05-23T07:28:46Z</dcterms:modified>
</cp:coreProperties>
</file>