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 id="2147483949" r:id="rId2"/>
    <p:sldMasterId id="2147483980" r:id="rId3"/>
  </p:sldMasterIdLst>
  <p:notesMasterIdLst>
    <p:notesMasterId r:id="rId33"/>
  </p:notesMasterIdLst>
  <p:sldIdLst>
    <p:sldId id="442" r:id="rId4"/>
    <p:sldId id="1080" r:id="rId5"/>
    <p:sldId id="848" r:id="rId6"/>
    <p:sldId id="1089" r:id="rId7"/>
    <p:sldId id="1088" r:id="rId8"/>
    <p:sldId id="1087" r:id="rId9"/>
    <p:sldId id="1083" r:id="rId10"/>
    <p:sldId id="1081" r:id="rId11"/>
    <p:sldId id="973" r:id="rId12"/>
    <p:sldId id="1090" r:id="rId13"/>
    <p:sldId id="1082" r:id="rId14"/>
    <p:sldId id="884" r:id="rId15"/>
    <p:sldId id="1084" r:id="rId16"/>
    <p:sldId id="936" r:id="rId17"/>
    <p:sldId id="1094" r:id="rId18"/>
    <p:sldId id="1028" r:id="rId19"/>
    <p:sldId id="1022" r:id="rId20"/>
    <p:sldId id="909" r:id="rId21"/>
    <p:sldId id="1085" r:id="rId22"/>
    <p:sldId id="1086" r:id="rId23"/>
    <p:sldId id="1059" r:id="rId24"/>
    <p:sldId id="1047" r:id="rId25"/>
    <p:sldId id="1091" r:id="rId26"/>
    <p:sldId id="1095" r:id="rId27"/>
    <p:sldId id="1092" r:id="rId28"/>
    <p:sldId id="1093" r:id="rId29"/>
    <p:sldId id="995" r:id="rId30"/>
    <p:sldId id="1067" r:id="rId31"/>
    <p:sldId id="1063"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AFAFA"/>
    <a:srgbClr val="FF9999"/>
    <a:srgbClr val="F7BBBE"/>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819" autoAdjust="0"/>
    <p:restoredTop sz="94660"/>
  </p:normalViewPr>
  <p:slideViewPr>
    <p:cSldViewPr snapToGrid="0">
      <p:cViewPr varScale="1">
        <p:scale>
          <a:sx n="73" d="100"/>
          <a:sy n="73" d="100"/>
        </p:scale>
        <p:origin x="78" y="18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2638EA-5275-4851-AE4E-4E90849DBCA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B665A8C5-5054-4990-87FB-FF48779CEA2B}">
      <dgm:prSet phldrT="[Текст]"/>
      <dgm:spPr/>
      <dgm:t>
        <a:bodyPr/>
        <a:lstStyle/>
        <a:p>
          <a:r>
            <a:rPr lang="en-US" dirty="0" smtClean="0"/>
            <a:t>Cognitive Architecture Platform</a:t>
          </a:r>
          <a:endParaRPr lang="ru-RU" dirty="0"/>
        </a:p>
      </dgm:t>
    </dgm:pt>
    <dgm:pt modelId="{EC40AE4D-F6F9-4BAA-AF11-72EB91AA4FAD}" type="parTrans" cxnId="{046984EF-05FB-43D5-A4D3-848EFB6638F6}">
      <dgm:prSet/>
      <dgm:spPr/>
      <dgm:t>
        <a:bodyPr/>
        <a:lstStyle/>
        <a:p>
          <a:endParaRPr lang="ru-RU"/>
        </a:p>
      </dgm:t>
    </dgm:pt>
    <dgm:pt modelId="{873F9017-7A06-4623-92DC-3ABDEF1CA2EA}" type="sibTrans" cxnId="{046984EF-05FB-43D5-A4D3-848EFB6638F6}">
      <dgm:prSet/>
      <dgm:spPr/>
      <dgm:t>
        <a:bodyPr/>
        <a:lstStyle/>
        <a:p>
          <a:endParaRPr lang="ru-RU"/>
        </a:p>
      </dgm:t>
    </dgm:pt>
    <dgm:pt modelId="{B433B5BF-5A50-4B45-8226-C21C7E904C01}">
      <dgm:prSet phldrT="[Текст]"/>
      <dgm:spPr/>
      <dgm:t>
        <a:bodyPr/>
        <a:lstStyle/>
        <a:p>
          <a:r>
            <a:rPr lang="en-US" dirty="0" smtClean="0"/>
            <a:t>Application (domain) Platform</a:t>
          </a:r>
          <a:endParaRPr lang="ru-RU" dirty="0"/>
        </a:p>
      </dgm:t>
    </dgm:pt>
    <dgm:pt modelId="{EC9D726D-4610-4C33-A4A3-20798A02F52A}" type="parTrans" cxnId="{FC3F0E3E-B26C-4BFC-81BD-18361F8413FB}">
      <dgm:prSet/>
      <dgm:spPr/>
      <dgm:t>
        <a:bodyPr/>
        <a:lstStyle/>
        <a:p>
          <a:endParaRPr lang="ru-RU"/>
        </a:p>
      </dgm:t>
    </dgm:pt>
    <dgm:pt modelId="{FD15193F-DB73-498F-8437-ED34EC649905}" type="sibTrans" cxnId="{FC3F0E3E-B26C-4BFC-81BD-18361F8413FB}">
      <dgm:prSet/>
      <dgm:spPr/>
      <dgm:t>
        <a:bodyPr/>
        <a:lstStyle/>
        <a:p>
          <a:endParaRPr lang="ru-RU"/>
        </a:p>
      </dgm:t>
    </dgm:pt>
    <dgm:pt modelId="{F0A684EB-5DAD-46CE-8BB7-2F7FF827F424}">
      <dgm:prSet phldrT="[Текст]"/>
      <dgm:spPr/>
      <dgm:t>
        <a:bodyPr/>
        <a:lstStyle/>
        <a:p>
          <a:r>
            <a:rPr lang="en-US" dirty="0" smtClean="0"/>
            <a:t>Learning Algorithm Platform</a:t>
          </a:r>
          <a:endParaRPr lang="ru-RU" dirty="0"/>
        </a:p>
      </dgm:t>
    </dgm:pt>
    <dgm:pt modelId="{BF79FA14-73E3-4B88-A71D-B375C0568EF2}" type="parTrans" cxnId="{87A0FF7D-0093-485D-B33E-8156ABC2C6A4}">
      <dgm:prSet/>
      <dgm:spPr/>
      <dgm:t>
        <a:bodyPr/>
        <a:lstStyle/>
        <a:p>
          <a:endParaRPr lang="ru-RU"/>
        </a:p>
      </dgm:t>
    </dgm:pt>
    <dgm:pt modelId="{31826974-A300-432D-A7CA-32B3E122907C}" type="sibTrans" cxnId="{87A0FF7D-0093-485D-B33E-8156ABC2C6A4}">
      <dgm:prSet/>
      <dgm:spPr/>
      <dgm:t>
        <a:bodyPr/>
        <a:lstStyle/>
        <a:p>
          <a:endParaRPr lang="ru-RU"/>
        </a:p>
      </dgm:t>
    </dgm:pt>
    <dgm:pt modelId="{1634B170-0B59-4CFE-BA56-E8E070A3DBDD}">
      <dgm:prSet phldrT="[Текст]"/>
      <dgm:spPr/>
      <dgm:t>
        <a:bodyPr/>
        <a:lstStyle/>
        <a:p>
          <a:r>
            <a:rPr lang="en-US" dirty="0" smtClean="0"/>
            <a:t>Computational library</a:t>
          </a:r>
          <a:endParaRPr lang="ru-RU" dirty="0"/>
        </a:p>
      </dgm:t>
    </dgm:pt>
    <dgm:pt modelId="{D9032633-ADFD-4271-B100-FA07CE1B9505}" type="parTrans" cxnId="{17A87C28-4057-4730-B35F-D2389FC12B61}">
      <dgm:prSet/>
      <dgm:spPr/>
      <dgm:t>
        <a:bodyPr/>
        <a:lstStyle/>
        <a:p>
          <a:endParaRPr lang="ru-RU"/>
        </a:p>
      </dgm:t>
    </dgm:pt>
    <dgm:pt modelId="{17607733-73AA-4DCC-8479-3AB03071816D}" type="sibTrans" cxnId="{17A87C28-4057-4730-B35F-D2389FC12B61}">
      <dgm:prSet/>
      <dgm:spPr/>
      <dgm:t>
        <a:bodyPr/>
        <a:lstStyle/>
        <a:p>
          <a:endParaRPr lang="ru-RU"/>
        </a:p>
      </dgm:t>
    </dgm:pt>
    <dgm:pt modelId="{C9836FA4-F60C-493A-AE54-20C41453069E}">
      <dgm:prSet phldrT="[Текст]"/>
      <dgm:spPr/>
      <dgm:t>
        <a:bodyPr/>
        <a:lstStyle/>
        <a:p>
          <a:r>
            <a:rPr lang="en-US" dirty="0" smtClean="0"/>
            <a:t>General Computer Language</a:t>
          </a:r>
          <a:endParaRPr lang="ru-RU" dirty="0"/>
        </a:p>
      </dgm:t>
    </dgm:pt>
    <dgm:pt modelId="{F1C40F08-F345-42BC-9A93-5E09013FC613}" type="parTrans" cxnId="{26508FBB-410E-4110-BF0A-3D4374661640}">
      <dgm:prSet/>
      <dgm:spPr/>
      <dgm:t>
        <a:bodyPr/>
        <a:lstStyle/>
        <a:p>
          <a:endParaRPr lang="ru-RU"/>
        </a:p>
      </dgm:t>
    </dgm:pt>
    <dgm:pt modelId="{1723BADB-53DC-4678-9A3D-27B83919C35A}" type="sibTrans" cxnId="{26508FBB-410E-4110-BF0A-3D4374661640}">
      <dgm:prSet/>
      <dgm:spPr/>
      <dgm:t>
        <a:bodyPr/>
        <a:lstStyle/>
        <a:p>
          <a:endParaRPr lang="ru-RU"/>
        </a:p>
      </dgm:t>
    </dgm:pt>
    <dgm:pt modelId="{E3438042-57C4-4ECC-AF8E-BBDD6DFF2A46}">
      <dgm:prSet phldrT="[Текст]"/>
      <dgm:spPr/>
      <dgm:t>
        <a:bodyPr/>
        <a:lstStyle/>
        <a:p>
          <a:r>
            <a:rPr lang="en-US" dirty="0" smtClean="0"/>
            <a:t>GPU/</a:t>
          </a:r>
          <a:r>
            <a:rPr lang="ru-RU" dirty="0" smtClean="0"/>
            <a:t> </a:t>
          </a:r>
          <a:r>
            <a:rPr lang="en-US" dirty="0" smtClean="0"/>
            <a:t>TPU/DPU/FPGA/Physical computation Drivers</a:t>
          </a:r>
          <a:endParaRPr lang="ru-RU" dirty="0"/>
        </a:p>
      </dgm:t>
    </dgm:pt>
    <dgm:pt modelId="{C38944AB-79BB-430A-9181-5A624E998701}" type="parTrans" cxnId="{C9876621-9A82-41B6-9A41-3C0E6E0EB4AF}">
      <dgm:prSet/>
      <dgm:spPr/>
      <dgm:t>
        <a:bodyPr/>
        <a:lstStyle/>
        <a:p>
          <a:endParaRPr lang="ru-RU"/>
        </a:p>
      </dgm:t>
    </dgm:pt>
    <dgm:pt modelId="{5BA62C83-A549-425B-BBE2-BA0D29B6D115}" type="sibTrans" cxnId="{C9876621-9A82-41B6-9A41-3C0E6E0EB4AF}">
      <dgm:prSet/>
      <dgm:spPr/>
      <dgm:t>
        <a:bodyPr/>
        <a:lstStyle/>
        <a:p>
          <a:endParaRPr lang="ru-RU"/>
        </a:p>
      </dgm:t>
    </dgm:pt>
    <dgm:pt modelId="{7E4CA2F1-5231-4BE5-A3A1-141B2E5D1A0C}">
      <dgm:prSet phldrT="[Текст]"/>
      <dgm:spPr/>
      <dgm:t>
        <a:bodyPr/>
        <a:lstStyle/>
        <a:p>
          <a:r>
            <a:rPr lang="en-US" dirty="0" smtClean="0"/>
            <a:t>GPU/</a:t>
          </a:r>
          <a:r>
            <a:rPr lang="ru-RU" dirty="0" smtClean="0"/>
            <a:t> </a:t>
          </a:r>
          <a:r>
            <a:rPr lang="en-US" dirty="0" smtClean="0"/>
            <a:t>TPU/DPU/FPGA/Physical computation Devices</a:t>
          </a:r>
          <a:endParaRPr lang="ru-RU" dirty="0"/>
        </a:p>
      </dgm:t>
    </dgm:pt>
    <dgm:pt modelId="{12141464-0C5F-4903-BA2E-E0200FC045A2}" type="parTrans" cxnId="{A2C53FF5-DB45-4221-A4DD-3B26409A21AB}">
      <dgm:prSet/>
      <dgm:spPr/>
      <dgm:t>
        <a:bodyPr/>
        <a:lstStyle/>
        <a:p>
          <a:endParaRPr lang="ru-RU"/>
        </a:p>
      </dgm:t>
    </dgm:pt>
    <dgm:pt modelId="{45A1322B-C7F9-4BF5-BCD4-BFC2F4212D51}" type="sibTrans" cxnId="{A2C53FF5-DB45-4221-A4DD-3B26409A21AB}">
      <dgm:prSet/>
      <dgm:spPr/>
      <dgm:t>
        <a:bodyPr/>
        <a:lstStyle/>
        <a:p>
          <a:endParaRPr lang="ru-RU"/>
        </a:p>
      </dgm:t>
    </dgm:pt>
    <dgm:pt modelId="{92469F07-0941-452F-8C81-86AAB6270E78}">
      <dgm:prSet phldrT="[Текст]"/>
      <dgm:spPr/>
      <dgm:t>
        <a:bodyPr/>
        <a:lstStyle/>
        <a:p>
          <a:r>
            <a:rPr lang="en-US" dirty="0" smtClean="0"/>
            <a:t>CPU</a:t>
          </a:r>
          <a:endParaRPr lang="ru-RU" dirty="0"/>
        </a:p>
      </dgm:t>
    </dgm:pt>
    <dgm:pt modelId="{864A2163-C364-4CB8-A3E1-B3A57DC2F092}" type="parTrans" cxnId="{27AF2D35-0C01-4A24-8D5D-76D303B3D2BF}">
      <dgm:prSet/>
      <dgm:spPr/>
      <dgm:t>
        <a:bodyPr/>
        <a:lstStyle/>
        <a:p>
          <a:endParaRPr lang="ru-RU"/>
        </a:p>
      </dgm:t>
    </dgm:pt>
    <dgm:pt modelId="{A3B01046-4ED2-4288-8AE4-CCD28DB83AD5}" type="sibTrans" cxnId="{27AF2D35-0C01-4A24-8D5D-76D303B3D2BF}">
      <dgm:prSet/>
      <dgm:spPr/>
      <dgm:t>
        <a:bodyPr/>
        <a:lstStyle/>
        <a:p>
          <a:endParaRPr lang="ru-RU"/>
        </a:p>
      </dgm:t>
    </dgm:pt>
    <dgm:pt modelId="{602E94D3-2522-4CC3-85C3-C55A76492828}">
      <dgm:prSet phldrT="[Текст]"/>
      <dgm:spPr/>
      <dgm:t>
        <a:bodyPr/>
        <a:lstStyle/>
        <a:p>
          <a:r>
            <a:rPr lang="en-US" dirty="0" err="1" smtClean="0"/>
            <a:t>Neurocompiler</a:t>
          </a:r>
          <a:endParaRPr lang="ru-RU" dirty="0"/>
        </a:p>
      </dgm:t>
    </dgm:pt>
    <dgm:pt modelId="{133E1537-7944-4A16-B66B-7EF4D6C1FE29}" type="parTrans" cxnId="{823B8698-26AD-46E9-AA79-94A1C5D49D8F}">
      <dgm:prSet/>
      <dgm:spPr/>
      <dgm:t>
        <a:bodyPr/>
        <a:lstStyle/>
        <a:p>
          <a:endParaRPr lang="ru-RU"/>
        </a:p>
      </dgm:t>
    </dgm:pt>
    <dgm:pt modelId="{9D3708A8-F1D9-4C4D-AFD4-9F2E5359B4CC}" type="sibTrans" cxnId="{823B8698-26AD-46E9-AA79-94A1C5D49D8F}">
      <dgm:prSet/>
      <dgm:spPr/>
      <dgm:t>
        <a:bodyPr/>
        <a:lstStyle/>
        <a:p>
          <a:endParaRPr lang="ru-RU"/>
        </a:p>
      </dgm:t>
    </dgm:pt>
    <dgm:pt modelId="{72E9BFF2-AFD3-40B6-BDEF-92DCD75BA655}">
      <dgm:prSet phldrT="[Текст]"/>
      <dgm:spPr/>
      <dgm:t>
        <a:bodyPr/>
        <a:lstStyle/>
        <a:p>
          <a:r>
            <a:rPr lang="en-US" dirty="0" smtClean="0"/>
            <a:t>Neuromorphic driver</a:t>
          </a:r>
          <a:endParaRPr lang="ru-RU" dirty="0"/>
        </a:p>
      </dgm:t>
    </dgm:pt>
    <dgm:pt modelId="{54B7BFB9-0968-46B0-A544-578D47BDE7D1}" type="parTrans" cxnId="{030EE09A-315F-46EB-B0EE-F89B7BCB1731}">
      <dgm:prSet/>
      <dgm:spPr/>
      <dgm:t>
        <a:bodyPr/>
        <a:lstStyle/>
        <a:p>
          <a:endParaRPr lang="ru-RU"/>
        </a:p>
      </dgm:t>
    </dgm:pt>
    <dgm:pt modelId="{CC236167-8C5E-4291-A1EB-58CC405E7159}" type="sibTrans" cxnId="{030EE09A-315F-46EB-B0EE-F89B7BCB1731}">
      <dgm:prSet/>
      <dgm:spPr/>
      <dgm:t>
        <a:bodyPr/>
        <a:lstStyle/>
        <a:p>
          <a:endParaRPr lang="ru-RU"/>
        </a:p>
      </dgm:t>
    </dgm:pt>
    <dgm:pt modelId="{18091715-EB61-4F87-9226-5B0FD154B771}">
      <dgm:prSet phldrT="[Текст]"/>
      <dgm:spPr/>
      <dgm:t>
        <a:bodyPr/>
        <a:lstStyle/>
        <a:p>
          <a:r>
            <a:rPr lang="en-US" dirty="0" smtClean="0"/>
            <a:t>Neuromorphic chip</a:t>
          </a:r>
          <a:endParaRPr lang="ru-RU" dirty="0"/>
        </a:p>
      </dgm:t>
    </dgm:pt>
    <dgm:pt modelId="{06B6F26A-FAE8-4B13-A95B-DD1B63A34D2A}" type="parTrans" cxnId="{06065A48-91FE-41D8-AC3C-83FD152E335C}">
      <dgm:prSet/>
      <dgm:spPr/>
      <dgm:t>
        <a:bodyPr/>
        <a:lstStyle/>
        <a:p>
          <a:endParaRPr lang="ru-RU"/>
        </a:p>
      </dgm:t>
    </dgm:pt>
    <dgm:pt modelId="{C81F3AB2-67CF-4733-A8BF-6D7500F52756}" type="sibTrans" cxnId="{06065A48-91FE-41D8-AC3C-83FD152E335C}">
      <dgm:prSet/>
      <dgm:spPr/>
      <dgm:t>
        <a:bodyPr/>
        <a:lstStyle/>
        <a:p>
          <a:endParaRPr lang="ru-RU"/>
        </a:p>
      </dgm:t>
    </dgm:pt>
    <dgm:pt modelId="{E4355F4F-9218-4D6D-96E5-99CF891A9F56}" type="pres">
      <dgm:prSet presAssocID="{CF2638EA-5275-4851-AE4E-4E90849DBCA2}" presName="Name0" presStyleCnt="0">
        <dgm:presLayoutVars>
          <dgm:chPref val="1"/>
          <dgm:dir/>
          <dgm:animOne val="branch"/>
          <dgm:animLvl val="lvl"/>
          <dgm:resizeHandles/>
        </dgm:presLayoutVars>
      </dgm:prSet>
      <dgm:spPr/>
      <dgm:t>
        <a:bodyPr/>
        <a:lstStyle/>
        <a:p>
          <a:endParaRPr lang="ru-RU"/>
        </a:p>
      </dgm:t>
    </dgm:pt>
    <dgm:pt modelId="{AB98BB7D-8999-48D2-A11C-4698F3ABFA1D}" type="pres">
      <dgm:prSet presAssocID="{B433B5BF-5A50-4B45-8226-C21C7E904C01}" presName="vertOne" presStyleCnt="0"/>
      <dgm:spPr/>
    </dgm:pt>
    <dgm:pt modelId="{C5E4EF58-7CCD-4F29-AB8D-BDE94E5F1453}" type="pres">
      <dgm:prSet presAssocID="{B433B5BF-5A50-4B45-8226-C21C7E904C01}" presName="txOne" presStyleLbl="node0" presStyleIdx="0" presStyleCnt="1" custLinFactNeighborX="-700" custLinFactNeighborY="-24127">
        <dgm:presLayoutVars>
          <dgm:chPref val="3"/>
        </dgm:presLayoutVars>
      </dgm:prSet>
      <dgm:spPr/>
      <dgm:t>
        <a:bodyPr/>
        <a:lstStyle/>
        <a:p>
          <a:endParaRPr lang="ru-RU"/>
        </a:p>
      </dgm:t>
    </dgm:pt>
    <dgm:pt modelId="{7C722BCB-2A60-4B85-9B54-B5C6D7A183A5}" type="pres">
      <dgm:prSet presAssocID="{B433B5BF-5A50-4B45-8226-C21C7E904C01}" presName="parTransOne" presStyleCnt="0"/>
      <dgm:spPr/>
    </dgm:pt>
    <dgm:pt modelId="{77F4569C-EE0F-4082-B022-23E7E1944375}" type="pres">
      <dgm:prSet presAssocID="{B433B5BF-5A50-4B45-8226-C21C7E904C01}" presName="horzOne" presStyleCnt="0"/>
      <dgm:spPr/>
    </dgm:pt>
    <dgm:pt modelId="{BCC3F99F-322F-47A9-B7AE-D191379145BE}" type="pres">
      <dgm:prSet presAssocID="{B665A8C5-5054-4990-87FB-FF48779CEA2B}" presName="vertTwo" presStyleCnt="0"/>
      <dgm:spPr/>
    </dgm:pt>
    <dgm:pt modelId="{A8FC03F3-A78B-46E5-A82D-10BF2E16FFCA}" type="pres">
      <dgm:prSet presAssocID="{B665A8C5-5054-4990-87FB-FF48779CEA2B}" presName="txTwo" presStyleLbl="node2" presStyleIdx="0" presStyleCnt="1">
        <dgm:presLayoutVars>
          <dgm:chPref val="3"/>
        </dgm:presLayoutVars>
      </dgm:prSet>
      <dgm:spPr/>
      <dgm:t>
        <a:bodyPr/>
        <a:lstStyle/>
        <a:p>
          <a:endParaRPr lang="ru-RU"/>
        </a:p>
      </dgm:t>
    </dgm:pt>
    <dgm:pt modelId="{D1A6986D-1663-42DE-96F8-BD56A862CFB2}" type="pres">
      <dgm:prSet presAssocID="{B665A8C5-5054-4990-87FB-FF48779CEA2B}" presName="parTransTwo" presStyleCnt="0"/>
      <dgm:spPr/>
    </dgm:pt>
    <dgm:pt modelId="{CC42AA62-F66D-4D0A-BD3E-B772E9E80F39}" type="pres">
      <dgm:prSet presAssocID="{B665A8C5-5054-4990-87FB-FF48779CEA2B}" presName="horzTwo" presStyleCnt="0"/>
      <dgm:spPr/>
    </dgm:pt>
    <dgm:pt modelId="{AA8A58DF-EAD4-4463-BF13-35E386ED4309}" type="pres">
      <dgm:prSet presAssocID="{F0A684EB-5DAD-46CE-8BB7-2F7FF827F424}" presName="vertThree" presStyleCnt="0"/>
      <dgm:spPr/>
    </dgm:pt>
    <dgm:pt modelId="{3D0CDB38-3E06-4359-ACD5-0E81FDAB6D0D}" type="pres">
      <dgm:prSet presAssocID="{F0A684EB-5DAD-46CE-8BB7-2F7FF827F424}" presName="txThree" presStyleLbl="node3" presStyleIdx="0" presStyleCnt="1">
        <dgm:presLayoutVars>
          <dgm:chPref val="3"/>
        </dgm:presLayoutVars>
      </dgm:prSet>
      <dgm:spPr/>
      <dgm:t>
        <a:bodyPr/>
        <a:lstStyle/>
        <a:p>
          <a:endParaRPr lang="ru-RU"/>
        </a:p>
      </dgm:t>
    </dgm:pt>
    <dgm:pt modelId="{8ABFD561-11DA-41A1-9A5A-F2EDAAC5F9E2}" type="pres">
      <dgm:prSet presAssocID="{F0A684EB-5DAD-46CE-8BB7-2F7FF827F424}" presName="parTransThree" presStyleCnt="0"/>
      <dgm:spPr/>
    </dgm:pt>
    <dgm:pt modelId="{8C244C5A-0BC2-4AE5-BECD-52AF8E1A7102}" type="pres">
      <dgm:prSet presAssocID="{F0A684EB-5DAD-46CE-8BB7-2F7FF827F424}" presName="horzThree" presStyleCnt="0"/>
      <dgm:spPr/>
    </dgm:pt>
    <dgm:pt modelId="{08C1587A-DED2-4FE3-A052-DC25E3C685E7}" type="pres">
      <dgm:prSet presAssocID="{1634B170-0B59-4CFE-BA56-E8E070A3DBDD}" presName="vertFour" presStyleCnt="0">
        <dgm:presLayoutVars>
          <dgm:chPref val="3"/>
        </dgm:presLayoutVars>
      </dgm:prSet>
      <dgm:spPr/>
    </dgm:pt>
    <dgm:pt modelId="{566D9C50-B181-4672-ADCE-586CC04CB746}" type="pres">
      <dgm:prSet presAssocID="{1634B170-0B59-4CFE-BA56-E8E070A3DBDD}" presName="txFour" presStyleLbl="node4" presStyleIdx="0" presStyleCnt="8">
        <dgm:presLayoutVars>
          <dgm:chPref val="3"/>
        </dgm:presLayoutVars>
      </dgm:prSet>
      <dgm:spPr/>
      <dgm:t>
        <a:bodyPr/>
        <a:lstStyle/>
        <a:p>
          <a:endParaRPr lang="ru-RU"/>
        </a:p>
      </dgm:t>
    </dgm:pt>
    <dgm:pt modelId="{E87A6767-8769-42D1-843F-7B29D9982F61}" type="pres">
      <dgm:prSet presAssocID="{1634B170-0B59-4CFE-BA56-E8E070A3DBDD}" presName="parTransFour" presStyleCnt="0"/>
      <dgm:spPr/>
    </dgm:pt>
    <dgm:pt modelId="{29C02508-E9B8-491B-9A76-E112539CB7CE}" type="pres">
      <dgm:prSet presAssocID="{1634B170-0B59-4CFE-BA56-E8E070A3DBDD}" presName="horzFour" presStyleCnt="0"/>
      <dgm:spPr/>
    </dgm:pt>
    <dgm:pt modelId="{9CE3C01C-E886-4EBE-A54E-64F657432591}" type="pres">
      <dgm:prSet presAssocID="{C9836FA4-F60C-493A-AE54-20C41453069E}" presName="vertFour" presStyleCnt="0">
        <dgm:presLayoutVars>
          <dgm:chPref val="3"/>
        </dgm:presLayoutVars>
      </dgm:prSet>
      <dgm:spPr/>
    </dgm:pt>
    <dgm:pt modelId="{31E50D83-E89E-4224-B843-4575EA1E79ED}" type="pres">
      <dgm:prSet presAssocID="{C9836FA4-F60C-493A-AE54-20C41453069E}" presName="txFour" presStyleLbl="node4" presStyleIdx="1" presStyleCnt="8" custScaleX="75183">
        <dgm:presLayoutVars>
          <dgm:chPref val="3"/>
        </dgm:presLayoutVars>
      </dgm:prSet>
      <dgm:spPr/>
      <dgm:t>
        <a:bodyPr/>
        <a:lstStyle/>
        <a:p>
          <a:endParaRPr lang="ru-RU"/>
        </a:p>
      </dgm:t>
    </dgm:pt>
    <dgm:pt modelId="{59D318EC-54B4-4A62-96F8-D4A4B287BDF9}" type="pres">
      <dgm:prSet presAssocID="{C9836FA4-F60C-493A-AE54-20C41453069E}" presName="parTransFour" presStyleCnt="0"/>
      <dgm:spPr/>
    </dgm:pt>
    <dgm:pt modelId="{0E07799A-6873-4C7E-8AC7-9120E18B231F}" type="pres">
      <dgm:prSet presAssocID="{C9836FA4-F60C-493A-AE54-20C41453069E}" presName="horzFour" presStyleCnt="0"/>
      <dgm:spPr/>
    </dgm:pt>
    <dgm:pt modelId="{51AC1A90-34B5-4DE2-8B43-B84D5036C7B6}" type="pres">
      <dgm:prSet presAssocID="{92469F07-0941-452F-8C81-86AAB6270E78}" presName="vertFour" presStyleCnt="0">
        <dgm:presLayoutVars>
          <dgm:chPref val="3"/>
        </dgm:presLayoutVars>
      </dgm:prSet>
      <dgm:spPr/>
    </dgm:pt>
    <dgm:pt modelId="{06E37767-0CA1-4500-9F8A-3FF52AF2934D}" type="pres">
      <dgm:prSet presAssocID="{92469F07-0941-452F-8C81-86AAB6270E78}" presName="txFour" presStyleLbl="node4" presStyleIdx="2" presStyleCnt="8" custScaleX="72921">
        <dgm:presLayoutVars>
          <dgm:chPref val="3"/>
        </dgm:presLayoutVars>
      </dgm:prSet>
      <dgm:spPr/>
      <dgm:t>
        <a:bodyPr/>
        <a:lstStyle/>
        <a:p>
          <a:endParaRPr lang="ru-RU"/>
        </a:p>
      </dgm:t>
    </dgm:pt>
    <dgm:pt modelId="{108E3FE5-2653-4851-9E3F-793F6DDBBF7D}" type="pres">
      <dgm:prSet presAssocID="{92469F07-0941-452F-8C81-86AAB6270E78}" presName="horzFour" presStyleCnt="0"/>
      <dgm:spPr/>
    </dgm:pt>
    <dgm:pt modelId="{B791F8C2-78A7-4079-A5EA-C495B7B103C5}" type="pres">
      <dgm:prSet presAssocID="{1723BADB-53DC-4678-9A3D-27B83919C35A}" presName="sibSpaceFour" presStyleCnt="0"/>
      <dgm:spPr/>
    </dgm:pt>
    <dgm:pt modelId="{2E62E6A5-4F66-4D76-899B-BF7FF1911593}" type="pres">
      <dgm:prSet presAssocID="{E3438042-57C4-4ECC-AF8E-BBDD6DFF2A46}" presName="vertFour" presStyleCnt="0">
        <dgm:presLayoutVars>
          <dgm:chPref val="3"/>
        </dgm:presLayoutVars>
      </dgm:prSet>
      <dgm:spPr/>
    </dgm:pt>
    <dgm:pt modelId="{BFA74533-4E56-497F-A34D-77CCD537C017}" type="pres">
      <dgm:prSet presAssocID="{E3438042-57C4-4ECC-AF8E-BBDD6DFF2A46}" presName="txFour" presStyleLbl="node4" presStyleIdx="3" presStyleCnt="8">
        <dgm:presLayoutVars>
          <dgm:chPref val="3"/>
        </dgm:presLayoutVars>
      </dgm:prSet>
      <dgm:spPr/>
      <dgm:t>
        <a:bodyPr/>
        <a:lstStyle/>
        <a:p>
          <a:endParaRPr lang="ru-RU"/>
        </a:p>
      </dgm:t>
    </dgm:pt>
    <dgm:pt modelId="{F39D5249-4112-4A26-A946-B6877FF32DA6}" type="pres">
      <dgm:prSet presAssocID="{E3438042-57C4-4ECC-AF8E-BBDD6DFF2A46}" presName="parTransFour" presStyleCnt="0"/>
      <dgm:spPr/>
    </dgm:pt>
    <dgm:pt modelId="{EDEC3C83-264A-4FA2-8856-FC9B5056A834}" type="pres">
      <dgm:prSet presAssocID="{E3438042-57C4-4ECC-AF8E-BBDD6DFF2A46}" presName="horzFour" presStyleCnt="0"/>
      <dgm:spPr/>
    </dgm:pt>
    <dgm:pt modelId="{28AE2F18-1C69-465B-AC1C-167CCBE0DA0B}" type="pres">
      <dgm:prSet presAssocID="{7E4CA2F1-5231-4BE5-A3A1-141B2E5D1A0C}" presName="vertFour" presStyleCnt="0">
        <dgm:presLayoutVars>
          <dgm:chPref val="3"/>
        </dgm:presLayoutVars>
      </dgm:prSet>
      <dgm:spPr/>
    </dgm:pt>
    <dgm:pt modelId="{DAA236B5-3A39-47CD-9234-74C627EB596E}" type="pres">
      <dgm:prSet presAssocID="{7E4CA2F1-5231-4BE5-A3A1-141B2E5D1A0C}" presName="txFour" presStyleLbl="node4" presStyleIdx="4" presStyleCnt="8">
        <dgm:presLayoutVars>
          <dgm:chPref val="3"/>
        </dgm:presLayoutVars>
      </dgm:prSet>
      <dgm:spPr/>
      <dgm:t>
        <a:bodyPr/>
        <a:lstStyle/>
        <a:p>
          <a:endParaRPr lang="ru-RU"/>
        </a:p>
      </dgm:t>
    </dgm:pt>
    <dgm:pt modelId="{51FCA348-2EB6-4D9B-8233-2F1E566B16D5}" type="pres">
      <dgm:prSet presAssocID="{7E4CA2F1-5231-4BE5-A3A1-141B2E5D1A0C}" presName="horzFour" presStyleCnt="0"/>
      <dgm:spPr/>
    </dgm:pt>
    <dgm:pt modelId="{6B291F18-BB52-44FF-9F59-FCC0D9D55CD7}" type="pres">
      <dgm:prSet presAssocID="{17607733-73AA-4DCC-8479-3AB03071816D}" presName="sibSpaceFour" presStyleCnt="0"/>
      <dgm:spPr/>
    </dgm:pt>
    <dgm:pt modelId="{7BFDC9D7-C664-4A71-A436-6F68DF57E6E3}" type="pres">
      <dgm:prSet presAssocID="{602E94D3-2522-4CC3-85C3-C55A76492828}" presName="vertFour" presStyleCnt="0">
        <dgm:presLayoutVars>
          <dgm:chPref val="3"/>
        </dgm:presLayoutVars>
      </dgm:prSet>
      <dgm:spPr/>
    </dgm:pt>
    <dgm:pt modelId="{9856290D-FAF1-4203-81E5-1368F45EB706}" type="pres">
      <dgm:prSet presAssocID="{602E94D3-2522-4CC3-85C3-C55A76492828}" presName="txFour" presStyleLbl="node4" presStyleIdx="5" presStyleCnt="8">
        <dgm:presLayoutVars>
          <dgm:chPref val="3"/>
        </dgm:presLayoutVars>
      </dgm:prSet>
      <dgm:spPr/>
      <dgm:t>
        <a:bodyPr/>
        <a:lstStyle/>
        <a:p>
          <a:endParaRPr lang="ru-RU"/>
        </a:p>
      </dgm:t>
    </dgm:pt>
    <dgm:pt modelId="{D7109880-EBB8-4893-9BF4-EE66A520B229}" type="pres">
      <dgm:prSet presAssocID="{602E94D3-2522-4CC3-85C3-C55A76492828}" presName="parTransFour" presStyleCnt="0"/>
      <dgm:spPr/>
    </dgm:pt>
    <dgm:pt modelId="{0365154D-19F0-4405-B9CA-EE977915DBEC}" type="pres">
      <dgm:prSet presAssocID="{602E94D3-2522-4CC3-85C3-C55A76492828}" presName="horzFour" presStyleCnt="0"/>
      <dgm:spPr/>
    </dgm:pt>
    <dgm:pt modelId="{16DF2B53-40B5-44EC-B587-02B6573B4E48}" type="pres">
      <dgm:prSet presAssocID="{72E9BFF2-AFD3-40B6-BDEF-92DCD75BA655}" presName="vertFour" presStyleCnt="0">
        <dgm:presLayoutVars>
          <dgm:chPref val="3"/>
        </dgm:presLayoutVars>
      </dgm:prSet>
      <dgm:spPr/>
    </dgm:pt>
    <dgm:pt modelId="{009CB741-69F4-492E-937C-F4717F341C73}" type="pres">
      <dgm:prSet presAssocID="{72E9BFF2-AFD3-40B6-BDEF-92DCD75BA655}" presName="txFour" presStyleLbl="node4" presStyleIdx="6" presStyleCnt="8">
        <dgm:presLayoutVars>
          <dgm:chPref val="3"/>
        </dgm:presLayoutVars>
      </dgm:prSet>
      <dgm:spPr/>
      <dgm:t>
        <a:bodyPr/>
        <a:lstStyle/>
        <a:p>
          <a:endParaRPr lang="ru-RU"/>
        </a:p>
      </dgm:t>
    </dgm:pt>
    <dgm:pt modelId="{70CD7C04-4282-40A9-BED1-1E3E3773FD99}" type="pres">
      <dgm:prSet presAssocID="{72E9BFF2-AFD3-40B6-BDEF-92DCD75BA655}" presName="parTransFour" presStyleCnt="0"/>
      <dgm:spPr/>
    </dgm:pt>
    <dgm:pt modelId="{3C7963A6-F312-45D7-8528-A4807D368001}" type="pres">
      <dgm:prSet presAssocID="{72E9BFF2-AFD3-40B6-BDEF-92DCD75BA655}" presName="horzFour" presStyleCnt="0"/>
      <dgm:spPr/>
    </dgm:pt>
    <dgm:pt modelId="{44C1DE75-2408-43F0-A2BE-91EFD4142BB3}" type="pres">
      <dgm:prSet presAssocID="{18091715-EB61-4F87-9226-5B0FD154B771}" presName="vertFour" presStyleCnt="0">
        <dgm:presLayoutVars>
          <dgm:chPref val="3"/>
        </dgm:presLayoutVars>
      </dgm:prSet>
      <dgm:spPr/>
    </dgm:pt>
    <dgm:pt modelId="{5CF20CDD-ECB0-4F93-8958-F5E3B6E20CF7}" type="pres">
      <dgm:prSet presAssocID="{18091715-EB61-4F87-9226-5B0FD154B771}" presName="txFour" presStyleLbl="node4" presStyleIdx="7" presStyleCnt="8">
        <dgm:presLayoutVars>
          <dgm:chPref val="3"/>
        </dgm:presLayoutVars>
      </dgm:prSet>
      <dgm:spPr/>
      <dgm:t>
        <a:bodyPr/>
        <a:lstStyle/>
        <a:p>
          <a:endParaRPr lang="ru-RU"/>
        </a:p>
      </dgm:t>
    </dgm:pt>
    <dgm:pt modelId="{5D679164-AFCA-485E-AA07-4016A627C683}" type="pres">
      <dgm:prSet presAssocID="{18091715-EB61-4F87-9226-5B0FD154B771}" presName="horzFour" presStyleCnt="0"/>
      <dgm:spPr/>
    </dgm:pt>
  </dgm:ptLst>
  <dgm:cxnLst>
    <dgm:cxn modelId="{AEACD595-DB60-4986-BEEE-AB6577E74D51}" type="presOf" srcId="{E3438042-57C4-4ECC-AF8E-BBDD6DFF2A46}" destId="{BFA74533-4E56-497F-A34D-77CCD537C017}" srcOrd="0" destOrd="0" presId="urn:microsoft.com/office/officeart/2005/8/layout/hierarchy4"/>
    <dgm:cxn modelId="{17A87C28-4057-4730-B35F-D2389FC12B61}" srcId="{F0A684EB-5DAD-46CE-8BB7-2F7FF827F424}" destId="{1634B170-0B59-4CFE-BA56-E8E070A3DBDD}" srcOrd="0" destOrd="0" parTransId="{D9032633-ADFD-4271-B100-FA07CE1B9505}" sibTransId="{17607733-73AA-4DCC-8479-3AB03071816D}"/>
    <dgm:cxn modelId="{823B8698-26AD-46E9-AA79-94A1C5D49D8F}" srcId="{F0A684EB-5DAD-46CE-8BB7-2F7FF827F424}" destId="{602E94D3-2522-4CC3-85C3-C55A76492828}" srcOrd="1" destOrd="0" parTransId="{133E1537-7944-4A16-B66B-7EF4D6C1FE29}" sibTransId="{9D3708A8-F1D9-4C4D-AFD4-9F2E5359B4CC}"/>
    <dgm:cxn modelId="{27AF2D35-0C01-4A24-8D5D-76D303B3D2BF}" srcId="{C9836FA4-F60C-493A-AE54-20C41453069E}" destId="{92469F07-0941-452F-8C81-86AAB6270E78}" srcOrd="0" destOrd="0" parTransId="{864A2163-C364-4CB8-A3E1-B3A57DC2F092}" sibTransId="{A3B01046-4ED2-4288-8AE4-CCD28DB83AD5}"/>
    <dgm:cxn modelId="{4513CF2A-F2B8-4108-884C-1329F6283ACF}" type="presOf" srcId="{B665A8C5-5054-4990-87FB-FF48779CEA2B}" destId="{A8FC03F3-A78B-46E5-A82D-10BF2E16FFCA}" srcOrd="0" destOrd="0" presId="urn:microsoft.com/office/officeart/2005/8/layout/hierarchy4"/>
    <dgm:cxn modelId="{FC3F0E3E-B26C-4BFC-81BD-18361F8413FB}" srcId="{CF2638EA-5275-4851-AE4E-4E90849DBCA2}" destId="{B433B5BF-5A50-4B45-8226-C21C7E904C01}" srcOrd="0" destOrd="0" parTransId="{EC9D726D-4610-4C33-A4A3-20798A02F52A}" sibTransId="{FD15193F-DB73-498F-8437-ED34EC649905}"/>
    <dgm:cxn modelId="{FEF71CC6-8B49-4ABA-B05D-CC0E724FE761}" type="presOf" srcId="{CF2638EA-5275-4851-AE4E-4E90849DBCA2}" destId="{E4355F4F-9218-4D6D-96E5-99CF891A9F56}" srcOrd="0" destOrd="0" presId="urn:microsoft.com/office/officeart/2005/8/layout/hierarchy4"/>
    <dgm:cxn modelId="{529FDA53-E60F-4CAF-9358-2CD6F6CDA654}" type="presOf" srcId="{1634B170-0B59-4CFE-BA56-E8E070A3DBDD}" destId="{566D9C50-B181-4672-ADCE-586CC04CB746}" srcOrd="0" destOrd="0" presId="urn:microsoft.com/office/officeart/2005/8/layout/hierarchy4"/>
    <dgm:cxn modelId="{1D9B2897-5566-4C77-A44B-148BB9325CAB}" type="presOf" srcId="{C9836FA4-F60C-493A-AE54-20C41453069E}" destId="{31E50D83-E89E-4224-B843-4575EA1E79ED}" srcOrd="0" destOrd="0" presId="urn:microsoft.com/office/officeart/2005/8/layout/hierarchy4"/>
    <dgm:cxn modelId="{A2C53FF5-DB45-4221-A4DD-3B26409A21AB}" srcId="{E3438042-57C4-4ECC-AF8E-BBDD6DFF2A46}" destId="{7E4CA2F1-5231-4BE5-A3A1-141B2E5D1A0C}" srcOrd="0" destOrd="0" parTransId="{12141464-0C5F-4903-BA2E-E0200FC045A2}" sibTransId="{45A1322B-C7F9-4BF5-BCD4-BFC2F4212D51}"/>
    <dgm:cxn modelId="{06065A48-91FE-41D8-AC3C-83FD152E335C}" srcId="{72E9BFF2-AFD3-40B6-BDEF-92DCD75BA655}" destId="{18091715-EB61-4F87-9226-5B0FD154B771}" srcOrd="0" destOrd="0" parTransId="{06B6F26A-FAE8-4B13-A95B-DD1B63A34D2A}" sibTransId="{C81F3AB2-67CF-4733-A8BF-6D7500F52756}"/>
    <dgm:cxn modelId="{26508FBB-410E-4110-BF0A-3D4374661640}" srcId="{1634B170-0B59-4CFE-BA56-E8E070A3DBDD}" destId="{C9836FA4-F60C-493A-AE54-20C41453069E}" srcOrd="0" destOrd="0" parTransId="{F1C40F08-F345-42BC-9A93-5E09013FC613}" sibTransId="{1723BADB-53DC-4678-9A3D-27B83919C35A}"/>
    <dgm:cxn modelId="{C489BB56-E7F4-4BBE-8DFD-E0803B2ACAD4}" type="presOf" srcId="{602E94D3-2522-4CC3-85C3-C55A76492828}" destId="{9856290D-FAF1-4203-81E5-1368F45EB706}" srcOrd="0" destOrd="0" presId="urn:microsoft.com/office/officeart/2005/8/layout/hierarchy4"/>
    <dgm:cxn modelId="{030EE09A-315F-46EB-B0EE-F89B7BCB1731}" srcId="{602E94D3-2522-4CC3-85C3-C55A76492828}" destId="{72E9BFF2-AFD3-40B6-BDEF-92DCD75BA655}" srcOrd="0" destOrd="0" parTransId="{54B7BFB9-0968-46B0-A544-578D47BDE7D1}" sibTransId="{CC236167-8C5E-4291-A1EB-58CC405E7159}"/>
    <dgm:cxn modelId="{87A0FF7D-0093-485D-B33E-8156ABC2C6A4}" srcId="{B665A8C5-5054-4990-87FB-FF48779CEA2B}" destId="{F0A684EB-5DAD-46CE-8BB7-2F7FF827F424}" srcOrd="0" destOrd="0" parTransId="{BF79FA14-73E3-4B88-A71D-B375C0568EF2}" sibTransId="{31826974-A300-432D-A7CA-32B3E122907C}"/>
    <dgm:cxn modelId="{8ECD53D2-DF2B-4C8F-A92E-7AF006F2B237}" type="presOf" srcId="{92469F07-0941-452F-8C81-86AAB6270E78}" destId="{06E37767-0CA1-4500-9F8A-3FF52AF2934D}" srcOrd="0" destOrd="0" presId="urn:microsoft.com/office/officeart/2005/8/layout/hierarchy4"/>
    <dgm:cxn modelId="{C9876621-9A82-41B6-9A41-3C0E6E0EB4AF}" srcId="{1634B170-0B59-4CFE-BA56-E8E070A3DBDD}" destId="{E3438042-57C4-4ECC-AF8E-BBDD6DFF2A46}" srcOrd="1" destOrd="0" parTransId="{C38944AB-79BB-430A-9181-5A624E998701}" sibTransId="{5BA62C83-A549-425B-BBE2-BA0D29B6D115}"/>
    <dgm:cxn modelId="{901A25F7-7BF8-4EF0-80C3-5B2643E24F9E}" type="presOf" srcId="{B433B5BF-5A50-4B45-8226-C21C7E904C01}" destId="{C5E4EF58-7CCD-4F29-AB8D-BDE94E5F1453}" srcOrd="0" destOrd="0" presId="urn:microsoft.com/office/officeart/2005/8/layout/hierarchy4"/>
    <dgm:cxn modelId="{046984EF-05FB-43D5-A4D3-848EFB6638F6}" srcId="{B433B5BF-5A50-4B45-8226-C21C7E904C01}" destId="{B665A8C5-5054-4990-87FB-FF48779CEA2B}" srcOrd="0" destOrd="0" parTransId="{EC40AE4D-F6F9-4BAA-AF11-72EB91AA4FAD}" sibTransId="{873F9017-7A06-4623-92DC-3ABDEF1CA2EA}"/>
    <dgm:cxn modelId="{F38A5D89-5DDD-4F62-8EAD-3F927CE4220B}" type="presOf" srcId="{7E4CA2F1-5231-4BE5-A3A1-141B2E5D1A0C}" destId="{DAA236B5-3A39-47CD-9234-74C627EB596E}" srcOrd="0" destOrd="0" presId="urn:microsoft.com/office/officeart/2005/8/layout/hierarchy4"/>
    <dgm:cxn modelId="{3BC8A25D-E17F-4DF9-BBF5-F34DC65A550E}" type="presOf" srcId="{72E9BFF2-AFD3-40B6-BDEF-92DCD75BA655}" destId="{009CB741-69F4-492E-937C-F4717F341C73}" srcOrd="0" destOrd="0" presId="urn:microsoft.com/office/officeart/2005/8/layout/hierarchy4"/>
    <dgm:cxn modelId="{6D34C38B-8E04-4256-857F-D3E09AB1C12E}" type="presOf" srcId="{18091715-EB61-4F87-9226-5B0FD154B771}" destId="{5CF20CDD-ECB0-4F93-8958-F5E3B6E20CF7}" srcOrd="0" destOrd="0" presId="urn:microsoft.com/office/officeart/2005/8/layout/hierarchy4"/>
    <dgm:cxn modelId="{B02CD7C1-8A85-4C16-9F07-234509A3BA4C}" type="presOf" srcId="{F0A684EB-5DAD-46CE-8BB7-2F7FF827F424}" destId="{3D0CDB38-3E06-4359-ACD5-0E81FDAB6D0D}" srcOrd="0" destOrd="0" presId="urn:microsoft.com/office/officeart/2005/8/layout/hierarchy4"/>
    <dgm:cxn modelId="{950BD58A-7F27-4591-A3D9-CF3AB2BD5131}" type="presParOf" srcId="{E4355F4F-9218-4D6D-96E5-99CF891A9F56}" destId="{AB98BB7D-8999-48D2-A11C-4698F3ABFA1D}" srcOrd="0" destOrd="0" presId="urn:microsoft.com/office/officeart/2005/8/layout/hierarchy4"/>
    <dgm:cxn modelId="{AD802D77-B7A3-4FE4-B333-1E0170F78788}" type="presParOf" srcId="{AB98BB7D-8999-48D2-A11C-4698F3ABFA1D}" destId="{C5E4EF58-7CCD-4F29-AB8D-BDE94E5F1453}" srcOrd="0" destOrd="0" presId="urn:microsoft.com/office/officeart/2005/8/layout/hierarchy4"/>
    <dgm:cxn modelId="{8826B8C2-32C3-41B5-A218-6D0D4B7E870E}" type="presParOf" srcId="{AB98BB7D-8999-48D2-A11C-4698F3ABFA1D}" destId="{7C722BCB-2A60-4B85-9B54-B5C6D7A183A5}" srcOrd="1" destOrd="0" presId="urn:microsoft.com/office/officeart/2005/8/layout/hierarchy4"/>
    <dgm:cxn modelId="{E418E910-3533-4DD9-8927-D09A09B9FDC3}" type="presParOf" srcId="{AB98BB7D-8999-48D2-A11C-4698F3ABFA1D}" destId="{77F4569C-EE0F-4082-B022-23E7E1944375}" srcOrd="2" destOrd="0" presId="urn:microsoft.com/office/officeart/2005/8/layout/hierarchy4"/>
    <dgm:cxn modelId="{A9311D94-BAD9-4A7B-BA59-0A99CCDD2725}" type="presParOf" srcId="{77F4569C-EE0F-4082-B022-23E7E1944375}" destId="{BCC3F99F-322F-47A9-B7AE-D191379145BE}" srcOrd="0" destOrd="0" presId="urn:microsoft.com/office/officeart/2005/8/layout/hierarchy4"/>
    <dgm:cxn modelId="{194EE61C-84FE-40EF-97DA-33B5E15C99BF}" type="presParOf" srcId="{BCC3F99F-322F-47A9-B7AE-D191379145BE}" destId="{A8FC03F3-A78B-46E5-A82D-10BF2E16FFCA}" srcOrd="0" destOrd="0" presId="urn:microsoft.com/office/officeart/2005/8/layout/hierarchy4"/>
    <dgm:cxn modelId="{104FB964-88BB-4A52-9042-3F15BD1018C9}" type="presParOf" srcId="{BCC3F99F-322F-47A9-B7AE-D191379145BE}" destId="{D1A6986D-1663-42DE-96F8-BD56A862CFB2}" srcOrd="1" destOrd="0" presId="urn:microsoft.com/office/officeart/2005/8/layout/hierarchy4"/>
    <dgm:cxn modelId="{487F8819-4540-47DE-9965-76EE99C34932}" type="presParOf" srcId="{BCC3F99F-322F-47A9-B7AE-D191379145BE}" destId="{CC42AA62-F66D-4D0A-BD3E-B772E9E80F39}" srcOrd="2" destOrd="0" presId="urn:microsoft.com/office/officeart/2005/8/layout/hierarchy4"/>
    <dgm:cxn modelId="{CCAFFC04-E7D4-4792-A064-B8B7D7271A6E}" type="presParOf" srcId="{CC42AA62-F66D-4D0A-BD3E-B772E9E80F39}" destId="{AA8A58DF-EAD4-4463-BF13-35E386ED4309}" srcOrd="0" destOrd="0" presId="urn:microsoft.com/office/officeart/2005/8/layout/hierarchy4"/>
    <dgm:cxn modelId="{DE22ED67-CF45-49E2-855A-E82A959B16E5}" type="presParOf" srcId="{AA8A58DF-EAD4-4463-BF13-35E386ED4309}" destId="{3D0CDB38-3E06-4359-ACD5-0E81FDAB6D0D}" srcOrd="0" destOrd="0" presId="urn:microsoft.com/office/officeart/2005/8/layout/hierarchy4"/>
    <dgm:cxn modelId="{B8934EF5-23EA-484D-A87C-47BC8B15E1C2}" type="presParOf" srcId="{AA8A58DF-EAD4-4463-BF13-35E386ED4309}" destId="{8ABFD561-11DA-41A1-9A5A-F2EDAAC5F9E2}" srcOrd="1" destOrd="0" presId="urn:microsoft.com/office/officeart/2005/8/layout/hierarchy4"/>
    <dgm:cxn modelId="{7B01988F-636C-420A-8028-628F35F323CC}" type="presParOf" srcId="{AA8A58DF-EAD4-4463-BF13-35E386ED4309}" destId="{8C244C5A-0BC2-4AE5-BECD-52AF8E1A7102}" srcOrd="2" destOrd="0" presId="urn:microsoft.com/office/officeart/2005/8/layout/hierarchy4"/>
    <dgm:cxn modelId="{674301C2-0B5B-4315-854A-3348D42C5EA0}" type="presParOf" srcId="{8C244C5A-0BC2-4AE5-BECD-52AF8E1A7102}" destId="{08C1587A-DED2-4FE3-A052-DC25E3C685E7}" srcOrd="0" destOrd="0" presId="urn:microsoft.com/office/officeart/2005/8/layout/hierarchy4"/>
    <dgm:cxn modelId="{6C9FC312-87FC-4A1B-A2F0-37F71AD9C147}" type="presParOf" srcId="{08C1587A-DED2-4FE3-A052-DC25E3C685E7}" destId="{566D9C50-B181-4672-ADCE-586CC04CB746}" srcOrd="0" destOrd="0" presId="urn:microsoft.com/office/officeart/2005/8/layout/hierarchy4"/>
    <dgm:cxn modelId="{DDB2A662-3633-4296-9E5E-BE5AD43DA355}" type="presParOf" srcId="{08C1587A-DED2-4FE3-A052-DC25E3C685E7}" destId="{E87A6767-8769-42D1-843F-7B29D9982F61}" srcOrd="1" destOrd="0" presId="urn:microsoft.com/office/officeart/2005/8/layout/hierarchy4"/>
    <dgm:cxn modelId="{B1132EE6-0505-4FBB-B50D-D678E8FAEB37}" type="presParOf" srcId="{08C1587A-DED2-4FE3-A052-DC25E3C685E7}" destId="{29C02508-E9B8-491B-9A76-E112539CB7CE}" srcOrd="2" destOrd="0" presId="urn:microsoft.com/office/officeart/2005/8/layout/hierarchy4"/>
    <dgm:cxn modelId="{FAE6026E-96D9-4239-BA15-E0B0797BF6C9}" type="presParOf" srcId="{29C02508-E9B8-491B-9A76-E112539CB7CE}" destId="{9CE3C01C-E886-4EBE-A54E-64F657432591}" srcOrd="0" destOrd="0" presId="urn:microsoft.com/office/officeart/2005/8/layout/hierarchy4"/>
    <dgm:cxn modelId="{FFD9F120-429E-4B4D-862D-C5286C82DA01}" type="presParOf" srcId="{9CE3C01C-E886-4EBE-A54E-64F657432591}" destId="{31E50D83-E89E-4224-B843-4575EA1E79ED}" srcOrd="0" destOrd="0" presId="urn:microsoft.com/office/officeart/2005/8/layout/hierarchy4"/>
    <dgm:cxn modelId="{45A6E968-B526-40ED-BF8F-0D5C9B5CA933}" type="presParOf" srcId="{9CE3C01C-E886-4EBE-A54E-64F657432591}" destId="{59D318EC-54B4-4A62-96F8-D4A4B287BDF9}" srcOrd="1" destOrd="0" presId="urn:microsoft.com/office/officeart/2005/8/layout/hierarchy4"/>
    <dgm:cxn modelId="{383D3620-CCD1-439A-BBE1-B6F807671A81}" type="presParOf" srcId="{9CE3C01C-E886-4EBE-A54E-64F657432591}" destId="{0E07799A-6873-4C7E-8AC7-9120E18B231F}" srcOrd="2" destOrd="0" presId="urn:microsoft.com/office/officeart/2005/8/layout/hierarchy4"/>
    <dgm:cxn modelId="{CAFA3B15-B8DB-4056-8893-F3D354C2290F}" type="presParOf" srcId="{0E07799A-6873-4C7E-8AC7-9120E18B231F}" destId="{51AC1A90-34B5-4DE2-8B43-B84D5036C7B6}" srcOrd="0" destOrd="0" presId="urn:microsoft.com/office/officeart/2005/8/layout/hierarchy4"/>
    <dgm:cxn modelId="{1CC65452-B736-4923-B311-70ACE70D17E1}" type="presParOf" srcId="{51AC1A90-34B5-4DE2-8B43-B84D5036C7B6}" destId="{06E37767-0CA1-4500-9F8A-3FF52AF2934D}" srcOrd="0" destOrd="0" presId="urn:microsoft.com/office/officeart/2005/8/layout/hierarchy4"/>
    <dgm:cxn modelId="{AF17A9CC-44DC-47D8-8787-2B00FA996699}" type="presParOf" srcId="{51AC1A90-34B5-4DE2-8B43-B84D5036C7B6}" destId="{108E3FE5-2653-4851-9E3F-793F6DDBBF7D}" srcOrd="1" destOrd="0" presId="urn:microsoft.com/office/officeart/2005/8/layout/hierarchy4"/>
    <dgm:cxn modelId="{731FF8C3-8610-4530-84C5-A0D489AB100F}" type="presParOf" srcId="{29C02508-E9B8-491B-9A76-E112539CB7CE}" destId="{B791F8C2-78A7-4079-A5EA-C495B7B103C5}" srcOrd="1" destOrd="0" presId="urn:microsoft.com/office/officeart/2005/8/layout/hierarchy4"/>
    <dgm:cxn modelId="{13EB6BEF-DD46-4559-8F9B-784686C39C43}" type="presParOf" srcId="{29C02508-E9B8-491B-9A76-E112539CB7CE}" destId="{2E62E6A5-4F66-4D76-899B-BF7FF1911593}" srcOrd="2" destOrd="0" presId="urn:microsoft.com/office/officeart/2005/8/layout/hierarchy4"/>
    <dgm:cxn modelId="{060AA3A3-3411-44AF-B703-7F596C538E38}" type="presParOf" srcId="{2E62E6A5-4F66-4D76-899B-BF7FF1911593}" destId="{BFA74533-4E56-497F-A34D-77CCD537C017}" srcOrd="0" destOrd="0" presId="urn:microsoft.com/office/officeart/2005/8/layout/hierarchy4"/>
    <dgm:cxn modelId="{6ED4CFB2-61DF-4191-8F34-07F5C14F35DB}" type="presParOf" srcId="{2E62E6A5-4F66-4D76-899B-BF7FF1911593}" destId="{F39D5249-4112-4A26-A946-B6877FF32DA6}" srcOrd="1" destOrd="0" presId="urn:microsoft.com/office/officeart/2005/8/layout/hierarchy4"/>
    <dgm:cxn modelId="{DE9A6468-40AD-42D8-87FF-7DD3ACB47F0F}" type="presParOf" srcId="{2E62E6A5-4F66-4D76-899B-BF7FF1911593}" destId="{EDEC3C83-264A-4FA2-8856-FC9B5056A834}" srcOrd="2" destOrd="0" presId="urn:microsoft.com/office/officeart/2005/8/layout/hierarchy4"/>
    <dgm:cxn modelId="{018D7913-8A72-41AF-9A9D-B5A9FC291B71}" type="presParOf" srcId="{EDEC3C83-264A-4FA2-8856-FC9B5056A834}" destId="{28AE2F18-1C69-465B-AC1C-167CCBE0DA0B}" srcOrd="0" destOrd="0" presId="urn:microsoft.com/office/officeart/2005/8/layout/hierarchy4"/>
    <dgm:cxn modelId="{E6B932FD-04A0-415E-B91F-D4172FC0B844}" type="presParOf" srcId="{28AE2F18-1C69-465B-AC1C-167CCBE0DA0B}" destId="{DAA236B5-3A39-47CD-9234-74C627EB596E}" srcOrd="0" destOrd="0" presId="urn:microsoft.com/office/officeart/2005/8/layout/hierarchy4"/>
    <dgm:cxn modelId="{93A73A93-58BA-4C29-B1F2-2FF05A54B62C}" type="presParOf" srcId="{28AE2F18-1C69-465B-AC1C-167CCBE0DA0B}" destId="{51FCA348-2EB6-4D9B-8233-2F1E566B16D5}" srcOrd="1" destOrd="0" presId="urn:microsoft.com/office/officeart/2005/8/layout/hierarchy4"/>
    <dgm:cxn modelId="{A2A58580-F06C-426B-94E2-25E7DFBCFC17}" type="presParOf" srcId="{8C244C5A-0BC2-4AE5-BECD-52AF8E1A7102}" destId="{6B291F18-BB52-44FF-9F59-FCC0D9D55CD7}" srcOrd="1" destOrd="0" presId="urn:microsoft.com/office/officeart/2005/8/layout/hierarchy4"/>
    <dgm:cxn modelId="{0E9C2EF5-6992-405F-B277-8934F9CDA1C8}" type="presParOf" srcId="{8C244C5A-0BC2-4AE5-BECD-52AF8E1A7102}" destId="{7BFDC9D7-C664-4A71-A436-6F68DF57E6E3}" srcOrd="2" destOrd="0" presId="urn:microsoft.com/office/officeart/2005/8/layout/hierarchy4"/>
    <dgm:cxn modelId="{BF8BA0C3-763B-410B-A5B7-412E66BA2728}" type="presParOf" srcId="{7BFDC9D7-C664-4A71-A436-6F68DF57E6E3}" destId="{9856290D-FAF1-4203-81E5-1368F45EB706}" srcOrd="0" destOrd="0" presId="urn:microsoft.com/office/officeart/2005/8/layout/hierarchy4"/>
    <dgm:cxn modelId="{2616CC78-CD54-4D6B-B604-012CF297B6F9}" type="presParOf" srcId="{7BFDC9D7-C664-4A71-A436-6F68DF57E6E3}" destId="{D7109880-EBB8-4893-9BF4-EE66A520B229}" srcOrd="1" destOrd="0" presId="urn:microsoft.com/office/officeart/2005/8/layout/hierarchy4"/>
    <dgm:cxn modelId="{E50823C1-74B5-4B32-9CDD-2EFB421C12BB}" type="presParOf" srcId="{7BFDC9D7-C664-4A71-A436-6F68DF57E6E3}" destId="{0365154D-19F0-4405-B9CA-EE977915DBEC}" srcOrd="2" destOrd="0" presId="urn:microsoft.com/office/officeart/2005/8/layout/hierarchy4"/>
    <dgm:cxn modelId="{B336EE24-1845-44D3-A1B9-62C1D042E2D0}" type="presParOf" srcId="{0365154D-19F0-4405-B9CA-EE977915DBEC}" destId="{16DF2B53-40B5-44EC-B587-02B6573B4E48}" srcOrd="0" destOrd="0" presId="urn:microsoft.com/office/officeart/2005/8/layout/hierarchy4"/>
    <dgm:cxn modelId="{065C12F7-2534-4380-A2C3-0941248AC345}" type="presParOf" srcId="{16DF2B53-40B5-44EC-B587-02B6573B4E48}" destId="{009CB741-69F4-492E-937C-F4717F341C73}" srcOrd="0" destOrd="0" presId="urn:microsoft.com/office/officeart/2005/8/layout/hierarchy4"/>
    <dgm:cxn modelId="{64D8AC6F-B077-4748-8F98-358820C9DC98}" type="presParOf" srcId="{16DF2B53-40B5-44EC-B587-02B6573B4E48}" destId="{70CD7C04-4282-40A9-BED1-1E3E3773FD99}" srcOrd="1" destOrd="0" presId="urn:microsoft.com/office/officeart/2005/8/layout/hierarchy4"/>
    <dgm:cxn modelId="{5C965ED7-2DE6-493C-AB91-B4C86FC33F65}" type="presParOf" srcId="{16DF2B53-40B5-44EC-B587-02B6573B4E48}" destId="{3C7963A6-F312-45D7-8528-A4807D368001}" srcOrd="2" destOrd="0" presId="urn:microsoft.com/office/officeart/2005/8/layout/hierarchy4"/>
    <dgm:cxn modelId="{F59ED57C-5C8D-431D-9DF6-AD9CF0E88C29}" type="presParOf" srcId="{3C7963A6-F312-45D7-8528-A4807D368001}" destId="{44C1DE75-2408-43F0-A2BE-91EFD4142BB3}" srcOrd="0" destOrd="0" presId="urn:microsoft.com/office/officeart/2005/8/layout/hierarchy4"/>
    <dgm:cxn modelId="{D5CD03FC-25D8-4F82-8EB5-80584F9AE9A7}" type="presParOf" srcId="{44C1DE75-2408-43F0-A2BE-91EFD4142BB3}" destId="{5CF20CDD-ECB0-4F93-8958-F5E3B6E20CF7}" srcOrd="0" destOrd="0" presId="urn:microsoft.com/office/officeart/2005/8/layout/hierarchy4"/>
    <dgm:cxn modelId="{C945B4E0-B8A4-4EF0-8484-D0BFE52274CD}" type="presParOf" srcId="{44C1DE75-2408-43F0-A2BE-91EFD4142BB3}" destId="{5D679164-AFCA-485E-AA07-4016A627C68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4EF58-7CCD-4F29-AB8D-BDE94E5F1453}">
      <dsp:nvSpPr>
        <dsp:cNvPr id="0" name=""/>
        <dsp:cNvSpPr/>
      </dsp:nvSpPr>
      <dsp:spPr>
        <a:xfrm>
          <a:off x="0" y="0"/>
          <a:ext cx="5889694" cy="6212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Application (domain) Platform</a:t>
          </a:r>
          <a:endParaRPr lang="ru-RU" sz="2700" kern="1200" dirty="0"/>
        </a:p>
      </dsp:txBody>
      <dsp:txXfrm>
        <a:off x="18196" y="18196"/>
        <a:ext cx="5853302" cy="584860"/>
      </dsp:txXfrm>
    </dsp:sp>
    <dsp:sp modelId="{A8FC03F3-A78B-46E5-A82D-10BF2E16FFCA}">
      <dsp:nvSpPr>
        <dsp:cNvPr id="0" name=""/>
        <dsp:cNvSpPr/>
      </dsp:nvSpPr>
      <dsp:spPr>
        <a:xfrm>
          <a:off x="5946" y="674668"/>
          <a:ext cx="5878196" cy="6212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Cognitive Architecture Platform</a:t>
          </a:r>
          <a:endParaRPr lang="ru-RU" sz="2700" kern="1200" dirty="0"/>
        </a:p>
      </dsp:txBody>
      <dsp:txXfrm>
        <a:off x="24142" y="692864"/>
        <a:ext cx="5841804" cy="584860"/>
      </dsp:txXfrm>
    </dsp:sp>
    <dsp:sp modelId="{3D0CDB38-3E06-4359-ACD5-0E81FDAB6D0D}">
      <dsp:nvSpPr>
        <dsp:cNvPr id="0" name=""/>
        <dsp:cNvSpPr/>
      </dsp:nvSpPr>
      <dsp:spPr>
        <a:xfrm>
          <a:off x="17410" y="1347298"/>
          <a:ext cx="5855268" cy="6212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Learning Algorithm Platform</a:t>
          </a:r>
          <a:endParaRPr lang="ru-RU" sz="2700" kern="1200" dirty="0"/>
        </a:p>
      </dsp:txBody>
      <dsp:txXfrm>
        <a:off x="35606" y="1365494"/>
        <a:ext cx="5818876" cy="584860"/>
      </dsp:txXfrm>
    </dsp:sp>
    <dsp:sp modelId="{566D9C50-B181-4672-ADCE-586CC04CB746}">
      <dsp:nvSpPr>
        <dsp:cNvPr id="0" name=""/>
        <dsp:cNvSpPr/>
      </dsp:nvSpPr>
      <dsp:spPr>
        <a:xfrm>
          <a:off x="40522" y="2019927"/>
          <a:ext cx="3686570" cy="6212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Computational library</a:t>
          </a:r>
          <a:endParaRPr lang="ru-RU" sz="1200" kern="1200" dirty="0"/>
        </a:p>
      </dsp:txBody>
      <dsp:txXfrm>
        <a:off x="58718" y="2038123"/>
        <a:ext cx="3650178" cy="584860"/>
      </dsp:txXfrm>
    </dsp:sp>
    <dsp:sp modelId="{31E50D83-E89E-4224-B843-4575EA1E79ED}">
      <dsp:nvSpPr>
        <dsp:cNvPr id="0" name=""/>
        <dsp:cNvSpPr/>
      </dsp:nvSpPr>
      <dsp:spPr>
        <a:xfrm>
          <a:off x="69113" y="2692557"/>
          <a:ext cx="1539167" cy="6212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General Computer Language</a:t>
          </a:r>
          <a:endParaRPr lang="ru-RU" sz="1200" kern="1200" dirty="0"/>
        </a:p>
      </dsp:txBody>
      <dsp:txXfrm>
        <a:off x="87309" y="2710753"/>
        <a:ext cx="1502775" cy="584860"/>
      </dsp:txXfrm>
    </dsp:sp>
    <dsp:sp modelId="{06E37767-0CA1-4500-9F8A-3FF52AF2934D}">
      <dsp:nvSpPr>
        <dsp:cNvPr id="0" name=""/>
        <dsp:cNvSpPr/>
      </dsp:nvSpPr>
      <dsp:spPr>
        <a:xfrm>
          <a:off x="92267" y="3365186"/>
          <a:ext cx="1492859" cy="6212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CPU</a:t>
          </a:r>
          <a:endParaRPr lang="ru-RU" sz="1200" kern="1200" dirty="0"/>
        </a:p>
      </dsp:txBody>
      <dsp:txXfrm>
        <a:off x="110463" y="3383382"/>
        <a:ext cx="1456467" cy="584860"/>
      </dsp:txXfrm>
    </dsp:sp>
    <dsp:sp modelId="{BFA74533-4E56-497F-A34D-77CCD537C017}">
      <dsp:nvSpPr>
        <dsp:cNvPr id="0" name=""/>
        <dsp:cNvSpPr/>
      </dsp:nvSpPr>
      <dsp:spPr>
        <a:xfrm>
          <a:off x="1651273" y="2692557"/>
          <a:ext cx="2047228" cy="6212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GPU/</a:t>
          </a:r>
          <a:r>
            <a:rPr lang="ru-RU" sz="1200" kern="1200" dirty="0" smtClean="0"/>
            <a:t> </a:t>
          </a:r>
          <a:r>
            <a:rPr lang="en-US" sz="1200" kern="1200" dirty="0" smtClean="0"/>
            <a:t>TPU/DPU/FPGA/Physical computation Drivers</a:t>
          </a:r>
          <a:endParaRPr lang="ru-RU" sz="1200" kern="1200" dirty="0"/>
        </a:p>
      </dsp:txBody>
      <dsp:txXfrm>
        <a:off x="1669469" y="2710753"/>
        <a:ext cx="2010836" cy="584860"/>
      </dsp:txXfrm>
    </dsp:sp>
    <dsp:sp modelId="{DAA236B5-3A39-47CD-9234-74C627EB596E}">
      <dsp:nvSpPr>
        <dsp:cNvPr id="0" name=""/>
        <dsp:cNvSpPr/>
      </dsp:nvSpPr>
      <dsp:spPr>
        <a:xfrm>
          <a:off x="1651273" y="3365186"/>
          <a:ext cx="2047228" cy="6212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GPU/</a:t>
          </a:r>
          <a:r>
            <a:rPr lang="ru-RU" sz="1200" kern="1200" dirty="0" smtClean="0"/>
            <a:t> </a:t>
          </a:r>
          <a:r>
            <a:rPr lang="en-US" sz="1200" kern="1200" dirty="0" smtClean="0"/>
            <a:t>TPU/DPU/FPGA/Physical computation Devices</a:t>
          </a:r>
          <a:endParaRPr lang="ru-RU" sz="1200" kern="1200" dirty="0"/>
        </a:p>
      </dsp:txBody>
      <dsp:txXfrm>
        <a:off x="1669469" y="3383382"/>
        <a:ext cx="2010836" cy="584860"/>
      </dsp:txXfrm>
    </dsp:sp>
    <dsp:sp modelId="{9856290D-FAF1-4203-81E5-1368F45EB706}">
      <dsp:nvSpPr>
        <dsp:cNvPr id="0" name=""/>
        <dsp:cNvSpPr/>
      </dsp:nvSpPr>
      <dsp:spPr>
        <a:xfrm>
          <a:off x="3770084" y="2019927"/>
          <a:ext cx="2079483" cy="6212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t>Neurocompiler</a:t>
          </a:r>
          <a:endParaRPr lang="ru-RU" sz="1200" kern="1200" dirty="0"/>
        </a:p>
      </dsp:txBody>
      <dsp:txXfrm>
        <a:off x="3788280" y="2038123"/>
        <a:ext cx="2043091" cy="584860"/>
      </dsp:txXfrm>
    </dsp:sp>
    <dsp:sp modelId="{009CB741-69F4-492E-937C-F4717F341C73}">
      <dsp:nvSpPr>
        <dsp:cNvPr id="0" name=""/>
        <dsp:cNvSpPr/>
      </dsp:nvSpPr>
      <dsp:spPr>
        <a:xfrm>
          <a:off x="3770084" y="2692557"/>
          <a:ext cx="2079483" cy="6212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Neuromorphic driver</a:t>
          </a:r>
          <a:endParaRPr lang="ru-RU" sz="1200" kern="1200" dirty="0"/>
        </a:p>
      </dsp:txBody>
      <dsp:txXfrm>
        <a:off x="3788280" y="2710753"/>
        <a:ext cx="2043091" cy="584860"/>
      </dsp:txXfrm>
    </dsp:sp>
    <dsp:sp modelId="{5CF20CDD-ECB0-4F93-8958-F5E3B6E20CF7}">
      <dsp:nvSpPr>
        <dsp:cNvPr id="0" name=""/>
        <dsp:cNvSpPr/>
      </dsp:nvSpPr>
      <dsp:spPr>
        <a:xfrm>
          <a:off x="3770084" y="3365186"/>
          <a:ext cx="2079483" cy="6212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Neuromorphic chip</a:t>
          </a:r>
          <a:endParaRPr lang="ru-RU" sz="1200" kern="1200" dirty="0"/>
        </a:p>
      </dsp:txBody>
      <dsp:txXfrm>
        <a:off x="3788280" y="3383382"/>
        <a:ext cx="2043091" cy="5848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141E2F-A9DA-488E-AA28-E712FC1E5220}" type="datetimeFigureOut">
              <a:rPr lang="ru-RU" smtClean="0"/>
              <a:t>20.05.2017</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9D971-4F67-4FD7-984A-1DE3259A4D0E}" type="slidenum">
              <a:rPr lang="ru-RU" smtClean="0"/>
              <a:t>‹#›</a:t>
            </a:fld>
            <a:endParaRPr lang="ru-RU"/>
          </a:p>
        </p:txBody>
      </p:sp>
    </p:spTree>
    <p:extLst>
      <p:ext uri="{BB962C8B-B14F-4D97-AF65-F5344CB8AC3E}">
        <p14:creationId xmlns:p14="http://schemas.microsoft.com/office/powerpoint/2010/main" val="709856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9D971-4F67-4FD7-984A-1DE3259A4D0E}"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484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3839B02-3A2B-44CC-80A9-97BC9EBCBBBF}" type="slidenum">
              <a:rPr lang="en-US"/>
              <a:pPr/>
              <a:t>29</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836936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49547AD-1459-463B-B686-EB6E9BDBA010}" type="datetime5">
              <a:rPr lang="en-US" smtClean="0"/>
              <a:t>20-May-17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4F76B6-6155-42AC-B024-73025507AB5D}" type="slidenum">
              <a:rPr lang="ru-RU" smtClean="0"/>
              <a:t>‹#›</a:t>
            </a:fld>
            <a:endParaRPr lang="ru-RU"/>
          </a:p>
        </p:txBody>
      </p:sp>
    </p:spTree>
    <p:extLst>
      <p:ext uri="{BB962C8B-B14F-4D97-AF65-F5344CB8AC3E}">
        <p14:creationId xmlns:p14="http://schemas.microsoft.com/office/powerpoint/2010/main" val="1692813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9E4A088-73AF-4296-988C-E6C90E7B1F9C}" type="datetime5">
              <a:rPr lang="en-US" smtClean="0"/>
              <a:t>20-May-17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4F76B6-6155-42AC-B024-73025507AB5D}" type="slidenum">
              <a:rPr lang="ru-RU" smtClean="0"/>
              <a:t>‹#›</a:t>
            </a:fld>
            <a:endParaRPr lang="ru-RU"/>
          </a:p>
        </p:txBody>
      </p:sp>
    </p:spTree>
    <p:extLst>
      <p:ext uri="{BB962C8B-B14F-4D97-AF65-F5344CB8AC3E}">
        <p14:creationId xmlns:p14="http://schemas.microsoft.com/office/powerpoint/2010/main" val="3603312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FAF666F-71AF-4AE2-BC54-EDC14533D656}" type="datetime5">
              <a:rPr lang="en-US" smtClean="0"/>
              <a:t>20-May-17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4F76B6-6155-42AC-B024-73025507AB5D}" type="slidenum">
              <a:rPr lang="ru-RU" smtClean="0"/>
              <a:t>‹#›</a:t>
            </a:fld>
            <a:endParaRPr lang="ru-RU"/>
          </a:p>
        </p:txBody>
      </p:sp>
    </p:spTree>
    <p:extLst>
      <p:ext uri="{BB962C8B-B14F-4D97-AF65-F5344CB8AC3E}">
        <p14:creationId xmlns:p14="http://schemas.microsoft.com/office/powerpoint/2010/main" val="397154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Основные слайды">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pic>
        <p:nvPicPr>
          <p:cNvPr id="7" name="Рисунок 6" descr="шаблоны для презентации 3стр 10.jpg"/>
          <p:cNvPicPr>
            <a:picLocks noChangeAspect="1"/>
          </p:cNvPicPr>
          <p:nvPr userDrawn="1"/>
        </p:nvPicPr>
        <p:blipFill>
          <a:blip r:embed="rId2" cstate="print"/>
          <a:stretch>
            <a:fillRect/>
          </a:stretch>
        </p:blipFill>
        <p:spPr>
          <a:xfrm>
            <a:off x="0" y="0"/>
            <a:ext cx="9144000" cy="6858000"/>
          </a:xfrm>
          <a:prstGeom prst="rect">
            <a:avLst/>
          </a:prstGeom>
        </p:spPr>
      </p:pic>
      <p:sp>
        <p:nvSpPr>
          <p:cNvPr id="11" name="Текст 10"/>
          <p:cNvSpPr>
            <a:spLocks noGrp="1"/>
          </p:cNvSpPr>
          <p:nvPr>
            <p:ph type="body" sz="quarter" idx="14" hasCustomPrompt="1"/>
          </p:nvPr>
        </p:nvSpPr>
        <p:spPr>
          <a:xfrm>
            <a:off x="179386" y="116632"/>
            <a:ext cx="8785225" cy="531068"/>
          </a:xfrm>
        </p:spPr>
        <p:txBody>
          <a:bodyPr>
            <a:normAutofit/>
          </a:bodyPr>
          <a:lstStyle>
            <a:lvl1pPr marL="0" indent="0" algn="ctr">
              <a:buNone/>
              <a:defRPr sz="2400" b="1">
                <a:solidFill>
                  <a:schemeClr val="tx2"/>
                </a:solidFill>
              </a:defRPr>
            </a:lvl1pPr>
            <a:lvl5pPr algn="ctr">
              <a:defRPr/>
            </a:lvl5pPr>
          </a:lstStyle>
          <a:p>
            <a:pPr lvl="0"/>
            <a:r>
              <a:rPr lang="ru-RU" dirty="0" smtClean="0"/>
              <a:t>НАЗВАНИЕ СЛАЙДА</a:t>
            </a:r>
            <a:endParaRPr lang="ru-RU" dirty="0"/>
          </a:p>
        </p:txBody>
      </p:sp>
      <p:sp>
        <p:nvSpPr>
          <p:cNvPr id="18" name="Текст 17"/>
          <p:cNvSpPr>
            <a:spLocks noGrp="1"/>
          </p:cNvSpPr>
          <p:nvPr>
            <p:ph type="body" sz="quarter" idx="15" hasCustomPrompt="1"/>
          </p:nvPr>
        </p:nvSpPr>
        <p:spPr>
          <a:xfrm>
            <a:off x="179388" y="908050"/>
            <a:ext cx="8785225" cy="5184775"/>
          </a:xfrm>
        </p:spPr>
        <p:txBody>
          <a:bodyPr>
            <a:normAutofit/>
          </a:bodyPr>
          <a:lstStyle>
            <a:lvl1pPr marL="0" indent="0">
              <a:buNone/>
              <a:defRPr sz="1800" b="1">
                <a:solidFill>
                  <a:schemeClr val="tx2"/>
                </a:solidFill>
              </a:defRPr>
            </a:lvl1pPr>
          </a:lstStyle>
          <a:p>
            <a:pPr lvl="0"/>
            <a:r>
              <a:rPr lang="ru-RU" dirty="0" smtClean="0"/>
              <a:t>ТЕКСТ</a:t>
            </a:r>
            <a:endParaRPr lang="ru-RU" dirty="0"/>
          </a:p>
        </p:txBody>
      </p:sp>
    </p:spTree>
    <p:extLst>
      <p:ext uri="{BB962C8B-B14F-4D97-AF65-F5344CB8AC3E}">
        <p14:creationId xmlns:p14="http://schemas.microsoft.com/office/powerpoint/2010/main" val="30314616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D2A7DBC2-76E1-4F5C-9A35-FEB8D743C02C}" type="datetime5">
              <a:rPr lang="en-US" smtClean="0">
                <a:solidFill>
                  <a:prstClr val="black">
                    <a:tint val="75000"/>
                  </a:prstClr>
                </a:solidFill>
              </a:rPr>
              <a:t>20-May-17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D929108D-64B6-47A6-B06A-257E9C83E9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16821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A868AAC3-BB96-412E-AB23-E4D460605123}" type="datetime5">
              <a:rPr lang="en-US" smtClean="0">
                <a:solidFill>
                  <a:prstClr val="black">
                    <a:tint val="75000"/>
                  </a:prstClr>
                </a:solidFill>
              </a:rPr>
              <a:t>20-May-17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D929108D-64B6-47A6-B06A-257E9C83E9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72030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ABF6E8-8ED3-4229-A2A3-AD70470841BD}" type="datetime5">
              <a:rPr lang="en-US" smtClean="0">
                <a:solidFill>
                  <a:prstClr val="black">
                    <a:tint val="75000"/>
                  </a:prstClr>
                </a:solidFill>
              </a:rPr>
              <a:t>20-May-17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D929108D-64B6-47A6-B06A-257E9C83E9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88391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2EA64BBB-CB42-4071-9CFD-ECD17F7C05C2}" type="datetime5">
              <a:rPr lang="en-US" smtClean="0">
                <a:solidFill>
                  <a:prstClr val="black">
                    <a:tint val="75000"/>
                  </a:prstClr>
                </a:solidFill>
              </a:rPr>
              <a:t>20-May-17</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D929108D-64B6-47A6-B06A-257E9C83E9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14866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03128A3B-5405-4385-874E-94C4980E697A}" type="datetime5">
              <a:rPr lang="en-US" smtClean="0">
                <a:solidFill>
                  <a:prstClr val="black">
                    <a:tint val="75000"/>
                  </a:prstClr>
                </a:solidFill>
              </a:rPr>
              <a:t>20-May-17</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D929108D-64B6-47A6-B06A-257E9C83E9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35289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BD3E6914-4D68-431B-9E58-1DD53AB92300}" type="datetime5">
              <a:rPr lang="en-US" smtClean="0">
                <a:solidFill>
                  <a:prstClr val="black">
                    <a:tint val="75000"/>
                  </a:prstClr>
                </a:solidFill>
              </a:rPr>
              <a:t>20-May-17</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D929108D-64B6-47A6-B06A-257E9C83E9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78515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88114-2738-45D7-BE2C-9535CE97D463}" type="datetime5">
              <a:rPr lang="en-US" smtClean="0">
                <a:solidFill>
                  <a:prstClr val="black">
                    <a:tint val="75000"/>
                  </a:prstClr>
                </a:solidFill>
              </a:rPr>
              <a:t>20-May-17</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D929108D-64B6-47A6-B06A-257E9C83E9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48341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538792A-577E-4ABD-9F02-FB273C9C3952}" type="datetime5">
              <a:rPr lang="en-US" smtClean="0"/>
              <a:t>20-May-17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4F76B6-6155-42AC-B024-73025507AB5D}" type="slidenum">
              <a:rPr lang="ru-RU" smtClean="0"/>
              <a:t>‹#›</a:t>
            </a:fld>
            <a:endParaRPr lang="ru-RU"/>
          </a:p>
        </p:txBody>
      </p:sp>
    </p:spTree>
    <p:extLst>
      <p:ext uri="{BB962C8B-B14F-4D97-AF65-F5344CB8AC3E}">
        <p14:creationId xmlns:p14="http://schemas.microsoft.com/office/powerpoint/2010/main" val="2238202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1D4286-2CAD-48A0-A1D8-1F5C5D21A184}" type="datetime5">
              <a:rPr lang="en-US" smtClean="0">
                <a:solidFill>
                  <a:prstClr val="black">
                    <a:tint val="75000"/>
                  </a:prstClr>
                </a:solidFill>
              </a:rPr>
              <a:t>20-May-17</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D929108D-64B6-47A6-B06A-257E9C83E9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8980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34A27-C5E1-45BF-BDF5-1346A7388170}" type="datetime5">
              <a:rPr lang="en-US" smtClean="0">
                <a:solidFill>
                  <a:prstClr val="black">
                    <a:tint val="75000"/>
                  </a:prstClr>
                </a:solidFill>
              </a:rPr>
              <a:t>20-May-17</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D929108D-64B6-47A6-B06A-257E9C83E9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29861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9F0767FA-6EA3-4805-8C41-DD42D63EF270}" type="datetime5">
              <a:rPr lang="en-US" smtClean="0">
                <a:solidFill>
                  <a:prstClr val="black">
                    <a:tint val="75000"/>
                  </a:prstClr>
                </a:solidFill>
              </a:rPr>
              <a:t>20-May-17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D929108D-64B6-47A6-B06A-257E9C83E9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02696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FC43B6EA-19FE-4EA5-8696-6C69BEC9C9F9}" type="datetime5">
              <a:rPr lang="en-US" smtClean="0">
                <a:solidFill>
                  <a:prstClr val="black">
                    <a:tint val="75000"/>
                  </a:prstClr>
                </a:solidFill>
              </a:rPr>
              <a:t>20-May-17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D929108D-64B6-47A6-B06A-257E9C83E9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9710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3" name="Date Placeholder 3"/>
          <p:cNvSpPr>
            <a:spLocks noGrp="1"/>
          </p:cNvSpPr>
          <p:nvPr>
            <p:ph type="dt" sz="half" idx="10"/>
          </p:nvPr>
        </p:nvSpPr>
        <p:spPr/>
        <p:txBody>
          <a:bodyPr/>
          <a:lstStyle>
            <a:lvl1pPr>
              <a:defRPr/>
            </a:lvl1pPr>
          </a:lstStyle>
          <a:p>
            <a:pPr>
              <a:defRPr/>
            </a:pPr>
            <a:fld id="{E49EE2D8-E616-45FE-B882-EF064BAD7B5B}" type="datetime5">
              <a:rPr lang="en-US" smtClean="0">
                <a:solidFill>
                  <a:prstClr val="black">
                    <a:tint val="75000"/>
                  </a:prstClr>
                </a:solidFill>
              </a:rPr>
              <a:t>20-May-17</a:t>
            </a:fld>
            <a:endParaRPr lang="ru-RU">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endParaRPr lang="ru-RU">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2A4861E-24DB-4E92-A5CE-D9C0C2A8A77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38391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ru-RU"/>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a:xfrm>
            <a:off x="457200" y="6356350"/>
            <a:ext cx="2133600" cy="365125"/>
          </a:xfrm>
        </p:spPr>
        <p:txBody>
          <a:bodyPr/>
          <a:lstStyle>
            <a:lvl1pPr>
              <a:defRPr smtClean="0"/>
            </a:lvl1pPr>
          </a:lstStyle>
          <a:p>
            <a:pPr>
              <a:defRPr/>
            </a:pPr>
            <a:fld id="{F718FBE3-1F5C-4A14-A946-E335178E9754}" type="datetime5">
              <a:rPr lang="en-US" smtClean="0">
                <a:solidFill>
                  <a:prstClr val="black">
                    <a:tint val="75000"/>
                  </a:prstClr>
                </a:solidFill>
              </a:rPr>
              <a:t>20-May-17</a:t>
            </a:fld>
            <a:endParaRPr lang="ru-RU">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endParaRPr lang="ru-RU">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smtClean="0"/>
            </a:lvl1pPr>
          </a:lstStyle>
          <a:p>
            <a:pPr>
              <a:defRPr/>
            </a:pPr>
            <a:fld id="{45BD0E1F-94C6-40E1-9B2F-8755DDF3512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31276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ru-RU"/>
          </a:p>
        </p:txBody>
      </p:sp>
      <p:sp>
        <p:nvSpPr>
          <p:cNvPr id="3" name="Table Placeholder 2"/>
          <p:cNvSpPr>
            <a:spLocks noGrp="1"/>
          </p:cNvSpPr>
          <p:nvPr>
            <p:ph type="tbl" idx="1"/>
          </p:nvPr>
        </p:nvSpPr>
        <p:spPr>
          <a:xfrm>
            <a:off x="457200" y="1600200"/>
            <a:ext cx="8229600" cy="4525963"/>
          </a:xfrm>
        </p:spPr>
        <p:txBody>
          <a:bodyPr/>
          <a:lstStyle/>
          <a:p>
            <a:endParaRPr lang="ru-RU"/>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A5A4E7D7-C412-4D82-B1B9-2E096A2537A2}" type="datetime5">
              <a:rPr lang="en-US" smtClean="0">
                <a:solidFill>
                  <a:prstClr val="black">
                    <a:tint val="75000"/>
                  </a:prstClr>
                </a:solidFill>
              </a:rPr>
              <a:t>20-May-17</a:t>
            </a:fld>
            <a:endParaRPr lang="en-US">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C7C13DDE-7132-46AD-9122-A91E118F10C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925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endParaRPr lang="ru-RU"/>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EEBC3342-C114-4A45-AC84-B90CA3385987}" type="datetime5">
              <a:rPr lang="en-US" smtClean="0">
                <a:solidFill>
                  <a:prstClr val="black">
                    <a:tint val="75000"/>
                  </a:prstClr>
                </a:solidFill>
              </a:rPr>
              <a:t>20-May-17</a:t>
            </a:fld>
            <a:endParaRPr lang="en-US">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26B8E517-86BA-4234-B1FD-C6DB2DD85D7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76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46B259BE-64DD-49E2-A868-1C6398B44ACD}" type="datetime5">
              <a:rPr lang="en-US" smtClean="0"/>
              <a:t>20-May-17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29108D-64B6-47A6-B06A-257E9C83E91D}" type="slidenum">
              <a:rPr lang="ru-RU" smtClean="0"/>
              <a:t>‹#›</a:t>
            </a:fld>
            <a:endParaRPr lang="ru-RU"/>
          </a:p>
        </p:txBody>
      </p:sp>
    </p:spTree>
    <p:extLst>
      <p:ext uri="{BB962C8B-B14F-4D97-AF65-F5344CB8AC3E}">
        <p14:creationId xmlns:p14="http://schemas.microsoft.com/office/powerpoint/2010/main" val="540199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E0270B91-A91F-439B-B99B-6C24C3BAD2BD}" type="datetime5">
              <a:rPr lang="en-US" smtClean="0"/>
              <a:t>20-May-17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29108D-64B6-47A6-B06A-257E9C83E91D}" type="slidenum">
              <a:rPr lang="ru-RU" smtClean="0"/>
              <a:t>‹#›</a:t>
            </a:fld>
            <a:endParaRPr lang="ru-RU"/>
          </a:p>
        </p:txBody>
      </p:sp>
    </p:spTree>
    <p:extLst>
      <p:ext uri="{BB962C8B-B14F-4D97-AF65-F5344CB8AC3E}">
        <p14:creationId xmlns:p14="http://schemas.microsoft.com/office/powerpoint/2010/main" val="4085825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6549924-664D-4762-9F9A-B62E4ED2E1B1}" type="datetime5">
              <a:rPr lang="en-US" smtClean="0"/>
              <a:t>20-May-17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4F76B6-6155-42AC-B024-73025507AB5D}" type="slidenum">
              <a:rPr lang="ru-RU" smtClean="0"/>
              <a:t>‹#›</a:t>
            </a:fld>
            <a:endParaRPr lang="ru-RU"/>
          </a:p>
        </p:txBody>
      </p:sp>
    </p:spTree>
    <p:extLst>
      <p:ext uri="{BB962C8B-B14F-4D97-AF65-F5344CB8AC3E}">
        <p14:creationId xmlns:p14="http://schemas.microsoft.com/office/powerpoint/2010/main" val="2551929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2704C2-B86D-4C54-8E99-B83FE7F17425}" type="datetime5">
              <a:rPr lang="en-US" smtClean="0"/>
              <a:t>20-May-17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29108D-64B6-47A6-B06A-257E9C83E91D}" type="slidenum">
              <a:rPr lang="ru-RU" smtClean="0"/>
              <a:t>‹#›</a:t>
            </a:fld>
            <a:endParaRPr lang="ru-RU"/>
          </a:p>
        </p:txBody>
      </p:sp>
    </p:spTree>
    <p:extLst>
      <p:ext uri="{BB962C8B-B14F-4D97-AF65-F5344CB8AC3E}">
        <p14:creationId xmlns:p14="http://schemas.microsoft.com/office/powerpoint/2010/main" val="2762899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0596E484-CEBC-42FA-97A7-BFC48AE33F5E}" type="datetime5">
              <a:rPr lang="en-US" smtClean="0"/>
              <a:t>20-May-17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929108D-64B6-47A6-B06A-257E9C83E91D}" type="slidenum">
              <a:rPr lang="ru-RU" smtClean="0"/>
              <a:t>‹#›</a:t>
            </a:fld>
            <a:endParaRPr lang="ru-RU"/>
          </a:p>
        </p:txBody>
      </p:sp>
    </p:spTree>
    <p:extLst>
      <p:ext uri="{BB962C8B-B14F-4D97-AF65-F5344CB8AC3E}">
        <p14:creationId xmlns:p14="http://schemas.microsoft.com/office/powerpoint/2010/main" val="4079052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31CAACC5-9B0B-479A-BBFE-85BC5FEC1403}" type="datetime5">
              <a:rPr lang="en-US" smtClean="0"/>
              <a:t>20-May-17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929108D-64B6-47A6-B06A-257E9C83E91D}" type="slidenum">
              <a:rPr lang="ru-RU" smtClean="0"/>
              <a:t>‹#›</a:t>
            </a:fld>
            <a:endParaRPr lang="ru-RU"/>
          </a:p>
        </p:txBody>
      </p:sp>
    </p:spTree>
    <p:extLst>
      <p:ext uri="{BB962C8B-B14F-4D97-AF65-F5344CB8AC3E}">
        <p14:creationId xmlns:p14="http://schemas.microsoft.com/office/powerpoint/2010/main" val="3832066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6AF3FDB0-C95B-4D5C-B479-70DA8980FD17}" type="datetime5">
              <a:rPr lang="en-US" smtClean="0"/>
              <a:t>20-May-17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929108D-64B6-47A6-B06A-257E9C83E91D}" type="slidenum">
              <a:rPr lang="ru-RU" smtClean="0"/>
              <a:t>‹#›</a:t>
            </a:fld>
            <a:endParaRPr lang="ru-RU"/>
          </a:p>
        </p:txBody>
      </p:sp>
    </p:spTree>
    <p:extLst>
      <p:ext uri="{BB962C8B-B14F-4D97-AF65-F5344CB8AC3E}">
        <p14:creationId xmlns:p14="http://schemas.microsoft.com/office/powerpoint/2010/main" val="4381975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8BEF2-14C4-4D57-964C-451A86A440AC}" type="datetime5">
              <a:rPr lang="en-US" smtClean="0"/>
              <a:t>20-May-17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929108D-64B6-47A6-B06A-257E9C83E91D}" type="slidenum">
              <a:rPr lang="ru-RU" smtClean="0"/>
              <a:t>‹#›</a:t>
            </a:fld>
            <a:endParaRPr lang="ru-RU"/>
          </a:p>
        </p:txBody>
      </p:sp>
    </p:spTree>
    <p:extLst>
      <p:ext uri="{BB962C8B-B14F-4D97-AF65-F5344CB8AC3E}">
        <p14:creationId xmlns:p14="http://schemas.microsoft.com/office/powerpoint/2010/main" val="33221272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7F14BF-6767-4D32-A198-029D13053F5F}" type="datetime5">
              <a:rPr lang="en-US" smtClean="0"/>
              <a:t>20-May-17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929108D-64B6-47A6-B06A-257E9C83E91D}" type="slidenum">
              <a:rPr lang="ru-RU" smtClean="0"/>
              <a:t>‹#›</a:t>
            </a:fld>
            <a:endParaRPr lang="ru-RU"/>
          </a:p>
        </p:txBody>
      </p:sp>
    </p:spTree>
    <p:extLst>
      <p:ext uri="{BB962C8B-B14F-4D97-AF65-F5344CB8AC3E}">
        <p14:creationId xmlns:p14="http://schemas.microsoft.com/office/powerpoint/2010/main" val="14832933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1925BB-49CC-482C-AF7F-1222082CE153}" type="datetime5">
              <a:rPr lang="en-US" smtClean="0"/>
              <a:t>20-May-17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929108D-64B6-47A6-B06A-257E9C83E91D}" type="slidenum">
              <a:rPr lang="ru-RU" smtClean="0"/>
              <a:t>‹#›</a:t>
            </a:fld>
            <a:endParaRPr lang="ru-RU"/>
          </a:p>
        </p:txBody>
      </p:sp>
    </p:spTree>
    <p:extLst>
      <p:ext uri="{BB962C8B-B14F-4D97-AF65-F5344CB8AC3E}">
        <p14:creationId xmlns:p14="http://schemas.microsoft.com/office/powerpoint/2010/main" val="40922817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1DC94820-B42A-4ECF-AD28-3C474C387905}" type="datetime5">
              <a:rPr lang="en-US" smtClean="0"/>
              <a:t>20-May-17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29108D-64B6-47A6-B06A-257E9C83E91D}" type="slidenum">
              <a:rPr lang="ru-RU" smtClean="0"/>
              <a:t>‹#›</a:t>
            </a:fld>
            <a:endParaRPr lang="ru-RU"/>
          </a:p>
        </p:txBody>
      </p:sp>
    </p:spTree>
    <p:extLst>
      <p:ext uri="{BB962C8B-B14F-4D97-AF65-F5344CB8AC3E}">
        <p14:creationId xmlns:p14="http://schemas.microsoft.com/office/powerpoint/2010/main" val="26219492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B214DD76-66F5-468A-B76D-3DE03E573882}" type="datetime5">
              <a:rPr lang="en-US" smtClean="0"/>
              <a:t>20-May-17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29108D-64B6-47A6-B06A-257E9C83E91D}" type="slidenum">
              <a:rPr lang="ru-RU" smtClean="0"/>
              <a:t>‹#›</a:t>
            </a:fld>
            <a:endParaRPr lang="ru-RU"/>
          </a:p>
        </p:txBody>
      </p:sp>
    </p:spTree>
    <p:extLst>
      <p:ext uri="{BB962C8B-B14F-4D97-AF65-F5344CB8AC3E}">
        <p14:creationId xmlns:p14="http://schemas.microsoft.com/office/powerpoint/2010/main" val="78621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A9040A4-D60B-47BB-B28A-6EA65664FF3F}" type="datetime5">
              <a:rPr lang="en-US" smtClean="0"/>
              <a:t>20-May-17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84F76B6-6155-42AC-B024-73025507AB5D}" type="slidenum">
              <a:rPr lang="ru-RU" smtClean="0"/>
              <a:t>‹#›</a:t>
            </a:fld>
            <a:endParaRPr lang="ru-RU"/>
          </a:p>
        </p:txBody>
      </p:sp>
    </p:spTree>
    <p:extLst>
      <p:ext uri="{BB962C8B-B14F-4D97-AF65-F5344CB8AC3E}">
        <p14:creationId xmlns:p14="http://schemas.microsoft.com/office/powerpoint/2010/main" val="567817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9DC62DC-387F-4E87-BB66-73A72490C3EC}" type="datetime5">
              <a:rPr lang="en-US" smtClean="0"/>
              <a:t>20-May-17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84F76B6-6155-42AC-B024-73025507AB5D}" type="slidenum">
              <a:rPr lang="ru-RU" smtClean="0"/>
              <a:t>‹#›</a:t>
            </a:fld>
            <a:endParaRPr lang="ru-RU"/>
          </a:p>
        </p:txBody>
      </p:sp>
    </p:spTree>
    <p:extLst>
      <p:ext uri="{BB962C8B-B14F-4D97-AF65-F5344CB8AC3E}">
        <p14:creationId xmlns:p14="http://schemas.microsoft.com/office/powerpoint/2010/main" val="2031564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D52FDFF-5881-4DE3-914F-8D29702E778C}" type="datetime5">
              <a:rPr lang="en-US" smtClean="0"/>
              <a:t>20-May-17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84F76B6-6155-42AC-B024-73025507AB5D}" type="slidenum">
              <a:rPr lang="ru-RU" smtClean="0"/>
              <a:t>‹#›</a:t>
            </a:fld>
            <a:endParaRPr lang="ru-RU"/>
          </a:p>
        </p:txBody>
      </p:sp>
    </p:spTree>
    <p:extLst>
      <p:ext uri="{BB962C8B-B14F-4D97-AF65-F5344CB8AC3E}">
        <p14:creationId xmlns:p14="http://schemas.microsoft.com/office/powerpoint/2010/main" val="2190823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E0159-05CB-4995-BA96-E11BB8786A42}" type="datetime5">
              <a:rPr lang="en-US" smtClean="0"/>
              <a:t>20-May-17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84F76B6-6155-42AC-B024-73025507AB5D}" type="slidenum">
              <a:rPr lang="ru-RU" smtClean="0"/>
              <a:t>‹#›</a:t>
            </a:fld>
            <a:endParaRPr lang="ru-RU"/>
          </a:p>
        </p:txBody>
      </p:sp>
    </p:spTree>
    <p:extLst>
      <p:ext uri="{BB962C8B-B14F-4D97-AF65-F5344CB8AC3E}">
        <p14:creationId xmlns:p14="http://schemas.microsoft.com/office/powerpoint/2010/main" val="1445466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610134A-EE4B-49FC-8F8A-B0E2995F695A}" type="datetime5">
              <a:rPr lang="en-US" smtClean="0"/>
              <a:t>20-May-17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84F76B6-6155-42AC-B024-73025507AB5D}" type="slidenum">
              <a:rPr lang="ru-RU" smtClean="0"/>
              <a:t>‹#›</a:t>
            </a:fld>
            <a:endParaRPr lang="ru-RU"/>
          </a:p>
        </p:txBody>
      </p:sp>
    </p:spTree>
    <p:extLst>
      <p:ext uri="{BB962C8B-B14F-4D97-AF65-F5344CB8AC3E}">
        <p14:creationId xmlns:p14="http://schemas.microsoft.com/office/powerpoint/2010/main" val="194394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6218985-D456-48EC-A605-15BBB47AD618}" type="datetime5">
              <a:rPr lang="en-US" smtClean="0"/>
              <a:t>20-May-17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84F76B6-6155-42AC-B024-73025507AB5D}" type="slidenum">
              <a:rPr lang="ru-RU" smtClean="0"/>
              <a:t>‹#›</a:t>
            </a:fld>
            <a:endParaRPr lang="ru-RU"/>
          </a:p>
        </p:txBody>
      </p:sp>
    </p:spTree>
    <p:extLst>
      <p:ext uri="{BB962C8B-B14F-4D97-AF65-F5344CB8AC3E}">
        <p14:creationId xmlns:p14="http://schemas.microsoft.com/office/powerpoint/2010/main" val="4149968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2EB86-7E94-454D-8B5A-FFA99ACC9A9F}" type="datetime5">
              <a:rPr lang="en-US" smtClean="0"/>
              <a:t>20-May-17</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F76B6-6155-42AC-B024-73025507AB5D}" type="slidenum">
              <a:rPr lang="ru-RU" smtClean="0"/>
              <a:t>‹#›</a:t>
            </a:fld>
            <a:endParaRPr lang="ru-RU"/>
          </a:p>
        </p:txBody>
      </p:sp>
    </p:spTree>
    <p:extLst>
      <p:ext uri="{BB962C8B-B14F-4D97-AF65-F5344CB8AC3E}">
        <p14:creationId xmlns:p14="http://schemas.microsoft.com/office/powerpoint/2010/main" val="2360004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94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42525-6484-414D-883A-ECE7506A5459}" type="datetime5">
              <a:rPr lang="en-US" smtClean="0">
                <a:solidFill>
                  <a:prstClr val="black">
                    <a:tint val="75000"/>
                  </a:prstClr>
                </a:solidFill>
              </a:rPr>
              <a:t>20-May-17</a:t>
            </a:fld>
            <a:endParaRPr lang="ru-R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9108D-64B6-47A6-B06A-257E9C83E91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93697300"/>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44C72-AE12-4F6D-84FA-B9CF3851FCFE}" type="datetime5">
              <a:rPr lang="en-US" smtClean="0"/>
              <a:t>20-May-17</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9108D-64B6-47A6-B06A-257E9C83E91D}" type="slidenum">
              <a:rPr lang="ru-RU" smtClean="0"/>
              <a:t>‹#›</a:t>
            </a:fld>
            <a:endParaRPr lang="ru-RU"/>
          </a:p>
        </p:txBody>
      </p:sp>
    </p:spTree>
    <p:extLst>
      <p:ext uri="{BB962C8B-B14F-4D97-AF65-F5344CB8AC3E}">
        <p14:creationId xmlns:p14="http://schemas.microsoft.com/office/powerpoint/2010/main" val="3533819789"/>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pnas.org/content/108/22/9008.full" TargetMode="External"/><Relationship Id="rId2" Type="http://schemas.openxmlformats.org/officeDocument/2006/relationships/hyperlink" Target="http://arxiv.org/abs/1207.2743"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nvidia.com/object/embedded-systems-dev-kits-modules.html"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nvidia.com/en-us/deep-learning-ai/industries/robotics/" TargetMode="External"/><Relationship Id="rId5" Type="http://schemas.openxmlformats.org/officeDocument/2006/relationships/image" Target="../media/image26.png"/><Relationship Id="rId4" Type="http://schemas.openxmlformats.org/officeDocument/2006/relationships/hyperlink" Target="http://www.bloomberg.com/news/articles/2015-12-03/zero-to-expert-in-eight-hours-these-robots-can-learn-for-themselves"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ailev.r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mailto:ailev@asmp.msk.s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vijaykumarbhatia.weebly.com/strategic-management-history-and-development.html"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forbes.com/sites/aarontilley/2016/11/30/nvidia-deep-learning-ai-intel/#14b6caef7ff1" TargetMode="External"/><Relationship Id="rId2" Type="http://schemas.openxmlformats.org/officeDocument/2006/relationships/hyperlink" Target="http://www.nvidia.com/content/timeline/corp_time.html" TargetMode="Externa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hyperlink" Target="http://lurkmore.to/3dfx"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77" y="1828052"/>
            <a:ext cx="8667991" cy="718080"/>
          </a:xfrm>
        </p:spPr>
        <p:txBody>
          <a:bodyPr>
            <a:noAutofit/>
          </a:bodyPr>
          <a:lstStyle/>
          <a:p>
            <a:r>
              <a:rPr lang="ru-RU" sz="3600" b="1" dirty="0" smtClean="0">
                <a:latin typeface="+mn-lt"/>
              </a:rPr>
              <a:t>Предпринимательство: кейс   </a:t>
            </a:r>
            <a:r>
              <a:rPr lang="en-US" sz="3600" b="1" dirty="0" smtClean="0">
                <a:latin typeface="+mn-lt"/>
              </a:rPr>
              <a:t>NVIDIA</a:t>
            </a:r>
            <a:endParaRPr lang="ru-RU" sz="3200" b="1" dirty="0">
              <a:latin typeface="+mn-lt"/>
            </a:endParaRPr>
          </a:p>
        </p:txBody>
      </p:sp>
      <p:sp>
        <p:nvSpPr>
          <p:cNvPr id="3" name="Подзаголовок 2"/>
          <p:cNvSpPr>
            <a:spLocks noGrp="1"/>
          </p:cNvSpPr>
          <p:nvPr>
            <p:ph type="subTitle" idx="1"/>
          </p:nvPr>
        </p:nvSpPr>
        <p:spPr>
          <a:xfrm>
            <a:off x="1108272" y="6030403"/>
            <a:ext cx="6858000" cy="734247"/>
          </a:xfrm>
        </p:spPr>
        <p:txBody>
          <a:bodyPr>
            <a:normAutofit lnSpcReduction="10000"/>
          </a:bodyPr>
          <a:lstStyle/>
          <a:p>
            <a:r>
              <a:rPr lang="ru-RU" smtClean="0"/>
              <a:t>Москва,</a:t>
            </a:r>
            <a:br>
              <a:rPr lang="ru-RU" smtClean="0"/>
            </a:br>
            <a:r>
              <a:rPr lang="en-US" dirty="0" smtClean="0"/>
              <a:t>20 </a:t>
            </a:r>
            <a:r>
              <a:rPr lang="ru-RU" dirty="0" smtClean="0"/>
              <a:t>мая 2017г.</a:t>
            </a:r>
            <a:endParaRPr lang="ru-RU" dirty="0"/>
          </a:p>
        </p:txBody>
      </p:sp>
      <p:pic>
        <p:nvPicPr>
          <p:cNvPr id="5" name="Рисунок 4"/>
          <p:cNvPicPr>
            <a:picLocks noChangeAspect="1"/>
          </p:cNvPicPr>
          <p:nvPr/>
        </p:nvPicPr>
        <p:blipFill>
          <a:blip r:embed="rId2"/>
          <a:stretch>
            <a:fillRect/>
          </a:stretch>
        </p:blipFill>
        <p:spPr>
          <a:xfrm>
            <a:off x="6644579" y="2011680"/>
            <a:ext cx="2351589" cy="534452"/>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9872" y="3169375"/>
            <a:ext cx="2208249" cy="2499905"/>
          </a:xfrm>
          <a:prstGeom prst="rect">
            <a:avLst/>
          </a:prstGeom>
        </p:spPr>
      </p:pic>
    </p:spTree>
    <p:extLst>
      <p:ext uri="{BB962C8B-B14F-4D97-AF65-F5344CB8AC3E}">
        <p14:creationId xmlns:p14="http://schemas.microsoft.com/office/powerpoint/2010/main" val="780179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938" y="420868"/>
            <a:ext cx="6946195" cy="683179"/>
          </a:xfrm>
        </p:spPr>
        <p:txBody>
          <a:bodyPr>
            <a:noAutofit/>
          </a:bodyPr>
          <a:lstStyle/>
          <a:p>
            <a:r>
              <a:rPr lang="ru-RU" sz="3200" b="1" dirty="0" smtClean="0">
                <a:latin typeface="+mn-lt"/>
              </a:rPr>
              <a:t>Циклов два: оптимизации и виражей</a:t>
            </a:r>
            <a:endParaRPr lang="ru-RU" sz="3200" b="1" dirty="0">
              <a:latin typeface="+mn-lt"/>
            </a:endParaRPr>
          </a:p>
        </p:txBody>
      </p:sp>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9108D-64B6-47A6-B06A-257E9C83E91D}"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Рисунок 5"/>
          <p:cNvPicPr>
            <a:picLocks noChangeAspect="1"/>
          </p:cNvPicPr>
          <p:nvPr/>
        </p:nvPicPr>
        <p:blipFill>
          <a:blip r:embed="rId2"/>
          <a:stretch>
            <a:fillRect/>
          </a:stretch>
        </p:blipFill>
        <p:spPr>
          <a:xfrm>
            <a:off x="670630" y="1508125"/>
            <a:ext cx="4200525" cy="4848225"/>
          </a:xfrm>
          <a:prstGeom prst="rect">
            <a:avLst/>
          </a:prstGeom>
        </p:spPr>
      </p:pic>
      <p:sp>
        <p:nvSpPr>
          <p:cNvPr id="7" name="TextBox 6"/>
          <p:cNvSpPr txBox="1"/>
          <p:nvPr/>
        </p:nvSpPr>
        <p:spPr>
          <a:xfrm>
            <a:off x="4871155" y="2316281"/>
            <a:ext cx="34374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panose="020F0502020204030204"/>
                <a:ea typeface="+mn-ea"/>
                <a:cs typeface="+mn-cs"/>
              </a:rPr>
              <a:t>Нет надежды на одну попытку</a:t>
            </a:r>
            <a:endPar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4893732" y="3953589"/>
            <a:ext cx="3793068"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Часто крутить цикл совершенствования продукта</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Реже крутить цикл развития: резкой смены продукта (виража)</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Видение при этом обычно стабильно, меняется только способ его достижения</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Рисунок 2"/>
          <p:cNvPicPr>
            <a:picLocks noChangeAspect="1"/>
          </p:cNvPicPr>
          <p:nvPr/>
        </p:nvPicPr>
        <p:blipFill>
          <a:blip r:embed="rId3"/>
          <a:stretch>
            <a:fillRect/>
          </a:stretch>
        </p:blipFill>
        <p:spPr>
          <a:xfrm>
            <a:off x="7486650" y="84712"/>
            <a:ext cx="1545316" cy="2038669"/>
          </a:xfrm>
          <a:prstGeom prst="rect">
            <a:avLst/>
          </a:prstGeom>
        </p:spPr>
      </p:pic>
    </p:spTree>
    <p:extLst>
      <p:ext uri="{BB962C8B-B14F-4D97-AF65-F5344CB8AC3E}">
        <p14:creationId xmlns:p14="http://schemas.microsoft.com/office/powerpoint/2010/main" val="742268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74753"/>
          </a:xfrm>
        </p:spPr>
        <p:txBody>
          <a:bodyPr/>
          <a:lstStyle/>
          <a:p>
            <a:r>
              <a:rPr lang="ru-RU" b="1" dirty="0" smtClean="0">
                <a:latin typeface="+mn-lt"/>
              </a:rPr>
              <a:t>Продолжение                    : </a:t>
            </a:r>
            <a:r>
              <a:rPr lang="en-US" b="1" dirty="0" smtClean="0">
                <a:latin typeface="+mn-lt"/>
              </a:rPr>
              <a:t>GPU</a:t>
            </a:r>
            <a:endParaRPr lang="ru-RU" b="1" dirty="0">
              <a:latin typeface="+mn-lt"/>
            </a:endParaRPr>
          </a:p>
        </p:txBody>
      </p:sp>
      <p:sp>
        <p:nvSpPr>
          <p:cNvPr id="3" name="Объект 2"/>
          <p:cNvSpPr>
            <a:spLocks noGrp="1"/>
          </p:cNvSpPr>
          <p:nvPr>
            <p:ph idx="1"/>
          </p:nvPr>
        </p:nvSpPr>
        <p:spPr>
          <a:xfrm>
            <a:off x="128553" y="1317869"/>
            <a:ext cx="6688182" cy="5540131"/>
          </a:xfrm>
        </p:spPr>
        <p:txBody>
          <a:bodyPr>
            <a:normAutofit fontScale="70000" lnSpcReduction="20000"/>
          </a:bodyPr>
          <a:lstStyle/>
          <a:p>
            <a:r>
              <a:rPr lang="en-US" dirty="0"/>
              <a:t>August, 1999 -- NVIDIA launches </a:t>
            </a:r>
            <a:r>
              <a:rPr lang="en-US" b="1" dirty="0"/>
              <a:t>GeForce 256</a:t>
            </a:r>
            <a:r>
              <a:rPr lang="en-US" dirty="0" smtClean="0"/>
              <a:t>, </a:t>
            </a:r>
            <a:r>
              <a:rPr lang="en-US" dirty="0"/>
              <a:t>the industry's first graphics processing unit (GPU</a:t>
            </a:r>
            <a:r>
              <a:rPr lang="en-US" dirty="0" smtClean="0"/>
              <a:t>) – </a:t>
            </a:r>
            <a:r>
              <a:rPr lang="ru-RU" dirty="0" smtClean="0"/>
              <a:t>полная поддержка </a:t>
            </a:r>
            <a:r>
              <a:rPr lang="en-US" dirty="0" smtClean="0"/>
              <a:t>Direct3D 7.0</a:t>
            </a:r>
            <a:r>
              <a:rPr lang="ru-RU" dirty="0" smtClean="0"/>
              <a:t>, </a:t>
            </a:r>
            <a:r>
              <a:rPr lang="en-US" dirty="0"/>
              <a:t>"a single-chip processor with integrated transform, lighting, triangle setup/clipping, and rendering engines that is capable of processing a minimum of 10 million polygons per second</a:t>
            </a:r>
            <a:r>
              <a:rPr lang="en-US" dirty="0" smtClean="0"/>
              <a:t>.</a:t>
            </a:r>
            <a:r>
              <a:rPr lang="ru-RU" dirty="0" smtClean="0"/>
              <a:t> </a:t>
            </a:r>
            <a:r>
              <a:rPr lang="en-US" dirty="0" smtClean="0"/>
              <a:t>GPU – </a:t>
            </a:r>
            <a:r>
              <a:rPr lang="ru-RU" dirty="0" smtClean="0"/>
              <a:t>перенос </a:t>
            </a:r>
            <a:r>
              <a:rPr lang="en-US" dirty="0"/>
              <a:t>transform, </a:t>
            </a:r>
            <a:r>
              <a:rPr lang="en-US" dirty="0" smtClean="0"/>
              <a:t>lighting</a:t>
            </a:r>
            <a:r>
              <a:rPr lang="ru-RU" dirty="0" smtClean="0"/>
              <a:t> с </a:t>
            </a:r>
            <a:r>
              <a:rPr lang="en-US" dirty="0" smtClean="0"/>
              <a:t>CPU </a:t>
            </a:r>
            <a:r>
              <a:rPr lang="ru-RU" dirty="0" smtClean="0"/>
              <a:t>в отдельный ускоритель.</a:t>
            </a:r>
          </a:p>
          <a:p>
            <a:r>
              <a:rPr lang="en-US" dirty="0"/>
              <a:t>December, </a:t>
            </a:r>
            <a:r>
              <a:rPr lang="en-US" dirty="0" smtClean="0"/>
              <a:t>2000</a:t>
            </a:r>
            <a:r>
              <a:rPr lang="ru-RU" dirty="0" smtClean="0"/>
              <a:t> -- </a:t>
            </a:r>
            <a:r>
              <a:rPr lang="en-US" dirty="0" smtClean="0"/>
              <a:t>NVIDIA </a:t>
            </a:r>
            <a:r>
              <a:rPr lang="en-US" dirty="0"/>
              <a:t>acquires 3dfx core graphics assets. </a:t>
            </a:r>
            <a:endParaRPr lang="ru-RU" dirty="0" smtClean="0"/>
          </a:p>
          <a:p>
            <a:pPr lvl="1"/>
            <a:r>
              <a:rPr lang="ru-RU" dirty="0"/>
              <a:t>Из существовавших в конце 90-х 70 </a:t>
            </a:r>
            <a:r>
              <a:rPr lang="en-US" dirty="0"/>
              <a:t>GPU </a:t>
            </a:r>
            <a:r>
              <a:rPr lang="ru-RU" dirty="0"/>
              <a:t>компаний выжили только </a:t>
            </a:r>
            <a:r>
              <a:rPr lang="en-US" dirty="0"/>
              <a:t>NVIDIA </a:t>
            </a:r>
            <a:r>
              <a:rPr lang="ru-RU" dirty="0" smtClean="0"/>
              <a:t>и </a:t>
            </a:r>
            <a:r>
              <a:rPr lang="en-US" dirty="0" smtClean="0"/>
              <a:t>AMD</a:t>
            </a:r>
            <a:endParaRPr lang="ru-RU" dirty="0" smtClean="0"/>
          </a:p>
          <a:p>
            <a:r>
              <a:rPr lang="en-US" dirty="0"/>
              <a:t>February, 2001 </a:t>
            </a:r>
            <a:r>
              <a:rPr lang="ru-RU" dirty="0" smtClean="0"/>
              <a:t>-- </a:t>
            </a:r>
            <a:r>
              <a:rPr lang="en-US" dirty="0" smtClean="0"/>
              <a:t>NVIDIA </a:t>
            </a:r>
            <a:r>
              <a:rPr lang="en-US" dirty="0"/>
              <a:t>introduces groundbreaking </a:t>
            </a:r>
            <a:r>
              <a:rPr lang="en-US" dirty="0" smtClean="0"/>
              <a:t>GeForce3, </a:t>
            </a:r>
            <a:r>
              <a:rPr lang="en-US" dirty="0"/>
              <a:t>the industry's first programmable GPU</a:t>
            </a:r>
            <a:r>
              <a:rPr lang="en-US" dirty="0" smtClean="0"/>
              <a:t>.</a:t>
            </a:r>
            <a:endParaRPr lang="ru-RU" dirty="0" smtClean="0"/>
          </a:p>
          <a:p>
            <a:r>
              <a:rPr lang="en-US" dirty="0"/>
              <a:t>December, 2001 </a:t>
            </a:r>
            <a:r>
              <a:rPr lang="ru-RU" dirty="0" smtClean="0"/>
              <a:t>-- </a:t>
            </a:r>
            <a:r>
              <a:rPr lang="en-US" dirty="0" smtClean="0"/>
              <a:t>NVIDIA </a:t>
            </a:r>
            <a:r>
              <a:rPr lang="en-US" dirty="0"/>
              <a:t>becomes the fastest semiconductor company to hit $1B in revenue</a:t>
            </a:r>
            <a:r>
              <a:rPr lang="en-US" dirty="0" smtClean="0"/>
              <a:t>.</a:t>
            </a:r>
            <a:endParaRPr lang="ru-RU" dirty="0" smtClean="0"/>
          </a:p>
          <a:p>
            <a:r>
              <a:rPr lang="en-US" dirty="0"/>
              <a:t>February, </a:t>
            </a:r>
            <a:r>
              <a:rPr lang="en-US" dirty="0" smtClean="0"/>
              <a:t>2002</a:t>
            </a:r>
            <a:r>
              <a:rPr lang="ru-RU" dirty="0" smtClean="0"/>
              <a:t> -- </a:t>
            </a:r>
            <a:r>
              <a:rPr lang="en-US" dirty="0" smtClean="0"/>
              <a:t>NVIDIA </a:t>
            </a:r>
            <a:r>
              <a:rPr lang="en-US" dirty="0"/>
              <a:t>ships 100 million processors</a:t>
            </a:r>
          </a:p>
          <a:p>
            <a:endParaRPr lang="en-US" dirty="0"/>
          </a:p>
        </p:txBody>
      </p:sp>
      <p:sp>
        <p:nvSpPr>
          <p:cNvPr id="4" name="Номер слайда 3"/>
          <p:cNvSpPr>
            <a:spLocks noGrp="1"/>
          </p:cNvSpPr>
          <p:nvPr>
            <p:ph type="sldNum" sz="quarter" idx="12"/>
          </p:nvPr>
        </p:nvSpPr>
        <p:spPr/>
        <p:txBody>
          <a:bodyPr/>
          <a:lstStyle/>
          <a:p>
            <a:fld id="{D929108D-64B6-47A6-B06A-257E9C83E91D}" type="slidenum">
              <a:rPr lang="ru-RU" smtClean="0">
                <a:solidFill>
                  <a:prstClr val="black">
                    <a:tint val="75000"/>
                  </a:prstClr>
                </a:solidFill>
              </a:rPr>
              <a:pPr/>
              <a:t>11</a:t>
            </a:fld>
            <a:endParaRPr lang="ru-RU">
              <a:solidFill>
                <a:prstClr val="black">
                  <a:tint val="75000"/>
                </a:prstClr>
              </a:solidFill>
            </a:endParaRPr>
          </a:p>
        </p:txBody>
      </p:sp>
      <p:pic>
        <p:nvPicPr>
          <p:cNvPr id="6" name="Рисунок 5"/>
          <p:cNvPicPr>
            <a:picLocks noChangeAspect="1"/>
          </p:cNvPicPr>
          <p:nvPr/>
        </p:nvPicPr>
        <p:blipFill>
          <a:blip r:embed="rId2"/>
          <a:stretch>
            <a:fillRect/>
          </a:stretch>
        </p:blipFill>
        <p:spPr>
          <a:xfrm>
            <a:off x="4469572" y="459744"/>
            <a:ext cx="2347163" cy="536494"/>
          </a:xfrm>
          <a:prstGeom prst="rect">
            <a:avLst/>
          </a:prstGeom>
        </p:spPr>
      </p:pic>
      <p:pic>
        <p:nvPicPr>
          <p:cNvPr id="7" name="Рисунок 6"/>
          <p:cNvPicPr>
            <a:picLocks noChangeAspect="1"/>
          </p:cNvPicPr>
          <p:nvPr/>
        </p:nvPicPr>
        <p:blipFill>
          <a:blip r:embed="rId3"/>
          <a:stretch>
            <a:fillRect/>
          </a:stretch>
        </p:blipFill>
        <p:spPr>
          <a:xfrm>
            <a:off x="6885482" y="1453417"/>
            <a:ext cx="2095500" cy="1476375"/>
          </a:xfrm>
          <a:prstGeom prst="rect">
            <a:avLst/>
          </a:prstGeom>
        </p:spPr>
      </p:pic>
      <p:sp>
        <p:nvSpPr>
          <p:cNvPr id="8" name="Прямоугольник 7"/>
          <p:cNvSpPr/>
          <p:nvPr/>
        </p:nvSpPr>
        <p:spPr>
          <a:xfrm>
            <a:off x="6816735" y="3049152"/>
            <a:ext cx="2164247" cy="369332"/>
          </a:xfrm>
          <a:prstGeom prst="rect">
            <a:avLst/>
          </a:prstGeom>
        </p:spPr>
        <p:txBody>
          <a:bodyPr wrap="none">
            <a:spAutoFit/>
          </a:bodyPr>
          <a:lstStyle/>
          <a:p>
            <a:r>
              <a:rPr lang="en-US" dirty="0"/>
              <a:t>GeForce3 </a:t>
            </a:r>
            <a:r>
              <a:rPr lang="en-US" dirty="0" err="1"/>
              <a:t>Ti</a:t>
            </a:r>
            <a:r>
              <a:rPr lang="en-US" dirty="0"/>
              <a:t> 200 GPU</a:t>
            </a:r>
            <a:endParaRPr lang="ru-RU" dirty="0"/>
          </a:p>
        </p:txBody>
      </p:sp>
    </p:spTree>
    <p:extLst>
      <p:ext uri="{BB962C8B-B14F-4D97-AF65-F5344CB8AC3E}">
        <p14:creationId xmlns:p14="http://schemas.microsoft.com/office/powerpoint/2010/main" val="19689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108" y="1120707"/>
            <a:ext cx="8609378" cy="872226"/>
          </a:xfrm>
        </p:spPr>
        <p:txBody>
          <a:bodyPr>
            <a:noAutofit/>
          </a:bodyPr>
          <a:lstStyle/>
          <a:p>
            <a:pPr algn="ctr"/>
            <a:r>
              <a:rPr lang="ru-RU" sz="2000" b="1" dirty="0" smtClean="0">
                <a:latin typeface="+mn-lt"/>
              </a:rPr>
              <a:t>Дилемма </a:t>
            </a:r>
            <a:r>
              <a:rPr lang="ru-RU" sz="2000" b="1" dirty="0" err="1" smtClean="0">
                <a:latin typeface="+mn-lt"/>
              </a:rPr>
              <a:t>инноватора</a:t>
            </a:r>
            <a:r>
              <a:rPr lang="ru-RU" sz="2000" b="1" dirty="0" smtClean="0">
                <a:latin typeface="+mn-lt"/>
              </a:rPr>
              <a:t>.</a:t>
            </a:r>
            <a:r>
              <a:rPr lang="ru-RU" sz="2000" dirty="0">
                <a:latin typeface="+mn-lt"/>
              </a:rPr>
              <a:t/>
            </a:r>
            <a:br>
              <a:rPr lang="ru-RU" sz="2000" dirty="0">
                <a:latin typeface="+mn-lt"/>
              </a:rPr>
            </a:br>
            <a:r>
              <a:rPr lang="ru-RU" sz="1800" dirty="0"/>
              <a:t>(</a:t>
            </a:r>
            <a:r>
              <a:rPr lang="en-US" sz="1800" dirty="0"/>
              <a:t>Clayton Christensen </a:t>
            </a:r>
            <a:r>
              <a:rPr lang="ru-RU" sz="1800" dirty="0"/>
              <a:t>из Гарварда)</a:t>
            </a:r>
          </a:p>
        </p:txBody>
      </p:sp>
      <p:sp>
        <p:nvSpPr>
          <p:cNvPr id="6" name="Up Arrow 5"/>
          <p:cNvSpPr/>
          <p:nvPr/>
        </p:nvSpPr>
        <p:spPr>
          <a:xfrm>
            <a:off x="1334373" y="1731741"/>
            <a:ext cx="612711" cy="465745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chemeClr val="bg1"/>
                </a:solidFill>
                <a:effectLst/>
                <a:uLnTx/>
                <a:uFillTx/>
                <a:latin typeface="Calibri"/>
                <a:ea typeface="+mn-ea"/>
                <a:cs typeface="+mn-cs"/>
              </a:rPr>
              <a:t>Характеристики</a:t>
            </a:r>
          </a:p>
        </p:txBody>
      </p:sp>
      <p:sp>
        <p:nvSpPr>
          <p:cNvPr id="7" name="Right Arrow 6"/>
          <p:cNvSpPr/>
          <p:nvPr/>
        </p:nvSpPr>
        <p:spPr>
          <a:xfrm>
            <a:off x="1825457" y="5907515"/>
            <a:ext cx="7042680" cy="6265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schemeClr val="bg1"/>
                </a:solidFill>
                <a:effectLst/>
                <a:uLnTx/>
                <a:uFillTx/>
                <a:latin typeface="Calibri"/>
                <a:ea typeface="+mn-ea"/>
                <a:cs typeface="+mn-cs"/>
              </a:rPr>
              <a:t>Время</a:t>
            </a:r>
          </a:p>
        </p:txBody>
      </p:sp>
      <p:cxnSp>
        <p:nvCxnSpPr>
          <p:cNvPr id="9" name="Straight Connector 8"/>
          <p:cNvCxnSpPr/>
          <p:nvPr/>
        </p:nvCxnSpPr>
        <p:spPr>
          <a:xfrm>
            <a:off x="2109086" y="3311153"/>
            <a:ext cx="4752064"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09086" y="5428531"/>
            <a:ext cx="4752064"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271088" y="2943354"/>
            <a:ext cx="4387075" cy="745804"/>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V="1">
            <a:off x="3837109" y="3439493"/>
            <a:ext cx="2749052" cy="2463695"/>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rot="20926366">
            <a:off x="4541178" y="2688159"/>
            <a:ext cx="22639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b="1" i="0" u="none" strike="noStrike" kern="1200" cap="none" spc="0" normalizeH="0" baseline="0" noProof="0" dirty="0">
                <a:ln>
                  <a:noFill/>
                </a:ln>
                <a:solidFill>
                  <a:prstClr val="black"/>
                </a:solidFill>
                <a:effectLst/>
                <a:uLnTx/>
                <a:uFillTx/>
                <a:latin typeface="Calibri"/>
                <a:ea typeface="+mn-ea"/>
                <a:cs typeface="+mn-cs"/>
              </a:rPr>
              <a:t>Лучшие технологии</a:t>
            </a:r>
          </a:p>
        </p:txBody>
      </p:sp>
      <p:sp>
        <p:nvSpPr>
          <p:cNvPr id="20" name="TextBox 19"/>
          <p:cNvSpPr txBox="1"/>
          <p:nvPr/>
        </p:nvSpPr>
        <p:spPr>
          <a:xfrm rot="19062009">
            <a:off x="3997627" y="4125645"/>
            <a:ext cx="26017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b="1" i="0" u="none" strike="noStrike" kern="1200" cap="none" spc="0" normalizeH="0" baseline="0" noProof="0" dirty="0">
                <a:ln>
                  <a:noFill/>
                </a:ln>
                <a:solidFill>
                  <a:prstClr val="black"/>
                </a:solidFill>
                <a:effectLst/>
                <a:uLnTx/>
                <a:uFillTx/>
                <a:latin typeface="Calibri"/>
                <a:ea typeface="+mn-ea"/>
                <a:cs typeface="+mn-cs"/>
              </a:rPr>
              <a:t>Прорывные технологии</a:t>
            </a:r>
          </a:p>
        </p:txBody>
      </p:sp>
      <p:sp>
        <p:nvSpPr>
          <p:cNvPr id="21" name="TextBox 20"/>
          <p:cNvSpPr txBox="1"/>
          <p:nvPr/>
        </p:nvSpPr>
        <p:spPr>
          <a:xfrm>
            <a:off x="2070805" y="1974791"/>
            <a:ext cx="197995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a:ea typeface="+mn-ea"/>
                <a:cs typeface="+mn-cs"/>
              </a:rPr>
              <a:t>Характеристики лучших продуктов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a:ea typeface="+mn-ea"/>
                <a:cs typeface="+mn-cs"/>
              </a:rPr>
              <a:t>На рынке</a:t>
            </a:r>
          </a:p>
        </p:txBody>
      </p:sp>
      <p:sp>
        <p:nvSpPr>
          <p:cNvPr id="22" name="TextBox 21"/>
          <p:cNvSpPr txBox="1"/>
          <p:nvPr/>
        </p:nvSpPr>
        <p:spPr>
          <a:xfrm>
            <a:off x="2070805" y="4072811"/>
            <a:ext cx="197995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a:ea typeface="+mn-ea"/>
                <a:cs typeface="+mn-cs"/>
              </a:rPr>
              <a:t>Характеристики худших продуктов на рынке</a:t>
            </a:r>
          </a:p>
        </p:txBody>
      </p:sp>
      <p:sp>
        <p:nvSpPr>
          <p:cNvPr id="28" name="TextBox 27"/>
          <p:cNvSpPr txBox="1"/>
          <p:nvPr/>
        </p:nvSpPr>
        <p:spPr>
          <a:xfrm>
            <a:off x="1569079" y="6425057"/>
            <a:ext cx="307804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http://web.mit.edu/6.933/www/Fall2000/teradyne/clay.html</a:t>
            </a:r>
            <a:endParaRPr kumimoji="0" lang="ru-RU"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Номер слайда 2"/>
          <p:cNvSpPr>
            <a:spLocks noGrp="1"/>
          </p:cNvSpPr>
          <p:nvPr>
            <p:ph type="sldNum" sz="quarter" idx="12"/>
          </p:nvPr>
        </p:nvSpPr>
        <p:spPr>
          <a:xfrm>
            <a:off x="7010400" y="668201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4F76B6-6155-42AC-B024-73025507AB5D}"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Полилиния 7"/>
          <p:cNvSpPr/>
          <p:nvPr/>
        </p:nvSpPr>
        <p:spPr>
          <a:xfrm>
            <a:off x="140825" y="5917111"/>
            <a:ext cx="3692324" cy="879676"/>
          </a:xfrm>
          <a:custGeom>
            <a:avLst/>
            <a:gdLst>
              <a:gd name="connsiteX0" fmla="*/ 3692324 w 3692324"/>
              <a:gd name="connsiteY0" fmla="*/ 0 h 879676"/>
              <a:gd name="connsiteX1" fmla="*/ 3159889 w 3692324"/>
              <a:gd name="connsiteY1" fmla="*/ 347240 h 879676"/>
              <a:gd name="connsiteX2" fmla="*/ 2176041 w 3692324"/>
              <a:gd name="connsiteY2" fmla="*/ 694481 h 879676"/>
              <a:gd name="connsiteX3" fmla="*/ 902826 w 3692324"/>
              <a:gd name="connsiteY3" fmla="*/ 833377 h 879676"/>
              <a:gd name="connsiteX4" fmla="*/ 0 w 3692324"/>
              <a:gd name="connsiteY4" fmla="*/ 879676 h 879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2324" h="879676">
                <a:moveTo>
                  <a:pt x="3692324" y="0"/>
                </a:moveTo>
                <a:cubicBezTo>
                  <a:pt x="3552463" y="115746"/>
                  <a:pt x="3412603" y="231493"/>
                  <a:pt x="3159889" y="347240"/>
                </a:cubicBezTo>
                <a:cubicBezTo>
                  <a:pt x="2907175" y="462987"/>
                  <a:pt x="2552218" y="613458"/>
                  <a:pt x="2176041" y="694481"/>
                </a:cubicBezTo>
                <a:cubicBezTo>
                  <a:pt x="1799864" y="775504"/>
                  <a:pt x="1265499" y="802511"/>
                  <a:pt x="902826" y="833377"/>
                </a:cubicBezTo>
                <a:cubicBezTo>
                  <a:pt x="540152" y="864243"/>
                  <a:pt x="270076" y="871959"/>
                  <a:pt x="0" y="879676"/>
                </a:cubicBezTo>
              </a:path>
            </a:pathLst>
          </a:cu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Полилиния 13"/>
          <p:cNvSpPr/>
          <p:nvPr/>
        </p:nvSpPr>
        <p:spPr>
          <a:xfrm>
            <a:off x="6587924" y="1738650"/>
            <a:ext cx="844952" cy="1713053"/>
          </a:xfrm>
          <a:custGeom>
            <a:avLst/>
            <a:gdLst>
              <a:gd name="connsiteX0" fmla="*/ 0 w 844952"/>
              <a:gd name="connsiteY0" fmla="*/ 1713053 h 1713053"/>
              <a:gd name="connsiteX1" fmla="*/ 324091 w 844952"/>
              <a:gd name="connsiteY1" fmla="*/ 1261641 h 1713053"/>
              <a:gd name="connsiteX2" fmla="*/ 625033 w 844952"/>
              <a:gd name="connsiteY2" fmla="*/ 671332 h 1713053"/>
              <a:gd name="connsiteX3" fmla="*/ 844952 w 844952"/>
              <a:gd name="connsiteY3" fmla="*/ 0 h 1713053"/>
            </a:gdLst>
            <a:ahLst/>
            <a:cxnLst>
              <a:cxn ang="0">
                <a:pos x="connsiteX0" y="connsiteY0"/>
              </a:cxn>
              <a:cxn ang="0">
                <a:pos x="connsiteX1" y="connsiteY1"/>
              </a:cxn>
              <a:cxn ang="0">
                <a:pos x="connsiteX2" y="connsiteY2"/>
              </a:cxn>
              <a:cxn ang="0">
                <a:pos x="connsiteX3" y="connsiteY3"/>
              </a:cxn>
            </a:cxnLst>
            <a:rect l="l" t="t" r="r" b="b"/>
            <a:pathLst>
              <a:path w="844952" h="1713053">
                <a:moveTo>
                  <a:pt x="0" y="1713053"/>
                </a:moveTo>
                <a:cubicBezTo>
                  <a:pt x="109959" y="1574157"/>
                  <a:pt x="219919" y="1435261"/>
                  <a:pt x="324091" y="1261641"/>
                </a:cubicBezTo>
                <a:cubicBezTo>
                  <a:pt x="428263" y="1088021"/>
                  <a:pt x="538223" y="881605"/>
                  <a:pt x="625033" y="671332"/>
                </a:cubicBezTo>
                <a:cubicBezTo>
                  <a:pt x="711843" y="461059"/>
                  <a:pt x="798653" y="156258"/>
                  <a:pt x="844952" y="0"/>
                </a:cubicBezTo>
              </a:path>
            </a:pathLst>
          </a:cu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Полилиния 15"/>
          <p:cNvSpPr/>
          <p:nvPr/>
        </p:nvSpPr>
        <p:spPr>
          <a:xfrm>
            <a:off x="130041" y="3678953"/>
            <a:ext cx="2187615" cy="2592729"/>
          </a:xfrm>
          <a:custGeom>
            <a:avLst/>
            <a:gdLst>
              <a:gd name="connsiteX0" fmla="*/ 2187615 w 2187615"/>
              <a:gd name="connsiteY0" fmla="*/ 0 h 2592729"/>
              <a:gd name="connsiteX1" fmla="*/ 1666754 w 2187615"/>
              <a:gd name="connsiteY1" fmla="*/ 196769 h 2592729"/>
              <a:gd name="connsiteX2" fmla="*/ 1076446 w 2187615"/>
              <a:gd name="connsiteY2" fmla="*/ 601883 h 2592729"/>
              <a:gd name="connsiteX3" fmla="*/ 555585 w 2187615"/>
              <a:gd name="connsiteY3" fmla="*/ 1215342 h 2592729"/>
              <a:gd name="connsiteX4" fmla="*/ 173620 w 2187615"/>
              <a:gd name="connsiteY4" fmla="*/ 1909823 h 2592729"/>
              <a:gd name="connsiteX5" fmla="*/ 0 w 2187615"/>
              <a:gd name="connsiteY5" fmla="*/ 2592729 h 259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15" h="2592729">
                <a:moveTo>
                  <a:pt x="2187615" y="0"/>
                </a:moveTo>
                <a:cubicBezTo>
                  <a:pt x="2019782" y="48227"/>
                  <a:pt x="1851949" y="96455"/>
                  <a:pt x="1666754" y="196769"/>
                </a:cubicBezTo>
                <a:cubicBezTo>
                  <a:pt x="1481559" y="297083"/>
                  <a:pt x="1261641" y="432121"/>
                  <a:pt x="1076446" y="601883"/>
                </a:cubicBezTo>
                <a:cubicBezTo>
                  <a:pt x="891251" y="771645"/>
                  <a:pt x="706056" y="997352"/>
                  <a:pt x="555585" y="1215342"/>
                </a:cubicBezTo>
                <a:cubicBezTo>
                  <a:pt x="405114" y="1433332"/>
                  <a:pt x="266217" y="1680259"/>
                  <a:pt x="173620" y="1909823"/>
                </a:cubicBezTo>
                <a:cubicBezTo>
                  <a:pt x="81023" y="2139387"/>
                  <a:pt x="23149" y="2486628"/>
                  <a:pt x="0" y="2592729"/>
                </a:cubicBezTo>
              </a:path>
            </a:pathLst>
          </a:cu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Полилиния 16"/>
          <p:cNvSpPr/>
          <p:nvPr/>
        </p:nvSpPr>
        <p:spPr>
          <a:xfrm>
            <a:off x="6668947" y="2826670"/>
            <a:ext cx="2199190" cy="115747"/>
          </a:xfrm>
          <a:custGeom>
            <a:avLst/>
            <a:gdLst>
              <a:gd name="connsiteX0" fmla="*/ 0 w 2199190"/>
              <a:gd name="connsiteY0" fmla="*/ 115747 h 115747"/>
              <a:gd name="connsiteX1" fmla="*/ 902825 w 2199190"/>
              <a:gd name="connsiteY1" fmla="*/ 57874 h 115747"/>
              <a:gd name="connsiteX2" fmla="*/ 2199190 w 2199190"/>
              <a:gd name="connsiteY2" fmla="*/ 0 h 115747"/>
            </a:gdLst>
            <a:ahLst/>
            <a:cxnLst>
              <a:cxn ang="0">
                <a:pos x="connsiteX0" y="connsiteY0"/>
              </a:cxn>
              <a:cxn ang="0">
                <a:pos x="connsiteX1" y="connsiteY1"/>
              </a:cxn>
              <a:cxn ang="0">
                <a:pos x="connsiteX2" y="connsiteY2"/>
              </a:cxn>
            </a:cxnLst>
            <a:rect l="l" t="t" r="r" b="b"/>
            <a:pathLst>
              <a:path w="2199190" h="115747">
                <a:moveTo>
                  <a:pt x="0" y="115747"/>
                </a:moveTo>
                <a:lnTo>
                  <a:pt x="902825" y="57874"/>
                </a:lnTo>
                <a:lnTo>
                  <a:pt x="2199190" y="0"/>
                </a:lnTo>
              </a:path>
            </a:pathLst>
          </a:custGeom>
          <a:solidFill>
            <a:schemeClr val="accent2">
              <a:lumMod val="60000"/>
              <a:lumOff val="40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p:cNvSpPr txBox="1"/>
          <p:nvPr/>
        </p:nvSpPr>
        <p:spPr>
          <a:xfrm>
            <a:off x="130041" y="157028"/>
            <a:ext cx="9090805" cy="954107"/>
          </a:xfrm>
          <a:prstGeom prst="rect">
            <a:avLst/>
          </a:prstGeom>
          <a:noFill/>
        </p:spPr>
        <p:txBody>
          <a:bodyPr wrap="square" rtlCol="0">
            <a:spAutoFit/>
          </a:bodyPr>
          <a:lstStyle/>
          <a:p>
            <a:pPr algn="ctr"/>
            <a:r>
              <a:rPr lang="ru-RU" sz="2800" b="1" dirty="0" smtClean="0"/>
              <a:t>Графический процессор плохой суперкомпьютер. </a:t>
            </a:r>
            <a:br>
              <a:rPr lang="ru-RU" sz="2800" b="1" dirty="0" smtClean="0"/>
            </a:br>
            <a:r>
              <a:rPr lang="ru-RU" sz="2800" b="1" dirty="0" smtClean="0"/>
              <a:t>Но там есть умножители и сумматоры.</a:t>
            </a:r>
            <a:endParaRPr lang="ru-RU" sz="2800" b="1" dirty="0"/>
          </a:p>
        </p:txBody>
      </p:sp>
    </p:spTree>
    <p:extLst>
      <p:ext uri="{BB962C8B-B14F-4D97-AF65-F5344CB8AC3E}">
        <p14:creationId xmlns:p14="http://schemas.microsoft.com/office/powerpoint/2010/main" val="953413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Продолжение: </a:t>
            </a:r>
            <a:r>
              <a:rPr lang="en-US" b="1" dirty="0" smtClean="0"/>
              <a:t>CUDA</a:t>
            </a:r>
            <a:r>
              <a:rPr lang="ru-RU" b="1" dirty="0" smtClean="0"/>
              <a:t/>
            </a:r>
            <a:br>
              <a:rPr lang="ru-RU" b="1" dirty="0" smtClean="0"/>
            </a:br>
            <a:r>
              <a:rPr lang="en-US" b="1" dirty="0"/>
              <a:t>Computer Unified Device Architecture</a:t>
            </a:r>
            <a:endParaRPr lang="ru-RU" b="1" dirty="0"/>
          </a:p>
        </p:txBody>
      </p:sp>
      <p:sp>
        <p:nvSpPr>
          <p:cNvPr id="3" name="Объект 2"/>
          <p:cNvSpPr>
            <a:spLocks noGrp="1"/>
          </p:cNvSpPr>
          <p:nvPr>
            <p:ph idx="1"/>
          </p:nvPr>
        </p:nvSpPr>
        <p:spPr>
          <a:xfrm>
            <a:off x="457200" y="1600200"/>
            <a:ext cx="8229600" cy="5121275"/>
          </a:xfrm>
        </p:spPr>
        <p:txBody>
          <a:bodyPr>
            <a:normAutofit fontScale="77500" lnSpcReduction="20000"/>
          </a:bodyPr>
          <a:lstStyle/>
          <a:p>
            <a:r>
              <a:rPr lang="en-US" dirty="0" smtClean="0"/>
              <a:t>2006 – </a:t>
            </a:r>
            <a:r>
              <a:rPr lang="ru-RU" dirty="0" smtClean="0"/>
              <a:t>продаёт 500млн. графический процессор</a:t>
            </a:r>
          </a:p>
          <a:p>
            <a:r>
              <a:rPr lang="ru-RU" dirty="0" smtClean="0"/>
              <a:t>2006 – представляет </a:t>
            </a:r>
            <a:r>
              <a:rPr lang="en-US" dirty="0" smtClean="0"/>
              <a:t>CUDA, </a:t>
            </a:r>
            <a:r>
              <a:rPr lang="ru-RU" dirty="0" smtClean="0"/>
              <a:t>программирование для параллельной обработки численных данных. </a:t>
            </a:r>
          </a:p>
          <a:p>
            <a:r>
              <a:rPr lang="ru-RU" dirty="0" smtClean="0"/>
              <a:t>2007г. – </a:t>
            </a:r>
            <a:r>
              <a:rPr lang="en-US" dirty="0" smtClean="0"/>
              <a:t>Tesla GPU: </a:t>
            </a:r>
            <a:r>
              <a:rPr lang="ru-RU" dirty="0" smtClean="0"/>
              <a:t>выход на рынок суперкомпьютеров.</a:t>
            </a:r>
          </a:p>
          <a:p>
            <a:r>
              <a:rPr lang="ru-RU" b="1" dirty="0" smtClean="0"/>
              <a:t>2009 – </a:t>
            </a:r>
            <a:r>
              <a:rPr lang="en-US" b="1" dirty="0" smtClean="0"/>
              <a:t>Fermi architecture</a:t>
            </a:r>
            <a:r>
              <a:rPr lang="ru-RU" b="1" dirty="0" smtClean="0"/>
              <a:t>, 3млрд.транзисторов, новая </a:t>
            </a:r>
            <a:r>
              <a:rPr lang="en-US" b="1" dirty="0" smtClean="0"/>
              <a:t>CUDA-</a:t>
            </a:r>
            <a:r>
              <a:rPr lang="ru-RU" b="1" dirty="0" smtClean="0"/>
              <a:t>архитектура </a:t>
            </a:r>
            <a:r>
              <a:rPr lang="ru-RU" b="1" dirty="0"/>
              <a:t>предполагает, что обработка компьютерной графики больше не является  единственной задачей графических процессоров, </a:t>
            </a:r>
            <a:r>
              <a:rPr lang="ru-RU" b="1" dirty="0" smtClean="0"/>
              <a:t>хотя </a:t>
            </a:r>
            <a:r>
              <a:rPr lang="ru-RU" b="1" dirty="0"/>
              <a:t>и остаётся одним из приоритетных направлений</a:t>
            </a:r>
            <a:r>
              <a:rPr lang="ru-RU" b="1" dirty="0" smtClean="0"/>
              <a:t>.</a:t>
            </a:r>
          </a:p>
          <a:p>
            <a:r>
              <a:rPr lang="ru-RU" dirty="0" smtClean="0"/>
              <a:t>2010 – </a:t>
            </a:r>
            <a:r>
              <a:rPr lang="en-US" dirty="0" smtClean="0"/>
              <a:t>NVIDIA Tesla GPUs </a:t>
            </a:r>
            <a:r>
              <a:rPr lang="ru-RU" dirty="0" smtClean="0"/>
              <a:t>как основа самого быстрого суперкомпьютера в мире, китайского </a:t>
            </a:r>
            <a:r>
              <a:rPr lang="en-US" dirty="0" smtClean="0"/>
              <a:t>Tianhe-1A.</a:t>
            </a:r>
          </a:p>
          <a:p>
            <a:r>
              <a:rPr lang="en-US" dirty="0" smtClean="0"/>
              <a:t>2011 – NVIDIA </a:t>
            </a:r>
            <a:r>
              <a:rPr lang="ru-RU" dirty="0" smtClean="0"/>
              <a:t>продаёт миллиардный графический процессор</a:t>
            </a:r>
            <a:endParaRPr lang="ru-RU" dirty="0"/>
          </a:p>
        </p:txBody>
      </p:sp>
      <p:sp>
        <p:nvSpPr>
          <p:cNvPr id="4" name="Номер слайда 3"/>
          <p:cNvSpPr>
            <a:spLocks noGrp="1"/>
          </p:cNvSpPr>
          <p:nvPr>
            <p:ph type="sldNum" sz="quarter" idx="12"/>
          </p:nvPr>
        </p:nvSpPr>
        <p:spPr/>
        <p:txBody>
          <a:bodyPr/>
          <a:lstStyle/>
          <a:p>
            <a:fld id="{D929108D-64B6-47A6-B06A-257E9C83E91D}" type="slidenum">
              <a:rPr lang="ru-RU" smtClean="0">
                <a:solidFill>
                  <a:prstClr val="black">
                    <a:tint val="75000"/>
                  </a:prstClr>
                </a:solidFill>
              </a:rPr>
              <a:pPr/>
              <a:t>13</a:t>
            </a:fld>
            <a:endParaRPr lang="ru-RU">
              <a:solidFill>
                <a:prstClr val="black">
                  <a:tint val="75000"/>
                </a:prstClr>
              </a:solidFill>
            </a:endParaRPr>
          </a:p>
        </p:txBody>
      </p:sp>
    </p:spTree>
    <p:extLst>
      <p:ext uri="{BB962C8B-B14F-4D97-AF65-F5344CB8AC3E}">
        <p14:creationId xmlns:p14="http://schemas.microsoft.com/office/powerpoint/2010/main" val="4281545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94791" y="135685"/>
            <a:ext cx="7886700" cy="654538"/>
          </a:xfrm>
        </p:spPr>
        <p:txBody>
          <a:bodyPr>
            <a:normAutofit fontScale="90000"/>
          </a:bodyPr>
          <a:lstStyle/>
          <a:p>
            <a:pPr algn="ctr"/>
            <a:r>
              <a:rPr lang="ru-RU" b="1" dirty="0" smtClean="0">
                <a:latin typeface="+mn-lt"/>
              </a:rPr>
              <a:t>Всё </a:t>
            </a:r>
            <a:r>
              <a:rPr lang="ru-RU" b="1" strike="sngStrike" dirty="0">
                <a:latin typeface="+mn-lt"/>
              </a:rPr>
              <a:t>б</a:t>
            </a:r>
            <a:r>
              <a:rPr lang="ru-RU" b="1" strike="sngStrike" dirty="0" smtClean="0">
                <a:latin typeface="+mn-lt"/>
              </a:rPr>
              <a:t>удет</a:t>
            </a:r>
            <a:r>
              <a:rPr lang="ru-RU" b="1" dirty="0" smtClean="0">
                <a:latin typeface="+mn-lt"/>
              </a:rPr>
              <a:t> </a:t>
            </a:r>
            <a:r>
              <a:rPr lang="ru-RU" b="1" strike="sngStrike" dirty="0" smtClean="0">
                <a:latin typeface="+mn-lt"/>
              </a:rPr>
              <a:t>было</a:t>
            </a:r>
            <a:r>
              <a:rPr lang="ru-RU" b="1" dirty="0" smtClean="0">
                <a:latin typeface="+mn-lt"/>
              </a:rPr>
              <a:t> будет быстро</a:t>
            </a:r>
            <a:endParaRPr lang="ru-RU" b="1" dirty="0">
              <a:latin typeface="+mn-lt"/>
            </a:endParaRPr>
          </a:p>
        </p:txBody>
      </p:sp>
      <p:pic>
        <p:nvPicPr>
          <p:cNvPr id="5" name="Рисунок 4"/>
          <p:cNvPicPr>
            <a:picLocks noChangeAspect="1"/>
          </p:cNvPicPr>
          <p:nvPr/>
        </p:nvPicPr>
        <p:blipFill>
          <a:blip r:embed="rId2"/>
          <a:stretch>
            <a:fillRect/>
          </a:stretch>
        </p:blipFill>
        <p:spPr>
          <a:xfrm>
            <a:off x="1922446" y="790223"/>
            <a:ext cx="5366936" cy="5432586"/>
          </a:xfrm>
          <a:prstGeom prst="rect">
            <a:avLst/>
          </a:prstGeom>
        </p:spPr>
      </p:pic>
      <p:sp>
        <p:nvSpPr>
          <p:cNvPr id="7" name="Прямоугольник 6"/>
          <p:cNvSpPr/>
          <p:nvPr/>
        </p:nvSpPr>
        <p:spPr>
          <a:xfrm>
            <a:off x="2186899" y="6333566"/>
            <a:ext cx="5102483" cy="261610"/>
          </a:xfrm>
          <a:prstGeom prst="rect">
            <a:avLst/>
          </a:prstGeom>
        </p:spPr>
        <p:txBody>
          <a:bodyPr wrap="square">
            <a:spAutoFit/>
          </a:bodyPr>
          <a:lstStyle/>
          <a:p>
            <a:r>
              <a:rPr lang="en-US" sz="1100" dirty="0"/>
              <a:t>http://blogs.nvidia.com/blog/2016/01/12/accelerating-ai-artificial-intelligence-gpus/</a:t>
            </a:r>
            <a:endParaRPr lang="ru-RU" sz="1100" dirty="0"/>
          </a:p>
        </p:txBody>
      </p:sp>
      <p:sp>
        <p:nvSpPr>
          <p:cNvPr id="2" name="TextBox 1"/>
          <p:cNvSpPr txBox="1"/>
          <p:nvPr/>
        </p:nvSpPr>
        <p:spPr>
          <a:xfrm>
            <a:off x="90234" y="1088728"/>
            <a:ext cx="2001775" cy="1938992"/>
          </a:xfrm>
          <a:prstGeom prst="rect">
            <a:avLst/>
          </a:prstGeom>
          <a:noFill/>
        </p:spPr>
        <p:txBody>
          <a:bodyPr wrap="square" rtlCol="0">
            <a:spAutoFit/>
          </a:bodyPr>
          <a:lstStyle/>
          <a:p>
            <a:r>
              <a:rPr lang="ru-RU" sz="2000" b="1" dirty="0" smtClean="0"/>
              <a:t>201</a:t>
            </a:r>
            <a:r>
              <a:rPr lang="en-US" sz="2000" b="1" dirty="0" smtClean="0"/>
              <a:t>1</a:t>
            </a:r>
            <a:r>
              <a:rPr lang="ru-RU" sz="2000" b="1" dirty="0" smtClean="0"/>
              <a:t> – догадались использовать </a:t>
            </a:r>
            <a:r>
              <a:rPr lang="en-US" sz="2000" b="1" dirty="0" smtClean="0"/>
              <a:t>GPU </a:t>
            </a:r>
            <a:r>
              <a:rPr lang="ru-RU" sz="2000" b="1" dirty="0" smtClean="0"/>
              <a:t>для</a:t>
            </a:r>
            <a:r>
              <a:rPr lang="en-US" sz="2000" b="1" dirty="0" smtClean="0"/>
              <a:t> </a:t>
            </a:r>
            <a:r>
              <a:rPr lang="ru-RU" sz="2000" b="1" dirty="0" smtClean="0"/>
              <a:t>глубокого обучения</a:t>
            </a:r>
            <a:endParaRPr lang="ru-RU" sz="2000" b="1" dirty="0"/>
          </a:p>
        </p:txBody>
      </p:sp>
      <p:sp>
        <p:nvSpPr>
          <p:cNvPr id="6" name="TextBox 5"/>
          <p:cNvSpPr txBox="1"/>
          <p:nvPr/>
        </p:nvSpPr>
        <p:spPr>
          <a:xfrm>
            <a:off x="7289383" y="783852"/>
            <a:ext cx="1854618" cy="4093428"/>
          </a:xfrm>
          <a:prstGeom prst="rect">
            <a:avLst/>
          </a:prstGeom>
          <a:noFill/>
        </p:spPr>
        <p:txBody>
          <a:bodyPr wrap="square" rtlCol="0">
            <a:spAutoFit/>
          </a:bodyPr>
          <a:lstStyle/>
          <a:p>
            <a:r>
              <a:rPr lang="ru-RU" sz="2000" b="1" dirty="0" smtClean="0"/>
              <a:t>2015 –стали распознавать картинки лучше людей</a:t>
            </a:r>
          </a:p>
          <a:p>
            <a:endParaRPr lang="ru-RU" sz="2000" b="1" dirty="0"/>
          </a:p>
          <a:p>
            <a:r>
              <a:rPr lang="ru-RU" sz="2000" b="1" dirty="0" smtClean="0"/>
              <a:t>С тех пор темп открытий не уменьшился.</a:t>
            </a:r>
            <a:endParaRPr lang="en-US" sz="2000" b="1" dirty="0"/>
          </a:p>
          <a:p>
            <a:endParaRPr lang="en-US" sz="2000" b="1" dirty="0" smtClean="0"/>
          </a:p>
          <a:p>
            <a:r>
              <a:rPr lang="en-US" sz="2000" b="1" dirty="0" smtClean="0"/>
              <a:t>2017 – </a:t>
            </a:r>
            <a:r>
              <a:rPr lang="ru-RU" sz="2000" b="1" dirty="0" smtClean="0"/>
              <a:t>последнее соревнование </a:t>
            </a:r>
            <a:r>
              <a:rPr lang="en-US" sz="2000" b="1" dirty="0" smtClean="0"/>
              <a:t>ImageNet</a:t>
            </a:r>
            <a:endParaRPr lang="ru-RU" sz="2000" b="1" dirty="0" smtClean="0"/>
          </a:p>
        </p:txBody>
      </p:sp>
    </p:spTree>
    <p:extLst>
      <p:ext uri="{BB962C8B-B14F-4D97-AF65-F5344CB8AC3E}">
        <p14:creationId xmlns:p14="http://schemas.microsoft.com/office/powerpoint/2010/main" val="2421490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49" y="365126"/>
            <a:ext cx="8280219" cy="1325563"/>
          </a:xfrm>
        </p:spPr>
        <p:txBody>
          <a:bodyPr/>
          <a:lstStyle/>
          <a:p>
            <a:pPr algn="ctr"/>
            <a:r>
              <a:rPr lang="ru-RU" b="1" dirty="0" smtClean="0">
                <a:latin typeface="+mn-lt"/>
              </a:rPr>
              <a:t>Реакция </a:t>
            </a:r>
            <a:r>
              <a:rPr lang="en-US" b="1" dirty="0" smtClean="0">
                <a:latin typeface="+mn-lt"/>
              </a:rPr>
              <a:t>NVIDIA</a:t>
            </a:r>
            <a:r>
              <a:rPr lang="ru-RU" b="1" dirty="0" smtClean="0">
                <a:latin typeface="+mn-lt"/>
              </a:rPr>
              <a:t> на </a:t>
            </a:r>
            <a:r>
              <a:rPr lang="en-US" b="1" dirty="0" smtClean="0">
                <a:latin typeface="+mn-lt"/>
              </a:rPr>
              <a:t>deep learning</a:t>
            </a:r>
            <a:r>
              <a:rPr lang="ru-RU" b="1" dirty="0" smtClean="0">
                <a:latin typeface="+mn-lt"/>
              </a:rPr>
              <a:t>:</a:t>
            </a:r>
            <a:br>
              <a:rPr lang="ru-RU" b="1" dirty="0" smtClean="0">
                <a:latin typeface="+mn-lt"/>
              </a:rPr>
            </a:br>
            <a:r>
              <a:rPr lang="ru-RU" b="1" dirty="0" smtClean="0">
                <a:latin typeface="+mn-lt"/>
              </a:rPr>
              <a:t>бегом, изо всех сил!</a:t>
            </a:r>
            <a:endParaRPr lang="ru-RU" b="1" dirty="0">
              <a:latin typeface="+mn-lt"/>
            </a:endParaRPr>
          </a:p>
        </p:txBody>
      </p:sp>
      <p:sp>
        <p:nvSpPr>
          <p:cNvPr id="3" name="Объект 2"/>
          <p:cNvSpPr>
            <a:spLocks noGrp="1"/>
          </p:cNvSpPr>
          <p:nvPr>
            <p:ph idx="1"/>
          </p:nvPr>
        </p:nvSpPr>
        <p:spPr/>
        <p:txBody>
          <a:bodyPr>
            <a:normAutofit fontScale="92500" lnSpcReduction="10000"/>
          </a:bodyPr>
          <a:lstStyle/>
          <a:p>
            <a:r>
              <a:rPr lang="ru-RU" dirty="0" smtClean="0"/>
              <a:t>Впервые догадались использовать </a:t>
            </a:r>
            <a:r>
              <a:rPr lang="en-US" dirty="0" smtClean="0"/>
              <a:t>GPU </a:t>
            </a:r>
            <a:r>
              <a:rPr lang="ru-RU" dirty="0" smtClean="0"/>
              <a:t>в 2011г., результаты в 2012г. </a:t>
            </a:r>
          </a:p>
          <a:p>
            <a:r>
              <a:rPr lang="ru-RU" dirty="0" smtClean="0"/>
              <a:t>В 2014 году </a:t>
            </a:r>
            <a:r>
              <a:rPr lang="en-US" dirty="0" smtClean="0"/>
              <a:t>NVIDIA </a:t>
            </a:r>
            <a:r>
              <a:rPr lang="ru-RU" dirty="0" smtClean="0"/>
              <a:t>уже начинает свои презентации с того, как </a:t>
            </a:r>
            <a:r>
              <a:rPr lang="en-US" dirty="0" smtClean="0"/>
              <a:t>GPU </a:t>
            </a:r>
            <a:r>
              <a:rPr lang="ru-RU" dirty="0" smtClean="0"/>
              <a:t>помогают </a:t>
            </a:r>
            <a:r>
              <a:rPr lang="en-US" dirty="0" smtClean="0"/>
              <a:t>deep learning</a:t>
            </a:r>
          </a:p>
          <a:p>
            <a:r>
              <a:rPr lang="ru-RU" dirty="0" smtClean="0"/>
              <a:t>В 2014 году </a:t>
            </a:r>
            <a:r>
              <a:rPr lang="en-US" dirty="0" smtClean="0"/>
              <a:t>NVIDIA </a:t>
            </a:r>
            <a:r>
              <a:rPr lang="ru-RU" dirty="0" smtClean="0"/>
              <a:t>разрабатывает </a:t>
            </a:r>
            <a:r>
              <a:rPr lang="en-US" dirty="0" err="1" smtClean="0"/>
              <a:t>CuDNN</a:t>
            </a:r>
            <a:r>
              <a:rPr lang="ru-RU" dirty="0" smtClean="0"/>
              <a:t> для поддержки всех основных библиотек </a:t>
            </a:r>
            <a:r>
              <a:rPr lang="en-US" dirty="0" smtClean="0"/>
              <a:t>deep learning</a:t>
            </a:r>
          </a:p>
          <a:p>
            <a:r>
              <a:rPr lang="ru-RU" dirty="0" smtClean="0"/>
              <a:t>В 2015 выпускают </a:t>
            </a:r>
            <a:r>
              <a:rPr lang="en-US" dirty="0" smtClean="0"/>
              <a:t>TX1 </a:t>
            </a:r>
            <a:r>
              <a:rPr lang="ru-RU" dirty="0" smtClean="0"/>
              <a:t>для роботов</a:t>
            </a:r>
            <a:r>
              <a:rPr lang="en-US" dirty="0" smtClean="0"/>
              <a:t>, PX1 </a:t>
            </a:r>
            <a:r>
              <a:rPr lang="ru-RU" dirty="0" smtClean="0"/>
              <a:t>для автомобилей</a:t>
            </a:r>
          </a:p>
          <a:p>
            <a:r>
              <a:rPr lang="ru-RU" dirty="0" smtClean="0"/>
              <a:t>В 2016 году выпускают </a:t>
            </a:r>
            <a:r>
              <a:rPr lang="en-US" dirty="0" smtClean="0"/>
              <a:t>DGX-1</a:t>
            </a:r>
            <a:endParaRPr lang="ru-RU" dirty="0" smtClean="0"/>
          </a:p>
          <a:p>
            <a:r>
              <a:rPr lang="ru-RU" dirty="0" smtClean="0"/>
              <a:t>В 2017 году </a:t>
            </a:r>
            <a:r>
              <a:rPr lang="en-US" dirty="0" smtClean="0"/>
              <a:t>tensor core </a:t>
            </a:r>
            <a:r>
              <a:rPr lang="ru-RU" dirty="0" smtClean="0"/>
              <a:t>в </a:t>
            </a:r>
            <a:r>
              <a:rPr lang="en-US" dirty="0" smtClean="0"/>
              <a:t>CUDA</a:t>
            </a:r>
          </a:p>
          <a:p>
            <a:r>
              <a:rPr lang="ru-RU" dirty="0" smtClean="0"/>
              <a:t>В 2017 году </a:t>
            </a:r>
            <a:r>
              <a:rPr lang="en-US" dirty="0" smtClean="0"/>
              <a:t>Deep learning stack </a:t>
            </a:r>
            <a:r>
              <a:rPr lang="ru-RU" dirty="0" smtClean="0"/>
              <a:t>для </a:t>
            </a:r>
            <a:r>
              <a:rPr lang="en-US" dirty="0" smtClean="0"/>
              <a:t>DGX-1</a:t>
            </a:r>
            <a:endParaRPr lang="ru-RU" dirty="0"/>
          </a:p>
        </p:txBody>
      </p:sp>
      <p:sp>
        <p:nvSpPr>
          <p:cNvPr id="4" name="Номер слайда 3"/>
          <p:cNvSpPr>
            <a:spLocks noGrp="1"/>
          </p:cNvSpPr>
          <p:nvPr>
            <p:ph type="sldNum" sz="quarter" idx="12"/>
          </p:nvPr>
        </p:nvSpPr>
        <p:spPr/>
        <p:txBody>
          <a:bodyPr/>
          <a:lstStyle/>
          <a:p>
            <a:fld id="{C84F76B6-6155-42AC-B024-73025507AB5D}" type="slidenum">
              <a:rPr lang="ru-RU" smtClean="0"/>
              <a:t>15</a:t>
            </a:fld>
            <a:endParaRPr lang="ru-RU"/>
          </a:p>
        </p:txBody>
      </p:sp>
    </p:spTree>
    <p:extLst>
      <p:ext uri="{BB962C8B-B14F-4D97-AF65-F5344CB8AC3E}">
        <p14:creationId xmlns:p14="http://schemas.microsoft.com/office/powerpoint/2010/main" val="3535785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059594" cy="745588"/>
          </a:xfrm>
        </p:spPr>
        <p:txBody>
          <a:bodyPr/>
          <a:lstStyle/>
          <a:p>
            <a:r>
              <a:rPr lang="ru-RU" b="1" dirty="0" smtClean="0">
                <a:latin typeface="+mn-lt"/>
              </a:rPr>
              <a:t>Рост инвестиций в </a:t>
            </a:r>
            <a:r>
              <a:rPr lang="en-US" b="1" dirty="0" smtClean="0">
                <a:latin typeface="+mn-lt"/>
              </a:rPr>
              <a:t>AI </a:t>
            </a:r>
            <a:r>
              <a:rPr lang="ru-RU" b="1" dirty="0" smtClean="0">
                <a:latin typeface="+mn-lt"/>
              </a:rPr>
              <a:t>на 300% в 2017</a:t>
            </a:r>
            <a:endParaRPr lang="ru-RU" b="1" dirty="0">
              <a:latin typeface="+mn-lt"/>
            </a:endParaRPr>
          </a:p>
        </p:txBody>
      </p:sp>
      <p:sp>
        <p:nvSpPr>
          <p:cNvPr id="4" name="Номер слайда 3"/>
          <p:cNvSpPr>
            <a:spLocks noGrp="1"/>
          </p:cNvSpPr>
          <p:nvPr>
            <p:ph type="sldNum" sz="quarter" idx="12"/>
          </p:nvPr>
        </p:nvSpPr>
        <p:spPr/>
        <p:txBody>
          <a:bodyPr/>
          <a:lstStyle/>
          <a:p>
            <a:fld id="{C84F76B6-6155-42AC-B024-73025507AB5D}" type="slidenum">
              <a:rPr lang="ru-RU" smtClean="0"/>
              <a:t>16</a:t>
            </a:fld>
            <a:endParaRPr lang="ru-RU"/>
          </a:p>
        </p:txBody>
      </p:sp>
      <p:pic>
        <p:nvPicPr>
          <p:cNvPr id="5" name="Рисунок 4"/>
          <p:cNvPicPr>
            <a:picLocks noChangeAspect="1"/>
          </p:cNvPicPr>
          <p:nvPr/>
        </p:nvPicPr>
        <p:blipFill>
          <a:blip r:embed="rId2"/>
          <a:stretch>
            <a:fillRect/>
          </a:stretch>
        </p:blipFill>
        <p:spPr>
          <a:xfrm>
            <a:off x="0" y="642931"/>
            <a:ext cx="6457950" cy="6078545"/>
          </a:xfrm>
          <a:prstGeom prst="rect">
            <a:avLst/>
          </a:prstGeom>
        </p:spPr>
      </p:pic>
      <p:sp>
        <p:nvSpPr>
          <p:cNvPr id="6" name="Прямоугольник 5"/>
          <p:cNvSpPr/>
          <p:nvPr/>
        </p:nvSpPr>
        <p:spPr>
          <a:xfrm>
            <a:off x="6181508" y="873314"/>
            <a:ext cx="2878085" cy="2585323"/>
          </a:xfrm>
          <a:prstGeom prst="rect">
            <a:avLst/>
          </a:prstGeom>
        </p:spPr>
        <p:txBody>
          <a:bodyPr wrap="square">
            <a:spAutoFit/>
          </a:bodyPr>
          <a:lstStyle/>
          <a:p>
            <a:r>
              <a:rPr lang="en-US" dirty="0"/>
              <a:t>Businesses that use artificial intelligence (AI), big data and the Internet of Things (</a:t>
            </a:r>
            <a:r>
              <a:rPr lang="en-US" dirty="0" err="1"/>
              <a:t>IoT</a:t>
            </a:r>
            <a:r>
              <a:rPr lang="en-US" dirty="0"/>
              <a:t>) technologies to uncover new business insights “will steal $1.2 trillion per annum from their less informed peers by 2020.” </a:t>
            </a:r>
            <a:endParaRPr lang="ru-RU" dirty="0"/>
          </a:p>
        </p:txBody>
      </p:sp>
      <p:sp>
        <p:nvSpPr>
          <p:cNvPr id="7" name="Прямоугольник 6"/>
          <p:cNvSpPr/>
          <p:nvPr/>
        </p:nvSpPr>
        <p:spPr>
          <a:xfrm>
            <a:off x="6181508" y="3792671"/>
            <a:ext cx="2878085" cy="1200329"/>
          </a:xfrm>
          <a:prstGeom prst="rect">
            <a:avLst/>
          </a:prstGeom>
        </p:spPr>
        <p:txBody>
          <a:bodyPr wrap="square">
            <a:spAutoFit/>
          </a:bodyPr>
          <a:lstStyle/>
          <a:p>
            <a:r>
              <a:rPr lang="en-US" dirty="0"/>
              <a:t>there will be a greater than 300% increase in investment in artificial intelligence in 2017 compared with 2016. </a:t>
            </a:r>
            <a:endParaRPr lang="ru-RU" dirty="0"/>
          </a:p>
        </p:txBody>
      </p:sp>
      <p:sp>
        <p:nvSpPr>
          <p:cNvPr id="8" name="Прямоугольник 7"/>
          <p:cNvSpPr/>
          <p:nvPr/>
        </p:nvSpPr>
        <p:spPr>
          <a:xfrm>
            <a:off x="0" y="6597773"/>
            <a:ext cx="8271803" cy="276999"/>
          </a:xfrm>
          <a:prstGeom prst="rect">
            <a:avLst/>
          </a:prstGeom>
        </p:spPr>
        <p:txBody>
          <a:bodyPr wrap="square">
            <a:spAutoFit/>
          </a:bodyPr>
          <a:lstStyle/>
          <a:p>
            <a:r>
              <a:rPr lang="en-US" sz="1200" dirty="0"/>
              <a:t>http://www.forbes.com/sites/gilpress/2016/11/01/forrester-predicts-investment-in-artificial-intelligence-will-grow-300-in-2017</a:t>
            </a:r>
            <a:r>
              <a:rPr lang="en-US" sz="1200" dirty="0" smtClean="0"/>
              <a:t>/</a:t>
            </a:r>
            <a:endParaRPr lang="ru-RU" sz="1200" dirty="0"/>
          </a:p>
        </p:txBody>
      </p:sp>
    </p:spTree>
    <p:extLst>
      <p:ext uri="{BB962C8B-B14F-4D97-AF65-F5344CB8AC3E}">
        <p14:creationId xmlns:p14="http://schemas.microsoft.com/office/powerpoint/2010/main" val="811383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311" y="0"/>
            <a:ext cx="8963378" cy="1063760"/>
          </a:xfrm>
        </p:spPr>
        <p:txBody>
          <a:bodyPr>
            <a:noAutofit/>
          </a:bodyPr>
          <a:lstStyle/>
          <a:p>
            <a:pPr algn="ctr"/>
            <a:r>
              <a:rPr lang="ru-RU" sz="3200" b="1" dirty="0" smtClean="0">
                <a:latin typeface="+mn-lt"/>
              </a:rPr>
              <a:t>Малая связность: платформы как</a:t>
            </a:r>
            <a:br>
              <a:rPr lang="ru-RU" sz="3200" b="1" dirty="0" smtClean="0">
                <a:latin typeface="+mn-lt"/>
              </a:rPr>
            </a:br>
            <a:r>
              <a:rPr lang="ru-RU" sz="3200" b="1" dirty="0" smtClean="0">
                <a:latin typeface="+mn-lt"/>
              </a:rPr>
              <a:t>ключ к развитию и совершенствованию</a:t>
            </a:r>
            <a:endParaRPr lang="ru-RU" sz="3200" b="1" dirty="0">
              <a:latin typeface="+mn-lt"/>
            </a:endParaRPr>
          </a:p>
        </p:txBody>
      </p:sp>
      <p:sp>
        <p:nvSpPr>
          <p:cNvPr id="3" name="Объект 2"/>
          <p:cNvSpPr>
            <a:spLocks noGrp="1"/>
          </p:cNvSpPr>
          <p:nvPr>
            <p:ph idx="1"/>
          </p:nvPr>
        </p:nvSpPr>
        <p:spPr>
          <a:xfrm>
            <a:off x="4854816" y="4810249"/>
            <a:ext cx="4289184" cy="1894960"/>
          </a:xfrm>
        </p:spPr>
        <p:txBody>
          <a:bodyPr>
            <a:normAutofit lnSpcReduction="10000"/>
          </a:bodyPr>
          <a:lstStyle/>
          <a:p>
            <a:r>
              <a:rPr lang="ru-RU" sz="1600" dirty="0" smtClean="0"/>
              <a:t>Модульность: каждая связь имеет цену. Не было бы цены, не было бы модулей. </a:t>
            </a:r>
            <a:r>
              <a:rPr lang="en-US" sz="1400" dirty="0" smtClean="0">
                <a:hlinkClick r:id="rId2"/>
              </a:rPr>
              <a:t>http</a:t>
            </a:r>
            <a:r>
              <a:rPr lang="en-US" sz="1400" dirty="0">
                <a:hlinkClick r:id="rId2"/>
              </a:rPr>
              <a:t>://</a:t>
            </a:r>
            <a:r>
              <a:rPr lang="en-US" sz="1400" dirty="0" smtClean="0">
                <a:hlinkClick r:id="rId2"/>
              </a:rPr>
              <a:t>arxiv.org/abs/1207.2743</a:t>
            </a:r>
            <a:endParaRPr lang="ru-RU" sz="1400" dirty="0" smtClean="0"/>
          </a:p>
          <a:p>
            <a:r>
              <a:rPr lang="ru-RU" sz="1600" dirty="0" smtClean="0"/>
              <a:t>Меньше связность – круче улучшения. </a:t>
            </a:r>
            <a:r>
              <a:rPr lang="en-US" sz="1400" dirty="0" smtClean="0">
                <a:hlinkClick r:id="rId3"/>
              </a:rPr>
              <a:t>http</a:t>
            </a:r>
            <a:r>
              <a:rPr lang="en-US" sz="1400" dirty="0">
                <a:hlinkClick r:id="rId3"/>
              </a:rPr>
              <a:t>://</a:t>
            </a:r>
            <a:r>
              <a:rPr lang="en-US" sz="1400" dirty="0" smtClean="0">
                <a:hlinkClick r:id="rId3"/>
              </a:rPr>
              <a:t>www.pnas.org/content/108/22/9008.full</a:t>
            </a:r>
            <a:endParaRPr lang="ru-RU" sz="1400" dirty="0" smtClean="0"/>
          </a:p>
          <a:p>
            <a:r>
              <a:rPr lang="ru-RU" sz="1400" dirty="0"/>
              <a:t>Падение стоимости при улучшении отдельных модулей (</a:t>
            </a:r>
            <a:r>
              <a:rPr lang="en-US" sz="1400" dirty="0"/>
              <a:t>n)</a:t>
            </a:r>
            <a:r>
              <a:rPr lang="ru-RU" sz="1400" dirty="0"/>
              <a:t>, при разном числе связей каждого из них (</a:t>
            </a:r>
            <a:r>
              <a:rPr lang="en-US" sz="1400" dirty="0"/>
              <a:t>d)</a:t>
            </a:r>
          </a:p>
          <a:p>
            <a:endParaRPr lang="ru-RU" sz="1400" dirty="0" smtClean="0"/>
          </a:p>
        </p:txBody>
      </p:sp>
      <p:sp>
        <p:nvSpPr>
          <p:cNvPr id="4" name="Номер слайда 3"/>
          <p:cNvSpPr>
            <a:spLocks noGrp="1"/>
          </p:cNvSpPr>
          <p:nvPr>
            <p:ph type="sldNum" sz="quarter" idx="12"/>
          </p:nvPr>
        </p:nvSpPr>
        <p:spPr/>
        <p:txBody>
          <a:bodyPr/>
          <a:lstStyle/>
          <a:p>
            <a:fld id="{C84F76B6-6155-42AC-B024-73025507AB5D}" type="slidenum">
              <a:rPr lang="ru-RU" smtClean="0"/>
              <a:t>17</a:t>
            </a:fld>
            <a:endParaRPr lang="ru-RU"/>
          </a:p>
        </p:txBody>
      </p:sp>
      <p:pic>
        <p:nvPicPr>
          <p:cNvPr id="5" name="Рисунок 4"/>
          <p:cNvPicPr>
            <a:picLocks noChangeAspect="1"/>
          </p:cNvPicPr>
          <p:nvPr/>
        </p:nvPicPr>
        <p:blipFill>
          <a:blip r:embed="rId4"/>
          <a:stretch>
            <a:fillRect/>
          </a:stretch>
        </p:blipFill>
        <p:spPr>
          <a:xfrm>
            <a:off x="40266" y="3109214"/>
            <a:ext cx="4531734" cy="3429699"/>
          </a:xfrm>
          <a:prstGeom prst="rect">
            <a:avLst/>
          </a:prstGeom>
        </p:spPr>
      </p:pic>
      <p:sp>
        <p:nvSpPr>
          <p:cNvPr id="7" name="TextBox 6"/>
          <p:cNvSpPr txBox="1"/>
          <p:nvPr/>
        </p:nvSpPr>
        <p:spPr>
          <a:xfrm>
            <a:off x="327952" y="1063760"/>
            <a:ext cx="8816047" cy="196977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ru-RU" sz="2800" dirty="0"/>
              <a:t>Связность системы намеренно </a:t>
            </a:r>
            <a:r>
              <a:rPr lang="ru-RU" sz="2800" dirty="0" smtClean="0"/>
              <a:t>минимизируется, вводятся интерфейсы.</a:t>
            </a:r>
          </a:p>
          <a:p>
            <a:pPr marL="342900" indent="-342900">
              <a:spcAft>
                <a:spcPts val="1200"/>
              </a:spcAft>
              <a:buFont typeface="Arial" panose="020B0604020202020204" pitchFamily="34" charset="0"/>
              <a:buChar char="•"/>
            </a:pPr>
            <a:r>
              <a:rPr lang="ru-RU" sz="2800" dirty="0" smtClean="0"/>
              <a:t>Мир модульный: строится на технологических платформах. </a:t>
            </a:r>
          </a:p>
        </p:txBody>
      </p:sp>
      <p:sp>
        <p:nvSpPr>
          <p:cNvPr id="8" name="TextBox 7"/>
          <p:cNvSpPr txBox="1"/>
          <p:nvPr/>
        </p:nvSpPr>
        <p:spPr>
          <a:xfrm>
            <a:off x="4981425" y="3148255"/>
            <a:ext cx="4035966" cy="1569660"/>
          </a:xfrm>
          <a:prstGeom prst="rect">
            <a:avLst/>
          </a:prstGeom>
          <a:noFill/>
        </p:spPr>
        <p:txBody>
          <a:bodyPr wrap="square" rtlCol="0">
            <a:spAutoFit/>
          </a:bodyPr>
          <a:lstStyle/>
          <a:p>
            <a:r>
              <a:rPr lang="ru-RU" sz="2400" b="1" dirty="0"/>
              <a:t>Хорошая система устроена как подводная лодка, из отсеков. Только тогда её можно улучшать! </a:t>
            </a:r>
          </a:p>
        </p:txBody>
      </p:sp>
    </p:spTree>
    <p:extLst>
      <p:ext uri="{BB962C8B-B14F-4D97-AF65-F5344CB8AC3E}">
        <p14:creationId xmlns:p14="http://schemas.microsoft.com/office/powerpoint/2010/main" val="3876581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2010" y="-9473"/>
            <a:ext cx="8224242" cy="1068406"/>
          </a:xfrm>
        </p:spPr>
        <p:txBody>
          <a:bodyPr>
            <a:noAutofit/>
          </a:bodyPr>
          <a:lstStyle/>
          <a:p>
            <a:pPr algn="ctr"/>
            <a:r>
              <a:rPr lang="en-US" sz="4500" b="1" dirty="0" smtClean="0">
                <a:latin typeface="+mn-lt"/>
              </a:rPr>
              <a:t>Intelligence Platform Stack</a:t>
            </a:r>
            <a:br>
              <a:rPr lang="en-US" sz="4500" b="1" dirty="0" smtClean="0">
                <a:latin typeface="+mn-lt"/>
              </a:rPr>
            </a:br>
            <a:r>
              <a:rPr lang="en-US" sz="3200" b="1" dirty="0" smtClean="0">
                <a:latin typeface="+mn-lt"/>
              </a:rPr>
              <a:t>and machine learning engineering in it</a:t>
            </a:r>
            <a:endParaRPr lang="ru-RU" sz="3200" b="1" dirty="0">
              <a:latin typeface="+mn-lt"/>
            </a:endParaRPr>
          </a:p>
        </p:txBody>
      </p:sp>
      <p:sp>
        <p:nvSpPr>
          <p:cNvPr id="4" name="Номер слайда 3"/>
          <p:cNvSpPr>
            <a:spLocks noGrp="1"/>
          </p:cNvSpPr>
          <p:nvPr>
            <p:ph type="sldNum" sz="quarter" idx="12"/>
          </p:nvPr>
        </p:nvSpPr>
        <p:spPr/>
        <p:txBody>
          <a:bodyPr/>
          <a:lstStyle/>
          <a:p>
            <a:fld id="{C84F76B6-6155-42AC-B024-73025507AB5D}" type="slidenum">
              <a:rPr lang="ru-RU" smtClean="0"/>
              <a:t>18</a:t>
            </a:fld>
            <a:endParaRPr lang="ru-RU"/>
          </a:p>
        </p:txBody>
      </p:sp>
      <p:graphicFrame>
        <p:nvGraphicFramePr>
          <p:cNvPr id="9" name="Схема 8"/>
          <p:cNvGraphicFramePr/>
          <p:nvPr>
            <p:extLst>
              <p:ext uri="{D42A27DB-BD31-4B8C-83A1-F6EECF244321}">
                <p14:modId xmlns:p14="http://schemas.microsoft.com/office/powerpoint/2010/main" val="4243435570"/>
              </p:ext>
            </p:extLst>
          </p:nvPr>
        </p:nvGraphicFramePr>
        <p:xfrm>
          <a:off x="1651669" y="1308436"/>
          <a:ext cx="5890090" cy="3988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Стрелка вверх 9"/>
          <p:cNvSpPr/>
          <p:nvPr/>
        </p:nvSpPr>
        <p:spPr>
          <a:xfrm>
            <a:off x="7912426" y="1308436"/>
            <a:ext cx="963826" cy="404615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smtClean="0"/>
              <a:t>Disruption</a:t>
            </a:r>
            <a:r>
              <a:rPr lang="ru-RU" sz="3600" dirty="0" smtClean="0"/>
              <a:t> </a:t>
            </a:r>
            <a:r>
              <a:rPr lang="en-US" sz="3600" dirty="0" smtClean="0"/>
              <a:t>enablers</a:t>
            </a:r>
            <a:endParaRPr lang="ru-RU" sz="3600" dirty="0"/>
          </a:p>
        </p:txBody>
      </p:sp>
      <p:sp>
        <p:nvSpPr>
          <p:cNvPr id="11" name="Стрелка вверх 10"/>
          <p:cNvSpPr/>
          <p:nvPr/>
        </p:nvSpPr>
        <p:spPr>
          <a:xfrm rot="10800000">
            <a:off x="317176" y="1308436"/>
            <a:ext cx="963826" cy="404615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smtClean="0"/>
              <a:t>Disruption demand</a:t>
            </a:r>
            <a:endParaRPr lang="ru-RU" sz="3600" dirty="0"/>
          </a:p>
        </p:txBody>
      </p:sp>
      <p:sp>
        <p:nvSpPr>
          <p:cNvPr id="12" name="TextBox 11"/>
          <p:cNvSpPr txBox="1"/>
          <p:nvPr/>
        </p:nvSpPr>
        <p:spPr>
          <a:xfrm>
            <a:off x="751535" y="5890479"/>
            <a:ext cx="7690357" cy="830997"/>
          </a:xfrm>
          <a:prstGeom prst="rect">
            <a:avLst/>
          </a:prstGeom>
          <a:noFill/>
        </p:spPr>
        <p:txBody>
          <a:bodyPr wrap="square" rtlCol="0">
            <a:spAutoFit/>
          </a:bodyPr>
          <a:lstStyle/>
          <a:p>
            <a:pPr algn="ctr"/>
            <a:r>
              <a:rPr lang="en-US" sz="2400" b="1" dirty="0" smtClean="0"/>
              <a:t>Thanks for computer gamers for their disruption demand </a:t>
            </a:r>
            <a:br>
              <a:rPr lang="en-US" sz="2400" b="1" dirty="0" smtClean="0"/>
            </a:br>
            <a:r>
              <a:rPr lang="en-US" sz="2400" b="1" dirty="0" smtClean="0"/>
              <a:t>to give us disruption enabler such as GPU!</a:t>
            </a:r>
            <a:endParaRPr lang="ru-RU" sz="2400" b="1" dirty="0"/>
          </a:p>
        </p:txBody>
      </p:sp>
      <p:sp>
        <p:nvSpPr>
          <p:cNvPr id="3" name="Скругленный прямоугольник 2"/>
          <p:cNvSpPr/>
          <p:nvPr/>
        </p:nvSpPr>
        <p:spPr>
          <a:xfrm>
            <a:off x="3344091" y="3775166"/>
            <a:ext cx="2024743" cy="1579429"/>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35671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7826" y="3580689"/>
            <a:ext cx="3867690" cy="3153215"/>
          </a:xfrm>
          <a:prstGeom prst="rect">
            <a:avLst/>
          </a:prstGeom>
        </p:spPr>
      </p:pic>
      <p:sp>
        <p:nvSpPr>
          <p:cNvPr id="2" name="Заголовок 1"/>
          <p:cNvSpPr>
            <a:spLocks noGrp="1"/>
          </p:cNvSpPr>
          <p:nvPr>
            <p:ph type="title"/>
          </p:nvPr>
        </p:nvSpPr>
        <p:spPr>
          <a:xfrm>
            <a:off x="457200" y="117884"/>
            <a:ext cx="8229600" cy="548322"/>
          </a:xfrm>
        </p:spPr>
        <p:txBody>
          <a:bodyPr>
            <a:normAutofit fontScale="90000"/>
          </a:bodyPr>
          <a:lstStyle/>
          <a:p>
            <a:r>
              <a:rPr lang="en-US" sz="3600" b="1" dirty="0" smtClean="0"/>
              <a:t>2017</a:t>
            </a:r>
            <a:r>
              <a:rPr lang="ru-RU" sz="3600" b="1" dirty="0" smtClean="0"/>
              <a:t>, 11 мая, </a:t>
            </a:r>
            <a:r>
              <a:rPr lang="en-US" sz="3600" b="1" dirty="0" smtClean="0"/>
              <a:t>GTC-2017</a:t>
            </a:r>
            <a:endParaRPr lang="ru-RU" sz="3600" b="1" dirty="0"/>
          </a:p>
        </p:txBody>
      </p:sp>
      <p:sp>
        <p:nvSpPr>
          <p:cNvPr id="3" name="Объект 2"/>
          <p:cNvSpPr>
            <a:spLocks noGrp="1"/>
          </p:cNvSpPr>
          <p:nvPr>
            <p:ph idx="1"/>
          </p:nvPr>
        </p:nvSpPr>
        <p:spPr>
          <a:xfrm>
            <a:off x="0" y="666206"/>
            <a:ext cx="5236691" cy="6191794"/>
          </a:xfrm>
        </p:spPr>
        <p:txBody>
          <a:bodyPr>
            <a:normAutofit fontScale="62500" lnSpcReduction="20000"/>
          </a:bodyPr>
          <a:lstStyle/>
          <a:p>
            <a:pPr marL="285750" indent="-285750"/>
            <a:r>
              <a:rPr lang="ru-RU" dirty="0" smtClean="0"/>
              <a:t>Ставка </a:t>
            </a:r>
            <a:r>
              <a:rPr lang="ru-RU" dirty="0"/>
              <a:t>на </a:t>
            </a:r>
            <a:r>
              <a:rPr lang="ru-RU" dirty="0" smtClean="0"/>
              <a:t>универсальность архитектуры:  </a:t>
            </a:r>
            <a:r>
              <a:rPr lang="ru-RU" dirty="0"/>
              <a:t>всегда будут кроме машинного обучения обработка сигналов, видео, аудио – от них никуда не денешься, вычисления самые разные будут </a:t>
            </a:r>
            <a:r>
              <a:rPr lang="ru-RU" dirty="0" smtClean="0"/>
              <a:t>всегда.</a:t>
            </a:r>
          </a:p>
          <a:p>
            <a:pPr marL="285750" indent="-285750"/>
            <a:r>
              <a:rPr lang="ru-RU" dirty="0" smtClean="0"/>
              <a:t>Ставка на </a:t>
            </a:r>
            <a:r>
              <a:rPr lang="ru-RU" dirty="0" err="1" smtClean="0"/>
              <a:t>разномасштабность</a:t>
            </a:r>
            <a:r>
              <a:rPr lang="ru-RU" dirty="0" smtClean="0"/>
              <a:t> (от </a:t>
            </a:r>
            <a:r>
              <a:rPr lang="ru-RU" dirty="0" err="1" smtClean="0"/>
              <a:t>датацентров</a:t>
            </a:r>
            <a:r>
              <a:rPr lang="ru-RU" dirty="0" smtClean="0"/>
              <a:t> до мобильных телефонов)</a:t>
            </a:r>
            <a:endParaRPr lang="ru-RU" dirty="0"/>
          </a:p>
          <a:p>
            <a:pPr marL="285750" indent="-285750"/>
            <a:r>
              <a:rPr lang="ru-RU" dirty="0" smtClean="0"/>
              <a:t>Ставка на скоро</a:t>
            </a:r>
            <a:r>
              <a:rPr lang="en-US" dirty="0" smtClean="0"/>
              <a:t>c</a:t>
            </a:r>
            <a:r>
              <a:rPr lang="ru-RU" dirty="0" err="1" smtClean="0"/>
              <a:t>ть</a:t>
            </a:r>
            <a:r>
              <a:rPr lang="ru-RU" dirty="0" smtClean="0"/>
              <a:t>: вычисления </a:t>
            </a:r>
            <a:r>
              <a:rPr lang="ru-RU" dirty="0"/>
              <a:t>нужны быстрые -- в нереальном времени.</a:t>
            </a:r>
          </a:p>
          <a:p>
            <a:endParaRPr lang="ru-RU" dirty="0" smtClean="0"/>
          </a:p>
          <a:p>
            <a:r>
              <a:rPr lang="ru-RU" dirty="0" smtClean="0"/>
              <a:t>архитектура </a:t>
            </a:r>
            <a:r>
              <a:rPr lang="en-US" dirty="0" smtClean="0"/>
              <a:t>Volta:</a:t>
            </a:r>
          </a:p>
          <a:p>
            <a:pPr lvl="1"/>
            <a:r>
              <a:rPr lang="ru-RU" dirty="0" smtClean="0"/>
              <a:t>Поддержка тензорных вычислений</a:t>
            </a:r>
            <a:r>
              <a:rPr lang="en-US" dirty="0" smtClean="0"/>
              <a:t> </a:t>
            </a:r>
            <a:r>
              <a:rPr lang="ru-RU" dirty="0" smtClean="0"/>
              <a:t>в </a:t>
            </a:r>
            <a:r>
              <a:rPr lang="en-US" dirty="0" smtClean="0"/>
              <a:t>CUDA</a:t>
            </a:r>
          </a:p>
          <a:p>
            <a:pPr lvl="1"/>
            <a:r>
              <a:rPr lang="ru-RU" dirty="0" smtClean="0"/>
              <a:t>Облачный </a:t>
            </a:r>
            <a:r>
              <a:rPr lang="ru-RU" dirty="0" err="1" smtClean="0"/>
              <a:t>рэк</a:t>
            </a:r>
            <a:r>
              <a:rPr lang="ru-RU" dirty="0" smtClean="0"/>
              <a:t> </a:t>
            </a:r>
            <a:r>
              <a:rPr lang="en-US" dirty="0" smtClean="0"/>
              <a:t>HGX-1 </a:t>
            </a:r>
            <a:r>
              <a:rPr lang="ru-RU" dirty="0" smtClean="0"/>
              <a:t>с </a:t>
            </a:r>
            <a:r>
              <a:rPr lang="en-US" dirty="0" smtClean="0"/>
              <a:t>Tesla V100</a:t>
            </a:r>
            <a:r>
              <a:rPr lang="ru-RU" dirty="0" smtClean="0"/>
              <a:t> (конфигурируем под 2, 4, 8 </a:t>
            </a:r>
            <a:r>
              <a:rPr lang="en-US" dirty="0" smtClean="0"/>
              <a:t>GPU </a:t>
            </a:r>
            <a:r>
              <a:rPr lang="ru-RU" dirty="0" smtClean="0"/>
              <a:t>и 1 </a:t>
            </a:r>
            <a:r>
              <a:rPr lang="en-US" dirty="0" smtClean="0"/>
              <a:t>CPU: NVIDIA Deep learning, GRID Graphics, CUDA HPC stacks)</a:t>
            </a:r>
          </a:p>
          <a:p>
            <a:pPr lvl="1"/>
            <a:r>
              <a:rPr lang="en-US" dirty="0" smtClean="0"/>
              <a:t>NVIDIA cloud computing </a:t>
            </a:r>
            <a:r>
              <a:rPr lang="ru-RU" dirty="0" smtClean="0"/>
              <a:t>программный стек</a:t>
            </a:r>
          </a:p>
          <a:p>
            <a:pPr lvl="1"/>
            <a:r>
              <a:rPr lang="en-US" dirty="0" smtClean="0"/>
              <a:t>DLA </a:t>
            </a:r>
            <a:r>
              <a:rPr lang="ru-RU" dirty="0" smtClean="0"/>
              <a:t>в </a:t>
            </a:r>
            <a:r>
              <a:rPr lang="en-US" dirty="0" smtClean="0"/>
              <a:t>PX Xavier</a:t>
            </a:r>
            <a:endParaRPr lang="ru-RU" dirty="0" smtClean="0"/>
          </a:p>
          <a:p>
            <a:pPr lvl="1"/>
            <a:endParaRPr lang="ru-RU" dirty="0" smtClean="0"/>
          </a:p>
          <a:p>
            <a:r>
              <a:rPr lang="ru-RU" dirty="0" smtClean="0"/>
              <a:t>Акции подскочили на 20% в день объявления (11 мая 2017г.)</a:t>
            </a:r>
          </a:p>
        </p:txBody>
      </p:sp>
      <p:sp>
        <p:nvSpPr>
          <p:cNvPr id="4" name="Номер слайда 3"/>
          <p:cNvSpPr>
            <a:spLocks noGrp="1"/>
          </p:cNvSpPr>
          <p:nvPr>
            <p:ph type="sldNum" sz="quarter" idx="12"/>
          </p:nvPr>
        </p:nvSpPr>
        <p:spPr>
          <a:xfrm>
            <a:off x="7010400" y="6368779"/>
            <a:ext cx="2133600" cy="365125"/>
          </a:xfrm>
        </p:spPr>
        <p:txBody>
          <a:bodyPr/>
          <a:lstStyle/>
          <a:p>
            <a:fld id="{D929108D-64B6-47A6-B06A-257E9C83E91D}" type="slidenum">
              <a:rPr lang="ru-RU" smtClean="0">
                <a:solidFill>
                  <a:schemeClr val="bg1"/>
                </a:solidFill>
              </a:rPr>
              <a:pPr/>
              <a:t>19</a:t>
            </a:fld>
            <a:endParaRPr lang="ru-RU" dirty="0">
              <a:solidFill>
                <a:schemeClr val="bg1"/>
              </a:solidFill>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6691" y="666206"/>
            <a:ext cx="3908825" cy="2790387"/>
          </a:xfrm>
          <a:prstGeom prst="rect">
            <a:avLst/>
          </a:prstGeom>
        </p:spPr>
      </p:pic>
    </p:spTree>
    <p:extLst>
      <p:ext uri="{BB962C8B-B14F-4D97-AF65-F5344CB8AC3E}">
        <p14:creationId xmlns:p14="http://schemas.microsoft.com/office/powerpoint/2010/main" val="1233860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84F76B6-6155-42AC-B024-73025507AB5D}" type="slidenum">
              <a:rPr lang="ru-RU" smtClean="0"/>
              <a:t>2</a:t>
            </a:fld>
            <a:endParaRPr lang="ru-RU"/>
          </a:p>
        </p:txBody>
      </p:sp>
      <p:pic>
        <p:nvPicPr>
          <p:cNvPr id="5" name="Рисунок 4"/>
          <p:cNvPicPr>
            <a:picLocks noChangeAspect="1"/>
          </p:cNvPicPr>
          <p:nvPr/>
        </p:nvPicPr>
        <p:blipFill>
          <a:blip r:embed="rId2"/>
          <a:stretch>
            <a:fillRect/>
          </a:stretch>
        </p:blipFill>
        <p:spPr>
          <a:xfrm>
            <a:off x="1057275" y="22226"/>
            <a:ext cx="5734050" cy="6334125"/>
          </a:xfrm>
          <a:prstGeom prst="rect">
            <a:avLst/>
          </a:prstGeom>
        </p:spPr>
      </p:pic>
      <p:sp>
        <p:nvSpPr>
          <p:cNvPr id="6" name="TextBox 5"/>
          <p:cNvSpPr txBox="1"/>
          <p:nvPr/>
        </p:nvSpPr>
        <p:spPr>
          <a:xfrm>
            <a:off x="1229541" y="6304002"/>
            <a:ext cx="5669280" cy="553998"/>
          </a:xfrm>
          <a:prstGeom prst="rect">
            <a:avLst/>
          </a:prstGeom>
          <a:noFill/>
        </p:spPr>
        <p:txBody>
          <a:bodyPr wrap="square" rtlCol="0">
            <a:spAutoFit/>
          </a:bodyPr>
          <a:lstStyle/>
          <a:p>
            <a:r>
              <a:rPr lang="ru-RU" b="1" dirty="0" smtClean="0"/>
              <a:t>Автоматика </a:t>
            </a:r>
            <a:r>
              <a:rPr lang="ru-RU" b="1" dirty="0"/>
              <a:t>и </a:t>
            </a:r>
            <a:r>
              <a:rPr lang="ru-RU" b="1" dirty="0" smtClean="0"/>
              <a:t>телемеханика, </a:t>
            </a:r>
            <a:r>
              <a:rPr lang="ru-RU" b="1" dirty="0"/>
              <a:t>1987, выпуск 7, 169–178</a:t>
            </a:r>
          </a:p>
          <a:p>
            <a:r>
              <a:rPr lang="en-US" sz="1200" dirty="0"/>
              <a:t>http://www.mathnet.ru/links/d3d2f1eddd01f60a74fd862b48a14f26/at4483.pdf</a:t>
            </a:r>
            <a:endParaRPr lang="ru-RU" sz="1200" dirty="0"/>
          </a:p>
        </p:txBody>
      </p:sp>
      <p:pic>
        <p:nvPicPr>
          <p:cNvPr id="7" name="Рисунок 6"/>
          <p:cNvPicPr>
            <a:picLocks noChangeAspect="1"/>
          </p:cNvPicPr>
          <p:nvPr/>
        </p:nvPicPr>
        <p:blipFill>
          <a:blip r:embed="rId3"/>
          <a:stretch>
            <a:fillRect/>
          </a:stretch>
        </p:blipFill>
        <p:spPr>
          <a:xfrm>
            <a:off x="7239000" y="0"/>
            <a:ext cx="1905000" cy="2457450"/>
          </a:xfrm>
          <a:prstGeom prst="rect">
            <a:avLst/>
          </a:prstGeom>
        </p:spPr>
      </p:pic>
    </p:spTree>
    <p:extLst>
      <p:ext uri="{BB962C8B-B14F-4D97-AF65-F5344CB8AC3E}">
        <p14:creationId xmlns:p14="http://schemas.microsoft.com/office/powerpoint/2010/main" val="3764789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013"/>
          </a:xfrm>
        </p:spPr>
        <p:txBody>
          <a:bodyPr>
            <a:normAutofit fontScale="90000"/>
          </a:bodyPr>
          <a:lstStyle/>
          <a:p>
            <a:r>
              <a:rPr lang="en-US" dirty="0" smtClean="0"/>
              <a:t>2017:</a:t>
            </a:r>
            <a:r>
              <a:rPr lang="ru-RU" dirty="0" smtClean="0"/>
              <a:t> попытка захвата мира</a:t>
            </a:r>
            <a:endParaRPr lang="ru-RU" dirty="0"/>
          </a:p>
        </p:txBody>
      </p:sp>
      <p:sp>
        <p:nvSpPr>
          <p:cNvPr id="3" name="Объект 2"/>
          <p:cNvSpPr>
            <a:spLocks noGrp="1"/>
          </p:cNvSpPr>
          <p:nvPr>
            <p:ph idx="1"/>
          </p:nvPr>
        </p:nvSpPr>
        <p:spPr>
          <a:xfrm>
            <a:off x="169818" y="692013"/>
            <a:ext cx="6270172" cy="4042329"/>
          </a:xfrm>
        </p:spPr>
        <p:txBody>
          <a:bodyPr>
            <a:normAutofit fontScale="62500" lnSpcReduction="20000"/>
          </a:bodyPr>
          <a:lstStyle/>
          <a:p>
            <a:pPr marL="0" indent="0">
              <a:buNone/>
            </a:pPr>
            <a:r>
              <a:rPr lang="ru-RU" dirty="0" smtClean="0"/>
              <a:t>Подсмотрено у </a:t>
            </a:r>
            <a:r>
              <a:rPr lang="ru-RU" dirty="0" err="1" smtClean="0"/>
              <a:t>конспирологов</a:t>
            </a:r>
            <a:r>
              <a:rPr lang="ru-RU" dirty="0" smtClean="0"/>
              <a:t>: вычисления нужны всем, если их монополизировать, везде будет </a:t>
            </a:r>
            <a:r>
              <a:rPr lang="en-US" dirty="0" smtClean="0"/>
              <a:t>NVIDIA inside:</a:t>
            </a:r>
            <a:endParaRPr lang="ru-RU" dirty="0" smtClean="0"/>
          </a:p>
          <a:p>
            <a:r>
              <a:rPr lang="ru-RU" dirty="0" smtClean="0"/>
              <a:t>Облака</a:t>
            </a:r>
            <a:r>
              <a:rPr lang="en-US" dirty="0" smtClean="0"/>
              <a:t> (HCX)</a:t>
            </a:r>
            <a:r>
              <a:rPr lang="ru-RU" dirty="0" smtClean="0"/>
              <a:t> – все ведущие подписаны</a:t>
            </a:r>
          </a:p>
          <a:p>
            <a:r>
              <a:rPr lang="ru-RU" dirty="0" smtClean="0"/>
              <a:t>Десктопы (</a:t>
            </a:r>
            <a:r>
              <a:rPr lang="en-US" dirty="0" smtClean="0"/>
              <a:t>GTX)</a:t>
            </a:r>
            <a:r>
              <a:rPr lang="ru-RU" dirty="0" smtClean="0"/>
              <a:t> – признанный лидер</a:t>
            </a:r>
          </a:p>
          <a:p>
            <a:r>
              <a:rPr lang="ru-RU" b="1" dirty="0" smtClean="0"/>
              <a:t>Мобильные устройства</a:t>
            </a:r>
            <a:r>
              <a:rPr lang="en-US" b="1" dirty="0" smtClean="0"/>
              <a:t> (</a:t>
            </a:r>
            <a:r>
              <a:rPr lang="en-US" b="1" dirty="0" err="1" smtClean="0"/>
              <a:t>Tegra</a:t>
            </a:r>
            <a:r>
              <a:rPr lang="en-US" b="1" dirty="0" smtClean="0"/>
              <a:t>)</a:t>
            </a:r>
            <a:r>
              <a:rPr lang="ru-RU" b="1" dirty="0" smtClean="0"/>
              <a:t>, пока проблемы</a:t>
            </a:r>
            <a:endParaRPr lang="en-US" b="1" dirty="0" smtClean="0"/>
          </a:p>
          <a:p>
            <a:r>
              <a:rPr lang="ru-RU" dirty="0" smtClean="0"/>
              <a:t>Суперкомпьютеры</a:t>
            </a:r>
            <a:r>
              <a:rPr lang="en-US" dirty="0" smtClean="0"/>
              <a:t> (Tesla)</a:t>
            </a:r>
            <a:r>
              <a:rPr lang="ru-RU" dirty="0" smtClean="0"/>
              <a:t> – признанный лидер</a:t>
            </a:r>
          </a:p>
          <a:p>
            <a:r>
              <a:rPr lang="ru-RU" dirty="0" smtClean="0"/>
              <a:t>Автомобили</a:t>
            </a:r>
            <a:r>
              <a:rPr lang="en-US" dirty="0" smtClean="0"/>
              <a:t> – Xavier (</a:t>
            </a:r>
            <a:r>
              <a:rPr lang="ru-RU" dirty="0" smtClean="0"/>
              <a:t>с </a:t>
            </a:r>
            <a:r>
              <a:rPr lang="en-US" dirty="0" smtClean="0"/>
              <a:t>DLA)</a:t>
            </a:r>
            <a:r>
              <a:rPr lang="ru-RU" dirty="0" smtClean="0"/>
              <a:t>, все ведущие подписаны</a:t>
            </a:r>
          </a:p>
          <a:p>
            <a:r>
              <a:rPr lang="ru-RU" b="1" dirty="0" smtClean="0"/>
              <a:t>Роботы – </a:t>
            </a:r>
            <a:r>
              <a:rPr lang="en-US" b="1" dirty="0" smtClean="0"/>
              <a:t>Jetson TX2</a:t>
            </a:r>
            <a:r>
              <a:rPr lang="ru-RU" b="1" dirty="0" smtClean="0"/>
              <a:t>, пока не массовый продукт</a:t>
            </a:r>
            <a:endParaRPr lang="en-US" b="1" dirty="0" smtClean="0"/>
          </a:p>
          <a:p>
            <a:endParaRPr lang="ru-RU" dirty="0" smtClean="0"/>
          </a:p>
          <a:p>
            <a:r>
              <a:rPr lang="ru-RU" dirty="0" smtClean="0"/>
              <a:t>И ещё есть новые рынки: </a:t>
            </a:r>
            <a:r>
              <a:rPr lang="en-US" dirty="0" err="1" smtClean="0"/>
              <a:t>BigData</a:t>
            </a:r>
            <a:r>
              <a:rPr lang="en-US" dirty="0" smtClean="0"/>
              <a:t> (</a:t>
            </a:r>
            <a:r>
              <a:rPr lang="ru-RU" dirty="0" smtClean="0"/>
              <a:t>ускорители доступа к базам данных и аналитики)</a:t>
            </a:r>
            <a:endParaRPr lang="en-US" dirty="0"/>
          </a:p>
        </p:txBody>
      </p:sp>
      <p:sp>
        <p:nvSpPr>
          <p:cNvPr id="4" name="Номер слайда 3"/>
          <p:cNvSpPr>
            <a:spLocks noGrp="1"/>
          </p:cNvSpPr>
          <p:nvPr>
            <p:ph type="sldNum" sz="quarter" idx="12"/>
          </p:nvPr>
        </p:nvSpPr>
        <p:spPr/>
        <p:txBody>
          <a:bodyPr/>
          <a:lstStyle/>
          <a:p>
            <a:fld id="{D929108D-64B6-47A6-B06A-257E9C83E91D}" type="slidenum">
              <a:rPr lang="ru-RU" smtClean="0">
                <a:solidFill>
                  <a:prstClr val="black">
                    <a:tint val="75000"/>
                  </a:prstClr>
                </a:solidFill>
              </a:rPr>
              <a:pPr/>
              <a:t>20</a:t>
            </a:fld>
            <a:endParaRPr lang="ru-RU">
              <a:solidFill>
                <a:prstClr val="black">
                  <a:tint val="75000"/>
                </a:prstClr>
              </a:solidFill>
            </a:endParaRPr>
          </a:p>
        </p:txBody>
      </p:sp>
      <p:sp>
        <p:nvSpPr>
          <p:cNvPr id="6" name="Прямоугольник 5"/>
          <p:cNvSpPr/>
          <p:nvPr/>
        </p:nvSpPr>
        <p:spPr>
          <a:xfrm>
            <a:off x="169817" y="4734342"/>
            <a:ext cx="8804366" cy="2123658"/>
          </a:xfrm>
          <a:prstGeom prst="rect">
            <a:avLst/>
          </a:prstGeom>
        </p:spPr>
        <p:txBody>
          <a:bodyPr wrap="square">
            <a:spAutoFit/>
          </a:bodyPr>
          <a:lstStyle/>
          <a:p>
            <a:r>
              <a:rPr lang="en-US" sz="2000" dirty="0" err="1"/>
              <a:t>Nvidia's</a:t>
            </a:r>
            <a:r>
              <a:rPr lang="en-US" sz="2000" dirty="0"/>
              <a:t> decision to invest heavily in the underlying software ecosystem with CUDA was a key enabler in this shift. </a:t>
            </a:r>
            <a:r>
              <a:rPr lang="ru-RU" sz="2000" dirty="0" smtClean="0"/>
              <a:t>«</a:t>
            </a:r>
            <a:r>
              <a:rPr lang="en-US" sz="2000" dirty="0" smtClean="0"/>
              <a:t>It </a:t>
            </a:r>
            <a:r>
              <a:rPr lang="en-US" sz="2000" dirty="0"/>
              <a:t>was a substantial investment for many years</a:t>
            </a:r>
            <a:r>
              <a:rPr lang="en-US" sz="2000" dirty="0" smtClean="0"/>
              <a:t>,</a:t>
            </a:r>
            <a:r>
              <a:rPr lang="ru-RU" sz="2000" dirty="0" smtClean="0"/>
              <a:t>»</a:t>
            </a:r>
            <a:r>
              <a:rPr lang="en-US" sz="2000" dirty="0" smtClean="0"/>
              <a:t> </a:t>
            </a:r>
            <a:r>
              <a:rPr lang="en-US" sz="2000" dirty="0"/>
              <a:t>says Ian Buck, who led the development of CUDA at </a:t>
            </a:r>
            <a:r>
              <a:rPr lang="en-US" sz="2000" dirty="0" err="1"/>
              <a:t>Nvidia</a:t>
            </a:r>
            <a:r>
              <a:rPr lang="en-US" sz="2000" dirty="0"/>
              <a:t>. </a:t>
            </a:r>
            <a:r>
              <a:rPr lang="ru-RU" sz="2000" dirty="0" smtClean="0"/>
              <a:t>«</a:t>
            </a:r>
            <a:r>
              <a:rPr lang="en-US" sz="2000" dirty="0" smtClean="0"/>
              <a:t>We're </a:t>
            </a:r>
            <a:r>
              <a:rPr lang="en-US" sz="2000" dirty="0"/>
              <a:t>now clearly reaping the benefit from this long-term vision. Jen-</a:t>
            </a:r>
            <a:r>
              <a:rPr lang="en-US" sz="2000" dirty="0" err="1"/>
              <a:t>Hsun</a:t>
            </a:r>
            <a:r>
              <a:rPr lang="en-US" sz="2000" dirty="0"/>
              <a:t> committed to it for many years</a:t>
            </a:r>
            <a:r>
              <a:rPr lang="en-US" sz="2000" dirty="0" smtClean="0"/>
              <a:t>.</a:t>
            </a:r>
            <a:r>
              <a:rPr lang="ru-RU" sz="2000" dirty="0" smtClean="0"/>
              <a:t>»</a:t>
            </a:r>
          </a:p>
          <a:p>
            <a:endParaRPr lang="ru-RU" dirty="0"/>
          </a:p>
          <a:p>
            <a:r>
              <a:rPr lang="en-US" sz="1400" dirty="0"/>
              <a:t>https://www.forbes.com/sites/aarontilley/2016/11/30/nvidia-deep-learning-ai-intel/#836210b7ff1e</a:t>
            </a:r>
            <a:endParaRPr lang="ru-RU" sz="1400" dirty="0"/>
          </a:p>
        </p:txBody>
      </p:sp>
    </p:spTree>
    <p:extLst>
      <p:ext uri="{BB962C8B-B14F-4D97-AF65-F5344CB8AC3E}">
        <p14:creationId xmlns:p14="http://schemas.microsoft.com/office/powerpoint/2010/main" val="3571793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normAutofit/>
          </a:bodyPr>
          <a:lstStyle/>
          <a:p>
            <a:r>
              <a:rPr lang="ru-RU" sz="2800" b="1" dirty="0" smtClean="0"/>
              <a:t>Экспоненциальные технологии: удвоение каждый год</a:t>
            </a:r>
            <a:br>
              <a:rPr lang="ru-RU" sz="2800" b="1" dirty="0" smtClean="0"/>
            </a:br>
            <a:r>
              <a:rPr lang="ru-RU" sz="2800" b="1" dirty="0" smtClean="0"/>
              <a:t>(</a:t>
            </a:r>
            <a:r>
              <a:rPr lang="en-US" sz="2800" b="1" dirty="0" smtClean="0"/>
              <a:t>NVIDIA </a:t>
            </a:r>
            <a:r>
              <a:rPr lang="ru-RU" sz="2800" b="1" dirty="0" smtClean="0"/>
              <a:t>явно пытается жить по закону Мура)</a:t>
            </a:r>
            <a:endParaRPr lang="ru-RU" sz="3600" b="1" dirty="0"/>
          </a:p>
        </p:txBody>
      </p:sp>
      <p:sp>
        <p:nvSpPr>
          <p:cNvPr id="4" name="Номер слайда 3"/>
          <p:cNvSpPr>
            <a:spLocks noGrp="1"/>
          </p:cNvSpPr>
          <p:nvPr>
            <p:ph type="sldNum" sz="quarter" idx="12"/>
          </p:nvPr>
        </p:nvSpPr>
        <p:spPr/>
        <p:txBody>
          <a:bodyPr/>
          <a:lstStyle/>
          <a:p>
            <a:fld id="{D929108D-64B6-47A6-B06A-257E9C83E91D}" type="slidenum">
              <a:rPr lang="ru-RU" smtClean="0">
                <a:solidFill>
                  <a:prstClr val="black">
                    <a:tint val="75000"/>
                  </a:prstClr>
                </a:solidFill>
              </a:rPr>
              <a:pPr/>
              <a:t>21</a:t>
            </a:fld>
            <a:endParaRPr lang="ru-RU">
              <a:solidFill>
                <a:prstClr val="black">
                  <a:tint val="75000"/>
                </a:prstClr>
              </a:solidFill>
            </a:endParaRPr>
          </a:p>
        </p:txBody>
      </p:sp>
      <p:sp>
        <p:nvSpPr>
          <p:cNvPr id="6" name="Прямоугольник 5"/>
          <p:cNvSpPr/>
          <p:nvPr/>
        </p:nvSpPr>
        <p:spPr>
          <a:xfrm>
            <a:off x="2384475" y="6444476"/>
            <a:ext cx="5015132" cy="276999"/>
          </a:xfrm>
          <a:prstGeom prst="rect">
            <a:avLst/>
          </a:prstGeom>
        </p:spPr>
        <p:txBody>
          <a:bodyPr wrap="square">
            <a:spAutoFit/>
          </a:bodyPr>
          <a:lstStyle/>
          <a:p>
            <a:r>
              <a:rPr lang="en-US" sz="1200" dirty="0">
                <a:hlinkClick r:id="rId2"/>
              </a:rPr>
              <a:t>http://</a:t>
            </a:r>
            <a:r>
              <a:rPr lang="en-US" sz="1200" dirty="0" smtClean="0">
                <a:hlinkClick r:id="rId2"/>
              </a:rPr>
              <a:t>www.nvidia.com/object/embedded-systems-dev-kits-modules.html</a:t>
            </a:r>
            <a:r>
              <a:rPr lang="ru-RU" sz="1200" dirty="0" smtClean="0"/>
              <a:t> </a:t>
            </a:r>
            <a:endParaRPr lang="ru-RU" sz="1200" dirty="0"/>
          </a:p>
        </p:txBody>
      </p:sp>
      <p:sp>
        <p:nvSpPr>
          <p:cNvPr id="7" name="TextBox 6"/>
          <p:cNvSpPr txBox="1"/>
          <p:nvPr/>
        </p:nvSpPr>
        <p:spPr>
          <a:xfrm>
            <a:off x="0" y="5525353"/>
            <a:ext cx="9143999" cy="830997"/>
          </a:xfrm>
          <a:prstGeom prst="rect">
            <a:avLst/>
          </a:prstGeom>
          <a:noFill/>
        </p:spPr>
        <p:txBody>
          <a:bodyPr wrap="square" rtlCol="0">
            <a:spAutoFit/>
          </a:bodyPr>
          <a:lstStyle/>
          <a:p>
            <a:pPr algn="ctr"/>
            <a:r>
              <a:rPr lang="en-US" sz="2400" dirty="0" smtClean="0"/>
              <a:t>NVIDIA Jetson TX-2 – 7.5Watt </a:t>
            </a:r>
            <a:r>
              <a:rPr lang="ru-RU" sz="2400" dirty="0" smtClean="0"/>
              <a:t>суперкомпьютер с 1</a:t>
            </a:r>
            <a:r>
              <a:rPr lang="en-US" sz="2400" dirty="0" smtClean="0"/>
              <a:t>TFLOPS</a:t>
            </a:r>
            <a:r>
              <a:rPr lang="ru-RU" sz="2400" dirty="0" smtClean="0"/>
              <a:t>, 50*87мм</a:t>
            </a:r>
            <a:br>
              <a:rPr lang="ru-RU" sz="2400" dirty="0" smtClean="0"/>
            </a:br>
            <a:r>
              <a:rPr lang="ru-RU" sz="2400" dirty="0" smtClean="0"/>
              <a:t>объявлен 7 марта 2017, можно уже покупать</a:t>
            </a:r>
            <a:endParaRPr lang="ru-RU" sz="2400" dirty="0"/>
          </a:p>
        </p:txBody>
      </p:sp>
      <p:pic>
        <p:nvPicPr>
          <p:cNvPr id="3" name="Рисунок 2"/>
          <p:cNvPicPr>
            <a:picLocks noChangeAspect="1"/>
          </p:cNvPicPr>
          <p:nvPr/>
        </p:nvPicPr>
        <p:blipFill>
          <a:blip r:embed="rId3"/>
          <a:stretch>
            <a:fillRect/>
          </a:stretch>
        </p:blipFill>
        <p:spPr>
          <a:xfrm>
            <a:off x="1516087" y="1414076"/>
            <a:ext cx="5905500" cy="3324225"/>
          </a:xfrm>
          <a:prstGeom prst="rect">
            <a:avLst/>
          </a:prstGeom>
        </p:spPr>
      </p:pic>
    </p:spTree>
    <p:extLst>
      <p:ext uri="{BB962C8B-B14F-4D97-AF65-F5344CB8AC3E}">
        <p14:creationId xmlns:p14="http://schemas.microsoft.com/office/powerpoint/2010/main" val="2965613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226" y="322382"/>
            <a:ext cx="4462639" cy="591815"/>
          </a:xfrm>
        </p:spPr>
        <p:txBody>
          <a:bodyPr>
            <a:noAutofit/>
          </a:bodyPr>
          <a:lstStyle/>
          <a:p>
            <a:r>
              <a:rPr lang="en-US" sz="4000" b="1" dirty="0" smtClean="0">
                <a:latin typeface="+mn-lt"/>
              </a:rPr>
              <a:t>Self-learning robots</a:t>
            </a:r>
            <a:endParaRPr lang="ru-RU" sz="4000" b="1" dirty="0">
              <a:latin typeface="+mn-lt"/>
            </a:endParaRPr>
          </a:p>
        </p:txBody>
      </p:sp>
      <p:sp>
        <p:nvSpPr>
          <p:cNvPr id="3" name="Объект 2"/>
          <p:cNvSpPr>
            <a:spLocks noGrp="1"/>
          </p:cNvSpPr>
          <p:nvPr>
            <p:ph idx="1"/>
          </p:nvPr>
        </p:nvSpPr>
        <p:spPr>
          <a:xfrm>
            <a:off x="303034" y="1107323"/>
            <a:ext cx="4143021" cy="1895859"/>
          </a:xfrm>
        </p:spPr>
        <p:txBody>
          <a:bodyPr>
            <a:noAutofit/>
          </a:bodyPr>
          <a:lstStyle/>
          <a:p>
            <a:r>
              <a:rPr lang="en-US" sz="3200" dirty="0" smtClean="0"/>
              <a:t>Fanuc: $7.5mln for</a:t>
            </a:r>
            <a:r>
              <a:rPr lang="ru-RU" sz="3200" dirty="0" smtClean="0"/>
              <a:t> 6% </a:t>
            </a:r>
            <a:r>
              <a:rPr lang="en-US" sz="3200" dirty="0" smtClean="0"/>
              <a:t>in Preferred Networks</a:t>
            </a:r>
          </a:p>
          <a:p>
            <a:r>
              <a:rPr lang="en-US" sz="3200" dirty="0" smtClean="0"/>
              <a:t>ABB invested up to</a:t>
            </a:r>
            <a:r>
              <a:rPr lang="ru-RU" sz="3200" dirty="0" smtClean="0"/>
              <a:t> </a:t>
            </a:r>
            <a:r>
              <a:rPr lang="en-US" sz="3200" dirty="0" smtClean="0"/>
              <a:t>$</a:t>
            </a:r>
            <a:r>
              <a:rPr lang="ru-RU" sz="3200" dirty="0" smtClean="0"/>
              <a:t>10</a:t>
            </a:r>
            <a:r>
              <a:rPr lang="en-US" sz="3200" dirty="0" err="1" smtClean="0"/>
              <a:t>mln</a:t>
            </a:r>
            <a:r>
              <a:rPr lang="ru-RU" sz="3200" dirty="0" smtClean="0"/>
              <a:t> </a:t>
            </a:r>
            <a:r>
              <a:rPr lang="en-US" sz="3200" dirty="0" smtClean="0"/>
              <a:t>in</a:t>
            </a:r>
            <a:r>
              <a:rPr lang="ru-RU" sz="3200" dirty="0" smtClean="0"/>
              <a:t> </a:t>
            </a:r>
            <a:r>
              <a:rPr lang="en-US" sz="3200" dirty="0" smtClean="0"/>
              <a:t>Vicarious</a:t>
            </a:r>
            <a:endParaRPr lang="ru-RU" sz="3200" dirty="0" smtClean="0"/>
          </a:p>
        </p:txBody>
      </p:sp>
      <p:pic>
        <p:nvPicPr>
          <p:cNvPr id="4" name="Рисунок 3"/>
          <p:cNvPicPr>
            <a:picLocks noChangeAspect="1"/>
          </p:cNvPicPr>
          <p:nvPr/>
        </p:nvPicPr>
        <p:blipFill>
          <a:blip r:embed="rId3"/>
          <a:stretch>
            <a:fillRect/>
          </a:stretch>
        </p:blipFill>
        <p:spPr>
          <a:xfrm>
            <a:off x="4605865" y="256365"/>
            <a:ext cx="4533107" cy="3003182"/>
          </a:xfrm>
          <a:prstGeom prst="rect">
            <a:avLst/>
          </a:prstGeom>
        </p:spPr>
      </p:pic>
      <p:sp>
        <p:nvSpPr>
          <p:cNvPr id="5" name="Прямоугольник 4"/>
          <p:cNvSpPr/>
          <p:nvPr/>
        </p:nvSpPr>
        <p:spPr>
          <a:xfrm>
            <a:off x="5070801" y="3312850"/>
            <a:ext cx="360323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4"/>
              </a:rPr>
              <a:t>http://www.bloomberg.com/news/articles/2015-12-03/zero-to-expert-in-eight-hours-these-robots-can-learn-for-themselves</a:t>
            </a:r>
            <a:r>
              <a:rPr kumimoji="0" lang="en-US" sz="1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ru-RU"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Номер слайда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4F76B6-6155-42AC-B024-73025507AB5D}"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Рисунок 9"/>
          <p:cNvPicPr>
            <a:picLocks noChangeAspect="1"/>
          </p:cNvPicPr>
          <p:nvPr/>
        </p:nvPicPr>
        <p:blipFill>
          <a:blip r:embed="rId5"/>
          <a:stretch>
            <a:fillRect/>
          </a:stretch>
        </p:blipFill>
        <p:spPr>
          <a:xfrm>
            <a:off x="7760" y="3929694"/>
            <a:ext cx="4733568" cy="2664824"/>
          </a:xfrm>
          <a:prstGeom prst="rect">
            <a:avLst/>
          </a:prstGeom>
        </p:spPr>
      </p:pic>
      <p:sp>
        <p:nvSpPr>
          <p:cNvPr id="11" name="Прямоугольник 10"/>
          <p:cNvSpPr/>
          <p:nvPr/>
        </p:nvSpPr>
        <p:spPr>
          <a:xfrm>
            <a:off x="4904953" y="6594518"/>
            <a:ext cx="4239046" cy="253916"/>
          </a:xfrm>
          <a:prstGeom prst="rect">
            <a:avLst/>
          </a:prstGeom>
        </p:spPr>
        <p:txBody>
          <a:bodyPr wrap="square">
            <a:spAutoFit/>
          </a:bodyPr>
          <a:lstStyle/>
          <a:p>
            <a:r>
              <a:rPr lang="en-US" sz="1050" dirty="0">
                <a:hlinkClick r:id="rId6"/>
              </a:rPr>
              <a:t>https://</a:t>
            </a:r>
            <a:r>
              <a:rPr lang="en-US" sz="1050" dirty="0" smtClean="0">
                <a:hlinkClick r:id="rId6"/>
              </a:rPr>
              <a:t>www.nvidia.com/en-us/deep-learning-ai/industries/robotics/</a:t>
            </a:r>
            <a:endParaRPr lang="ru-RU" sz="1050" dirty="0"/>
          </a:p>
        </p:txBody>
      </p:sp>
      <p:sp>
        <p:nvSpPr>
          <p:cNvPr id="13" name="TextBox 12"/>
          <p:cNvSpPr txBox="1"/>
          <p:nvPr/>
        </p:nvSpPr>
        <p:spPr>
          <a:xfrm>
            <a:off x="4807131" y="3786615"/>
            <a:ext cx="4336868" cy="275460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b="1" dirty="0" smtClean="0"/>
              <a:t>NVIDIA ISAAC -- </a:t>
            </a:r>
            <a:r>
              <a:rPr lang="ru-RU" sz="2400" b="1" dirty="0" smtClean="0"/>
              <a:t>не только «обучение», но и физическое моделирование, в том числе и графика!</a:t>
            </a:r>
          </a:p>
          <a:p>
            <a:pPr marL="285750" indent="-285750">
              <a:spcAft>
                <a:spcPts val="600"/>
              </a:spcAft>
              <a:buFont typeface="Arial" panose="020B0604020202020204" pitchFamily="34" charset="0"/>
              <a:buChar char="•"/>
            </a:pPr>
            <a:r>
              <a:rPr lang="ru-RU" sz="2400" b="1" dirty="0" smtClean="0"/>
              <a:t>Это отстройка от специализированных на «обучении» конкурентов.</a:t>
            </a:r>
            <a:endParaRPr lang="ru-RU" sz="2400" b="1" dirty="0"/>
          </a:p>
        </p:txBody>
      </p:sp>
    </p:spTree>
    <p:extLst>
      <p:ext uri="{BB962C8B-B14F-4D97-AF65-F5344CB8AC3E}">
        <p14:creationId xmlns:p14="http://schemas.microsoft.com/office/powerpoint/2010/main" val="2735952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0"/>
            <a:ext cx="7886700" cy="732154"/>
          </a:xfrm>
        </p:spPr>
        <p:txBody>
          <a:bodyPr>
            <a:normAutofit fontScale="90000"/>
          </a:bodyPr>
          <a:lstStyle/>
          <a:p>
            <a:r>
              <a:rPr lang="ru-RU" b="1" dirty="0" smtClean="0">
                <a:latin typeface="+mn-lt"/>
              </a:rPr>
              <a:t>Автомобили и </a:t>
            </a:r>
            <a:r>
              <a:rPr lang="en-US" b="1" dirty="0" smtClean="0">
                <a:latin typeface="+mn-lt"/>
              </a:rPr>
              <a:t>Augmented reality</a:t>
            </a:r>
            <a:endParaRPr lang="ru-RU" b="1" dirty="0">
              <a:latin typeface="+mn-lt"/>
            </a:endParaRPr>
          </a:p>
        </p:txBody>
      </p:sp>
      <p:pic>
        <p:nvPicPr>
          <p:cNvPr id="5" name="Объект 4"/>
          <p:cNvPicPr>
            <a:picLocks noGrp="1" noChangeAspect="1"/>
          </p:cNvPicPr>
          <p:nvPr>
            <p:ph idx="1"/>
          </p:nvPr>
        </p:nvPicPr>
        <p:blipFill>
          <a:blip r:embed="rId2"/>
          <a:stretch>
            <a:fillRect/>
          </a:stretch>
        </p:blipFill>
        <p:spPr>
          <a:xfrm>
            <a:off x="771525" y="828540"/>
            <a:ext cx="7600950" cy="3048000"/>
          </a:xfrm>
          <a:prstGeom prst="rect">
            <a:avLst/>
          </a:prstGeom>
        </p:spPr>
      </p:pic>
      <p:sp>
        <p:nvSpPr>
          <p:cNvPr id="4" name="Номер слайда 3"/>
          <p:cNvSpPr>
            <a:spLocks noGrp="1"/>
          </p:cNvSpPr>
          <p:nvPr>
            <p:ph type="sldNum" sz="quarter" idx="12"/>
          </p:nvPr>
        </p:nvSpPr>
        <p:spPr/>
        <p:txBody>
          <a:bodyPr/>
          <a:lstStyle/>
          <a:p>
            <a:fld id="{C84F76B6-6155-42AC-B024-73025507AB5D}" type="slidenum">
              <a:rPr lang="ru-RU" smtClean="0"/>
              <a:t>23</a:t>
            </a:fld>
            <a:endParaRPr lang="ru-RU"/>
          </a:p>
        </p:txBody>
      </p:sp>
      <p:sp>
        <p:nvSpPr>
          <p:cNvPr id="6" name="TextBox 5"/>
          <p:cNvSpPr txBox="1"/>
          <p:nvPr/>
        </p:nvSpPr>
        <p:spPr>
          <a:xfrm>
            <a:off x="771525" y="4085207"/>
            <a:ext cx="7600950" cy="1754326"/>
          </a:xfrm>
          <a:prstGeom prst="rect">
            <a:avLst/>
          </a:prstGeom>
          <a:noFill/>
        </p:spPr>
        <p:txBody>
          <a:bodyPr wrap="square" rtlCol="0">
            <a:spAutoFit/>
          </a:bodyPr>
          <a:lstStyle/>
          <a:p>
            <a:pPr marL="285750" indent="-285750">
              <a:buFont typeface="Arial" panose="020B0604020202020204" pitchFamily="34" charset="0"/>
              <a:buChar char="•"/>
            </a:pPr>
            <a:r>
              <a:rPr lang="ru-RU" b="1" dirty="0" smtClean="0"/>
              <a:t>Знакомая архитектура</a:t>
            </a:r>
            <a:r>
              <a:rPr lang="en-US" b="1" dirty="0" smtClean="0"/>
              <a:t> </a:t>
            </a:r>
            <a:r>
              <a:rPr lang="ru-RU" b="1" dirty="0" smtClean="0"/>
              <a:t>суперкомпьютера</a:t>
            </a:r>
          </a:p>
          <a:p>
            <a:pPr marL="285750" indent="-285750">
              <a:buFont typeface="Arial" panose="020B0604020202020204" pitchFamily="34" charset="0"/>
              <a:buChar char="•"/>
            </a:pPr>
            <a:r>
              <a:rPr lang="ru-RU" b="1" dirty="0" smtClean="0"/>
              <a:t>Обработка видео, аудио, сигналов</a:t>
            </a:r>
          </a:p>
          <a:p>
            <a:pPr marL="285750" indent="-285750">
              <a:buFont typeface="Arial" panose="020B0604020202020204" pitchFamily="34" charset="0"/>
              <a:buChar char="•"/>
            </a:pPr>
            <a:r>
              <a:rPr lang="ru-RU" b="1" dirty="0" smtClean="0"/>
              <a:t>Обучение (в облаке)</a:t>
            </a:r>
          </a:p>
          <a:p>
            <a:pPr marL="285750" indent="-285750">
              <a:buFont typeface="Arial" panose="020B0604020202020204" pitchFamily="34" charset="0"/>
              <a:buChar char="•"/>
            </a:pPr>
            <a:r>
              <a:rPr lang="ru-RU" b="1" dirty="0" smtClean="0"/>
              <a:t>Вывод с ускорителем </a:t>
            </a:r>
            <a:r>
              <a:rPr lang="en-US" b="1" dirty="0" smtClean="0"/>
              <a:t>DLI (TOPS, </a:t>
            </a:r>
            <a:r>
              <a:rPr lang="ru-RU" b="1" dirty="0" smtClean="0"/>
              <a:t>фиксированная точка)</a:t>
            </a:r>
            <a:endParaRPr lang="en-US" b="1" dirty="0" smtClean="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smtClean="0"/>
              <a:t>AR (VR) – </a:t>
            </a:r>
            <a:r>
              <a:rPr lang="ru-RU" b="1" dirty="0" smtClean="0"/>
              <a:t>те же технологии, «не только обучение», но и видео-аудио</a:t>
            </a:r>
            <a:endParaRPr lang="ru-RU" b="1" dirty="0"/>
          </a:p>
        </p:txBody>
      </p:sp>
    </p:spTree>
    <p:extLst>
      <p:ext uri="{BB962C8B-B14F-4D97-AF65-F5344CB8AC3E}">
        <p14:creationId xmlns:p14="http://schemas.microsoft.com/office/powerpoint/2010/main" val="793573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20675"/>
            <a:ext cx="9144000" cy="802732"/>
          </a:xfrm>
        </p:spPr>
        <p:txBody>
          <a:bodyPr>
            <a:normAutofit/>
          </a:bodyPr>
          <a:lstStyle/>
          <a:p>
            <a:r>
              <a:rPr lang="ru-RU" sz="4000" b="1" dirty="0" smtClean="0">
                <a:latin typeface="+mn-lt"/>
              </a:rPr>
              <a:t>Ближайшие планы: диверсификация</a:t>
            </a:r>
            <a:endParaRPr lang="ru-RU" sz="4000" b="1" dirty="0">
              <a:latin typeface="+mn-lt"/>
            </a:endParaRPr>
          </a:p>
        </p:txBody>
      </p:sp>
      <p:sp>
        <p:nvSpPr>
          <p:cNvPr id="4" name="Номер слайда 3"/>
          <p:cNvSpPr>
            <a:spLocks noGrp="1"/>
          </p:cNvSpPr>
          <p:nvPr>
            <p:ph type="sldNum" sz="quarter" idx="12"/>
          </p:nvPr>
        </p:nvSpPr>
        <p:spPr/>
        <p:txBody>
          <a:bodyPr/>
          <a:lstStyle/>
          <a:p>
            <a:fld id="{C84F76B6-6155-42AC-B024-73025507AB5D}" type="slidenum">
              <a:rPr lang="ru-RU" smtClean="0"/>
              <a:t>24</a:t>
            </a:fld>
            <a:endParaRPr lang="ru-RU"/>
          </a:p>
        </p:txBody>
      </p:sp>
      <p:pic>
        <p:nvPicPr>
          <p:cNvPr id="3" name="Рисунок 2"/>
          <p:cNvPicPr>
            <a:picLocks noChangeAspect="1"/>
          </p:cNvPicPr>
          <p:nvPr/>
        </p:nvPicPr>
        <p:blipFill>
          <a:blip r:embed="rId2"/>
          <a:stretch>
            <a:fillRect/>
          </a:stretch>
        </p:blipFill>
        <p:spPr>
          <a:xfrm>
            <a:off x="0" y="1123407"/>
            <a:ext cx="9165658" cy="4658267"/>
          </a:xfrm>
          <a:prstGeom prst="rect">
            <a:avLst/>
          </a:prstGeom>
        </p:spPr>
      </p:pic>
    </p:spTree>
    <p:extLst>
      <p:ext uri="{BB962C8B-B14F-4D97-AF65-F5344CB8AC3E}">
        <p14:creationId xmlns:p14="http://schemas.microsoft.com/office/powerpoint/2010/main" val="538771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5141" y="221435"/>
            <a:ext cx="7886700" cy="887018"/>
          </a:xfrm>
        </p:spPr>
        <p:txBody>
          <a:bodyPr>
            <a:normAutofit fontScale="90000"/>
          </a:bodyPr>
          <a:lstStyle/>
          <a:p>
            <a:r>
              <a:rPr lang="ru-RU" b="1" dirty="0" smtClean="0">
                <a:latin typeface="+mn-lt"/>
              </a:rPr>
              <a:t>Человеческий капитал</a:t>
            </a:r>
            <a:r>
              <a:rPr lang="en-US" b="1" dirty="0" smtClean="0">
                <a:latin typeface="+mn-lt"/>
              </a:rPr>
              <a:t/>
            </a:r>
            <a:br>
              <a:rPr lang="en-US" b="1" dirty="0" smtClean="0">
                <a:latin typeface="+mn-lt"/>
              </a:rPr>
            </a:br>
            <a:r>
              <a:rPr lang="ru-RU" sz="2200" b="1" dirty="0" smtClean="0">
                <a:latin typeface="+mn-lt"/>
              </a:rPr>
              <a:t>ружьё в руках дикаря – кусок железа</a:t>
            </a:r>
            <a:endParaRPr lang="ru-RU" sz="2200" b="1" dirty="0">
              <a:latin typeface="+mn-lt"/>
            </a:endParaRPr>
          </a:p>
        </p:txBody>
      </p:sp>
      <p:sp>
        <p:nvSpPr>
          <p:cNvPr id="4" name="Номер слайда 3"/>
          <p:cNvSpPr>
            <a:spLocks noGrp="1"/>
          </p:cNvSpPr>
          <p:nvPr>
            <p:ph type="sldNum" sz="quarter" idx="12"/>
          </p:nvPr>
        </p:nvSpPr>
        <p:spPr/>
        <p:txBody>
          <a:bodyPr/>
          <a:lstStyle/>
          <a:p>
            <a:fld id="{C84F76B6-6155-42AC-B024-73025507AB5D}" type="slidenum">
              <a:rPr lang="ru-RU" smtClean="0"/>
              <a:t>25</a:t>
            </a:fld>
            <a:endParaRPr lang="ru-RU"/>
          </a:p>
        </p:txBody>
      </p:sp>
      <p:pic>
        <p:nvPicPr>
          <p:cNvPr id="6" name="Рисунок 5"/>
          <p:cNvPicPr>
            <a:picLocks noChangeAspect="1"/>
          </p:cNvPicPr>
          <p:nvPr/>
        </p:nvPicPr>
        <p:blipFill>
          <a:blip r:embed="rId2"/>
          <a:stretch>
            <a:fillRect/>
          </a:stretch>
        </p:blipFill>
        <p:spPr>
          <a:xfrm>
            <a:off x="2676797" y="1557617"/>
            <a:ext cx="3676650" cy="2800350"/>
          </a:xfrm>
          <a:prstGeom prst="rect">
            <a:avLst/>
          </a:prstGeom>
        </p:spPr>
      </p:pic>
      <p:sp>
        <p:nvSpPr>
          <p:cNvPr id="7" name="TextBox 6"/>
          <p:cNvSpPr txBox="1"/>
          <p:nvPr/>
        </p:nvSpPr>
        <p:spPr>
          <a:xfrm>
            <a:off x="104503" y="4807131"/>
            <a:ext cx="8582297" cy="1384995"/>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t>NVIDIA Deep Learning Institute – 100</a:t>
            </a:r>
            <a:r>
              <a:rPr lang="ru-RU" sz="2800" b="1" dirty="0" smtClean="0"/>
              <a:t>тыс. Человек в 2017 году</a:t>
            </a:r>
          </a:p>
          <a:p>
            <a:pPr marL="285750" indent="-285750">
              <a:buFont typeface="Arial" panose="020B0604020202020204" pitchFamily="34" charset="0"/>
              <a:buChar char="•"/>
            </a:pPr>
            <a:r>
              <a:rPr lang="en-US" sz="2800" b="1" dirty="0" smtClean="0"/>
              <a:t>NVIDIA INCEPTION </a:t>
            </a:r>
            <a:r>
              <a:rPr lang="ru-RU" sz="2800" b="1" dirty="0" smtClean="0"/>
              <a:t>1300 </a:t>
            </a:r>
            <a:r>
              <a:rPr lang="en-US" sz="2800" b="1" dirty="0" smtClean="0"/>
              <a:t>deep learning startups</a:t>
            </a:r>
            <a:endParaRPr lang="ru-RU" sz="2800" b="1" dirty="0"/>
          </a:p>
        </p:txBody>
      </p:sp>
    </p:spTree>
    <p:extLst>
      <p:ext uri="{BB962C8B-B14F-4D97-AF65-F5344CB8AC3E}">
        <p14:creationId xmlns:p14="http://schemas.microsoft.com/office/powerpoint/2010/main" val="589238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0"/>
            <a:ext cx="7886700" cy="627651"/>
          </a:xfrm>
        </p:spPr>
        <p:txBody>
          <a:bodyPr>
            <a:normAutofit fontScale="90000"/>
          </a:bodyPr>
          <a:lstStyle/>
          <a:p>
            <a:r>
              <a:rPr lang="ru-RU" b="1" dirty="0" smtClean="0">
                <a:latin typeface="+mn-lt"/>
              </a:rPr>
              <a:t>Конкуренция: всегда!</a:t>
            </a:r>
            <a:endParaRPr lang="ru-RU" b="1" dirty="0">
              <a:latin typeface="+mn-lt"/>
            </a:endParaRPr>
          </a:p>
        </p:txBody>
      </p:sp>
      <p:sp>
        <p:nvSpPr>
          <p:cNvPr id="4" name="Номер слайда 3"/>
          <p:cNvSpPr>
            <a:spLocks noGrp="1"/>
          </p:cNvSpPr>
          <p:nvPr>
            <p:ph type="sldNum" sz="quarter" idx="12"/>
          </p:nvPr>
        </p:nvSpPr>
        <p:spPr/>
        <p:txBody>
          <a:bodyPr/>
          <a:lstStyle/>
          <a:p>
            <a:fld id="{C84F76B6-6155-42AC-B024-73025507AB5D}" type="slidenum">
              <a:rPr lang="ru-RU" smtClean="0"/>
              <a:t>26</a:t>
            </a:fld>
            <a:endParaRPr lang="ru-RU"/>
          </a:p>
        </p:txBody>
      </p:sp>
      <p:pic>
        <p:nvPicPr>
          <p:cNvPr id="5" name="Рисунок 4"/>
          <p:cNvPicPr>
            <a:picLocks noChangeAspect="1"/>
          </p:cNvPicPr>
          <p:nvPr/>
        </p:nvPicPr>
        <p:blipFill>
          <a:blip r:embed="rId2"/>
          <a:stretch>
            <a:fillRect/>
          </a:stretch>
        </p:blipFill>
        <p:spPr>
          <a:xfrm>
            <a:off x="640080" y="749670"/>
            <a:ext cx="2810500" cy="3475021"/>
          </a:xfrm>
          <a:prstGeom prst="rect">
            <a:avLst/>
          </a:prstGeom>
        </p:spPr>
      </p:pic>
      <p:sp>
        <p:nvSpPr>
          <p:cNvPr id="6" name="TextBox 5"/>
          <p:cNvSpPr txBox="1"/>
          <p:nvPr/>
        </p:nvSpPr>
        <p:spPr>
          <a:xfrm>
            <a:off x="4271554" y="708658"/>
            <a:ext cx="4872446" cy="317009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ru-RU" sz="2000" dirty="0" smtClean="0"/>
              <a:t>Человеческое изображение мира искусственно его упорядочивает, но мир всегда сложней моделей.</a:t>
            </a:r>
          </a:p>
          <a:p>
            <a:pPr marL="285750" indent="-285750">
              <a:spcAft>
                <a:spcPts val="1200"/>
              </a:spcAft>
              <a:buFont typeface="Arial" panose="020B0604020202020204" pitchFamily="34" charset="0"/>
              <a:buChar char="•"/>
            </a:pPr>
            <a:r>
              <a:rPr lang="ru-RU" sz="2000" dirty="0" smtClean="0"/>
              <a:t>Неожиданности придут оттуда, откуда их никто не ждёт. </a:t>
            </a:r>
            <a:endParaRPr lang="en-US" sz="2000" dirty="0" smtClean="0"/>
          </a:p>
          <a:p>
            <a:pPr marL="285750" indent="-285750">
              <a:spcAft>
                <a:spcPts val="1200"/>
              </a:spcAft>
              <a:buFont typeface="Arial" panose="020B0604020202020204" pitchFamily="34" charset="0"/>
              <a:buChar char="•"/>
            </a:pPr>
            <a:r>
              <a:rPr lang="ru-RU" sz="2000" dirty="0"/>
              <a:t>Конкуренты </a:t>
            </a:r>
            <a:r>
              <a:rPr lang="en-US" sz="2000" dirty="0"/>
              <a:t>NVIDIA </a:t>
            </a:r>
            <a:r>
              <a:rPr lang="ru-RU" sz="2000" dirty="0"/>
              <a:t>сегодня так же сильны, как и всегда – и только часть из них </a:t>
            </a:r>
            <a:r>
              <a:rPr lang="ru-RU" sz="2000" dirty="0" smtClean="0"/>
              <a:t>сейчас видима (</a:t>
            </a:r>
            <a:r>
              <a:rPr lang="en-US" sz="2000" dirty="0" smtClean="0"/>
              <a:t>Google, Intel, AMD, Microsoft, IBM, </a:t>
            </a:r>
            <a:r>
              <a:rPr lang="ru-RU" sz="2000" dirty="0" smtClean="0"/>
              <a:t>и т.д.)</a:t>
            </a:r>
            <a:endParaRPr lang="ru-RU" sz="2000" dirty="0"/>
          </a:p>
        </p:txBody>
      </p:sp>
      <p:sp>
        <p:nvSpPr>
          <p:cNvPr id="7" name="TextBox 6"/>
          <p:cNvSpPr txBox="1"/>
          <p:nvPr/>
        </p:nvSpPr>
        <p:spPr>
          <a:xfrm>
            <a:off x="535577" y="4207982"/>
            <a:ext cx="7863840" cy="646331"/>
          </a:xfrm>
          <a:prstGeom prst="rect">
            <a:avLst/>
          </a:prstGeom>
          <a:noFill/>
        </p:spPr>
        <p:txBody>
          <a:bodyPr wrap="square" rtlCol="0">
            <a:spAutoFit/>
          </a:bodyPr>
          <a:lstStyle/>
          <a:p>
            <a:r>
              <a:rPr lang="ru-RU" b="1" dirty="0" smtClean="0"/>
              <a:t>Помним: </a:t>
            </a:r>
            <a:r>
              <a:rPr lang="en-US" b="1" dirty="0" smtClean="0"/>
              <a:t>DEC, Compaq, SGI, Sun, Cray, Amdahl, </a:t>
            </a:r>
            <a:r>
              <a:rPr lang="en-US" b="1" dirty="0" err="1" smtClean="0"/>
              <a:t>Altavista</a:t>
            </a:r>
            <a:r>
              <a:rPr lang="en-US" b="1" dirty="0" smtClean="0"/>
              <a:t>, </a:t>
            </a:r>
            <a:r>
              <a:rPr lang="ru-RU" b="1" dirty="0" smtClean="0"/>
              <a:t>ту же </a:t>
            </a:r>
            <a:r>
              <a:rPr lang="en-US" b="1" dirty="0" smtClean="0"/>
              <a:t>3dfx, </a:t>
            </a:r>
            <a:r>
              <a:rPr lang="ru-RU" b="1" dirty="0" smtClean="0"/>
              <a:t>и ещё сотни и тысячи других </a:t>
            </a:r>
            <a:r>
              <a:rPr lang="en-US" b="1" dirty="0" smtClean="0"/>
              <a:t>-- </a:t>
            </a:r>
            <a:r>
              <a:rPr lang="ru-RU" b="1" dirty="0" smtClean="0"/>
              <a:t>ими вымощен путь к сегодняшнему процветанию.</a:t>
            </a:r>
            <a:endParaRPr lang="ru-RU" b="1" dirty="0"/>
          </a:p>
        </p:txBody>
      </p:sp>
      <p:sp>
        <p:nvSpPr>
          <p:cNvPr id="8" name="Прямоугольник 7"/>
          <p:cNvSpPr/>
          <p:nvPr/>
        </p:nvSpPr>
        <p:spPr>
          <a:xfrm>
            <a:off x="339635" y="4823117"/>
            <a:ext cx="8647611" cy="2031325"/>
          </a:xfrm>
          <a:prstGeom prst="rect">
            <a:avLst/>
          </a:prstGeom>
        </p:spPr>
        <p:txBody>
          <a:bodyPr wrap="square">
            <a:spAutoFit/>
          </a:bodyPr>
          <a:lstStyle/>
          <a:p>
            <a:r>
              <a:rPr lang="en-US" sz="2800" dirty="0"/>
              <a:t>"I always think we're 30 days from going out of business," Huang says. "That's never changed. It's not a fear of failure. It's really a fear of feeling complacent, and I don't ever want that to settle in.“</a:t>
            </a:r>
            <a:br>
              <a:rPr lang="en-US" sz="2800" dirty="0"/>
            </a:br>
            <a:r>
              <a:rPr lang="en-US" sz="1400" dirty="0"/>
              <a:t>https://www.forbes.com/sites/aarontilley/2016/11/30/nvidia-deep-learning-ai-intel/#1d4825d97ff1</a:t>
            </a:r>
            <a:endParaRPr lang="ru-RU" dirty="0"/>
          </a:p>
        </p:txBody>
      </p:sp>
    </p:spTree>
    <p:extLst>
      <p:ext uri="{BB962C8B-B14F-4D97-AF65-F5344CB8AC3E}">
        <p14:creationId xmlns:p14="http://schemas.microsoft.com/office/powerpoint/2010/main" val="2285743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6033"/>
          </a:xfrm>
        </p:spPr>
        <p:txBody>
          <a:bodyPr>
            <a:normAutofit fontScale="90000"/>
          </a:bodyPr>
          <a:lstStyle/>
          <a:p>
            <a:r>
              <a:rPr lang="ru-RU" b="1" dirty="0" smtClean="0">
                <a:latin typeface="+mn-lt"/>
              </a:rPr>
              <a:t>Кто влияет на будущее?</a:t>
            </a:r>
            <a:endParaRPr lang="ru-RU" b="1" dirty="0">
              <a:latin typeface="+mn-lt"/>
            </a:endParaRPr>
          </a:p>
        </p:txBody>
      </p:sp>
      <p:sp>
        <p:nvSpPr>
          <p:cNvPr id="3" name="Объект 2"/>
          <p:cNvSpPr>
            <a:spLocks noGrp="1"/>
          </p:cNvSpPr>
          <p:nvPr>
            <p:ph idx="1"/>
          </p:nvPr>
        </p:nvSpPr>
        <p:spPr>
          <a:xfrm>
            <a:off x="0" y="696033"/>
            <a:ext cx="9144000" cy="5660317"/>
          </a:xfrm>
        </p:spPr>
        <p:txBody>
          <a:bodyPr>
            <a:normAutofit fontScale="77500" lnSpcReduction="20000"/>
          </a:bodyPr>
          <a:lstStyle/>
          <a:p>
            <a:r>
              <a:rPr lang="ru-RU" dirty="0" smtClean="0"/>
              <a:t>Не «институты развития» (у них огромный пиар! Это значит, что их влияние преувеличено в общественном сознании – делают на грош, а рекламы сделанного на рубль)</a:t>
            </a:r>
            <a:endParaRPr lang="en-US" dirty="0" smtClean="0"/>
          </a:p>
          <a:p>
            <a:r>
              <a:rPr lang="ru-RU" dirty="0" smtClean="0"/>
              <a:t>Пример: </a:t>
            </a:r>
            <a:r>
              <a:rPr lang="en-US" dirty="0" smtClean="0"/>
              <a:t>$</a:t>
            </a:r>
            <a:r>
              <a:rPr lang="ru-RU" smtClean="0"/>
              <a:t>1</a:t>
            </a:r>
            <a:r>
              <a:rPr lang="en-US" smtClean="0"/>
              <a:t>2</a:t>
            </a:r>
            <a:r>
              <a:rPr lang="ru-RU" dirty="0" smtClean="0"/>
              <a:t>млрд</a:t>
            </a:r>
            <a:r>
              <a:rPr lang="ru-RU" dirty="0"/>
              <a:t>. от </a:t>
            </a:r>
            <a:r>
              <a:rPr lang="ru-RU" dirty="0" err="1"/>
              <a:t>Дженсена</a:t>
            </a:r>
            <a:r>
              <a:rPr lang="ru-RU" dirty="0"/>
              <a:t> </a:t>
            </a:r>
            <a:r>
              <a:rPr lang="ru-RU" dirty="0" err="1"/>
              <a:t>Хуанга</a:t>
            </a:r>
            <a:r>
              <a:rPr lang="ru-RU" dirty="0"/>
              <a:t> сотоварищи</a:t>
            </a:r>
            <a:r>
              <a:rPr lang="en-US" dirty="0"/>
              <a:t> </a:t>
            </a:r>
            <a:r>
              <a:rPr lang="ru-RU" dirty="0"/>
              <a:t>на </a:t>
            </a:r>
            <a:r>
              <a:rPr lang="en-US" dirty="0"/>
              <a:t>R&amp;D NVIDIA </a:t>
            </a:r>
            <a:r>
              <a:rPr lang="ru-RU" dirty="0"/>
              <a:t>в области </a:t>
            </a:r>
            <a:r>
              <a:rPr lang="en-US" dirty="0"/>
              <a:t>GPU (</a:t>
            </a:r>
            <a:r>
              <a:rPr lang="ru-RU" dirty="0"/>
              <a:t>по официальной отчётности </a:t>
            </a:r>
            <a:r>
              <a:rPr lang="en-US" dirty="0"/>
              <a:t>NVIDIA </a:t>
            </a:r>
            <a:r>
              <a:rPr lang="ru-RU" dirty="0"/>
              <a:t>за весь период с 1993-2017)</a:t>
            </a:r>
          </a:p>
          <a:p>
            <a:r>
              <a:rPr lang="ru-RU" dirty="0" smtClean="0"/>
              <a:t>«Общественные инициативы»: миллиардеры, пытающиеся привлечь внимание к каким-то определённым направлениям исследований:</a:t>
            </a:r>
          </a:p>
          <a:p>
            <a:pPr lvl="1"/>
            <a:r>
              <a:rPr lang="en-US" dirty="0"/>
              <a:t>$</a:t>
            </a:r>
            <a:r>
              <a:rPr lang="ru-RU" dirty="0" smtClean="0"/>
              <a:t>1млрд.</a:t>
            </a:r>
            <a:r>
              <a:rPr lang="en-US" dirty="0" smtClean="0"/>
              <a:t> </a:t>
            </a:r>
            <a:r>
              <a:rPr lang="ru-RU" dirty="0" smtClean="0"/>
              <a:t>от Билла Гейтса сотоварищи фонд на энергетику</a:t>
            </a:r>
          </a:p>
          <a:p>
            <a:pPr lvl="1"/>
            <a:r>
              <a:rPr lang="en-US" dirty="0" smtClean="0"/>
              <a:t>$1</a:t>
            </a:r>
            <a:r>
              <a:rPr lang="ru-RU" dirty="0" smtClean="0"/>
              <a:t>млрд. от </a:t>
            </a:r>
            <a:r>
              <a:rPr lang="ru-RU" dirty="0" err="1" smtClean="0"/>
              <a:t>Элона</a:t>
            </a:r>
            <a:r>
              <a:rPr lang="ru-RU" dirty="0" smtClean="0"/>
              <a:t> Маска сотоварищи фонд на развитие искусственного интеллекта</a:t>
            </a:r>
          </a:p>
          <a:p>
            <a:r>
              <a:rPr lang="ru-RU" dirty="0" smtClean="0"/>
              <a:t>Множество </a:t>
            </a:r>
            <a:r>
              <a:rPr lang="ru-RU" dirty="0" err="1" smtClean="0"/>
              <a:t>стартапов</a:t>
            </a:r>
            <a:r>
              <a:rPr lang="ru-RU" dirty="0"/>
              <a:t> </a:t>
            </a:r>
            <a:r>
              <a:rPr lang="ru-RU" dirty="0" smtClean="0"/>
              <a:t>и даже отдельных исследователей (помним о новых дисциплинах!), которые и обеспечивают эволюцию – бесчисленные пробы чего-то новенького, маленькая часть из которых выживает.</a:t>
            </a:r>
          </a:p>
        </p:txBody>
      </p:sp>
      <p:sp>
        <p:nvSpPr>
          <p:cNvPr id="4" name="Номер слайда 3"/>
          <p:cNvSpPr>
            <a:spLocks noGrp="1"/>
          </p:cNvSpPr>
          <p:nvPr>
            <p:ph type="sldNum" sz="quarter" idx="12"/>
          </p:nvPr>
        </p:nvSpPr>
        <p:spPr/>
        <p:txBody>
          <a:bodyPr/>
          <a:lstStyle/>
          <a:p>
            <a:fld id="{D929108D-64B6-47A6-B06A-257E9C83E91D}" type="slidenum">
              <a:rPr lang="ru-RU" smtClean="0"/>
              <a:t>27</a:t>
            </a:fld>
            <a:endParaRPr lang="ru-RU"/>
          </a:p>
        </p:txBody>
      </p:sp>
    </p:spTree>
    <p:extLst>
      <p:ext uri="{BB962C8B-B14F-4D97-AF65-F5344CB8AC3E}">
        <p14:creationId xmlns:p14="http://schemas.microsoft.com/office/powerpoint/2010/main" val="1263678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704019"/>
          </a:xfrm>
        </p:spPr>
        <p:txBody>
          <a:bodyPr/>
          <a:lstStyle/>
          <a:p>
            <a:pPr algn="ctr"/>
            <a:r>
              <a:rPr lang="ru-RU" b="1" dirty="0" smtClean="0">
                <a:latin typeface="+mn-lt"/>
              </a:rPr>
              <a:t>Что делать?</a:t>
            </a:r>
            <a:endParaRPr lang="ru-RU" b="1" dirty="0">
              <a:latin typeface="+mn-lt"/>
            </a:endParaRPr>
          </a:p>
        </p:txBody>
      </p:sp>
      <p:sp>
        <p:nvSpPr>
          <p:cNvPr id="3" name="Объект 2"/>
          <p:cNvSpPr>
            <a:spLocks noGrp="1"/>
          </p:cNvSpPr>
          <p:nvPr>
            <p:ph idx="1"/>
          </p:nvPr>
        </p:nvSpPr>
        <p:spPr>
          <a:xfrm>
            <a:off x="373108" y="1222302"/>
            <a:ext cx="8397784" cy="4980892"/>
          </a:xfrm>
        </p:spPr>
        <p:txBody>
          <a:bodyPr>
            <a:normAutofit fontScale="92500" lnSpcReduction="20000"/>
          </a:bodyPr>
          <a:lstStyle/>
          <a:p>
            <a:r>
              <a:rPr lang="ru-RU" dirty="0" smtClean="0"/>
              <a:t>Поверить: всё будет быстро, а новое будет приходить сбоку – его нет ни на чьих радарах.</a:t>
            </a:r>
          </a:p>
          <a:p>
            <a:r>
              <a:rPr lang="ru-RU" dirty="0" smtClean="0"/>
              <a:t>Делать шаги развития быстрей, чем конкуренты: менять свои платформы! Это архитектурная работа.</a:t>
            </a:r>
          </a:p>
          <a:p>
            <a:r>
              <a:rPr lang="ru-RU" dirty="0"/>
              <a:t>Искусственный интеллект и </a:t>
            </a:r>
            <a:r>
              <a:rPr lang="en-US" dirty="0"/>
              <a:t>IT </a:t>
            </a:r>
            <a:r>
              <a:rPr lang="ru-RU" dirty="0"/>
              <a:t>– ключ ко всем </a:t>
            </a:r>
            <a:r>
              <a:rPr lang="ru-RU" dirty="0" smtClean="0"/>
              <a:t>изменениям, компьютерная революция ещё не началась: «это всё прелюдия, фуга впереди».</a:t>
            </a:r>
          </a:p>
          <a:p>
            <a:r>
              <a:rPr lang="ru-RU" dirty="0" smtClean="0"/>
              <a:t>Остановиться не получится.</a:t>
            </a:r>
          </a:p>
          <a:p>
            <a:endParaRPr lang="ru-RU" dirty="0" smtClean="0"/>
          </a:p>
          <a:p>
            <a:r>
              <a:rPr lang="ru-RU" b="1" dirty="0" smtClean="0"/>
              <a:t>Предпринимательство решает всё.</a:t>
            </a:r>
          </a:p>
          <a:p>
            <a:r>
              <a:rPr lang="ru-RU" dirty="0" smtClean="0"/>
              <a:t>Если нет частной собственности, то нет и конкуренции, нет и предпринимательства («красота: среди бегущих первых нет и отстающих, бег на месте общепримиряющий»).</a:t>
            </a:r>
          </a:p>
        </p:txBody>
      </p:sp>
      <p:sp>
        <p:nvSpPr>
          <p:cNvPr id="4" name="Номер слайда 3"/>
          <p:cNvSpPr>
            <a:spLocks noGrp="1"/>
          </p:cNvSpPr>
          <p:nvPr>
            <p:ph type="sldNum" sz="quarter" idx="12"/>
          </p:nvPr>
        </p:nvSpPr>
        <p:spPr/>
        <p:txBody>
          <a:bodyPr/>
          <a:lstStyle/>
          <a:p>
            <a:fld id="{C84F76B6-6155-42AC-B024-73025507AB5D}" type="slidenum">
              <a:rPr lang="ru-RU" smtClean="0"/>
              <a:t>28</a:t>
            </a:fld>
            <a:endParaRPr lang="ru-RU"/>
          </a:p>
        </p:txBody>
      </p:sp>
    </p:spTree>
    <p:extLst>
      <p:ext uri="{BB962C8B-B14F-4D97-AF65-F5344CB8AC3E}">
        <p14:creationId xmlns:p14="http://schemas.microsoft.com/office/powerpoint/2010/main" val="39623029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E56300E-1E04-4C41-A4EC-E127D7FAFDE1}" type="slidenum">
              <a:rPr lang="en-US"/>
              <a:pPr/>
              <a:t>29</a:t>
            </a:fld>
            <a:endParaRPr lang="en-US"/>
          </a:p>
        </p:txBody>
      </p:sp>
      <p:sp>
        <p:nvSpPr>
          <p:cNvPr id="66562" name="Rectangle 2"/>
          <p:cNvSpPr>
            <a:spLocks noGrp="1" noChangeArrowheads="1"/>
          </p:cNvSpPr>
          <p:nvPr>
            <p:ph type="title"/>
          </p:nvPr>
        </p:nvSpPr>
        <p:spPr>
          <a:xfrm>
            <a:off x="628650" y="145208"/>
            <a:ext cx="7886700" cy="544372"/>
          </a:xfrm>
        </p:spPr>
        <p:txBody>
          <a:bodyPr>
            <a:normAutofit fontScale="90000"/>
          </a:bodyPr>
          <a:lstStyle/>
          <a:p>
            <a:pPr algn="ctr"/>
            <a:r>
              <a:rPr lang="ru-RU" b="1" dirty="0">
                <a:latin typeface="+mn-lt"/>
              </a:rPr>
              <a:t>Спасибо за внимание</a:t>
            </a:r>
            <a:endParaRPr lang="en-US" b="1" dirty="0">
              <a:latin typeface="+mn-lt"/>
            </a:endParaRPr>
          </a:p>
        </p:txBody>
      </p:sp>
      <p:sp>
        <p:nvSpPr>
          <p:cNvPr id="66563" name="Rectangle 3"/>
          <p:cNvSpPr>
            <a:spLocks noGrp="1" noChangeArrowheads="1"/>
          </p:cNvSpPr>
          <p:nvPr>
            <p:ph type="body" idx="1"/>
          </p:nvPr>
        </p:nvSpPr>
        <p:spPr>
          <a:xfrm>
            <a:off x="767062" y="4502429"/>
            <a:ext cx="3390454" cy="1655302"/>
          </a:xfrm>
        </p:spPr>
        <p:txBody>
          <a:bodyPr>
            <a:normAutofit/>
          </a:bodyPr>
          <a:lstStyle/>
          <a:p>
            <a:pPr>
              <a:lnSpc>
                <a:spcPct val="90000"/>
              </a:lnSpc>
              <a:buFontTx/>
              <a:buNone/>
            </a:pPr>
            <a:r>
              <a:rPr lang="ru-RU" sz="2800" b="1" dirty="0"/>
              <a:t>Анатолий </a:t>
            </a:r>
            <a:r>
              <a:rPr lang="ru-RU" sz="2800" b="1" dirty="0" smtClean="0"/>
              <a:t>Левенчук,</a:t>
            </a:r>
          </a:p>
          <a:p>
            <a:pPr>
              <a:lnSpc>
                <a:spcPct val="90000"/>
              </a:lnSpc>
              <a:buFontTx/>
              <a:buNone/>
            </a:pPr>
            <a:r>
              <a:rPr lang="en-US" sz="2800" dirty="0" smtClean="0">
                <a:hlinkClick r:id="rId3"/>
              </a:rPr>
              <a:t>http</a:t>
            </a:r>
            <a:r>
              <a:rPr lang="en-US" sz="2800" dirty="0">
                <a:hlinkClick r:id="rId3"/>
              </a:rPr>
              <a:t>://ailev.ru</a:t>
            </a:r>
            <a:endParaRPr lang="en-US" sz="2800" dirty="0"/>
          </a:p>
          <a:p>
            <a:pPr>
              <a:lnSpc>
                <a:spcPct val="90000"/>
              </a:lnSpc>
              <a:buFontTx/>
              <a:buNone/>
            </a:pPr>
            <a:r>
              <a:rPr lang="en-US" sz="2800" dirty="0" smtClean="0">
                <a:hlinkClick r:id="rId4"/>
              </a:rPr>
              <a:t>ailev@asmp.msk.su</a:t>
            </a:r>
            <a:endParaRPr lang="ru-RU" sz="2800" dirty="0" smtClean="0"/>
          </a:p>
          <a:p>
            <a:pPr>
              <a:lnSpc>
                <a:spcPct val="90000"/>
              </a:lnSpc>
              <a:buFontTx/>
              <a:buNone/>
            </a:pPr>
            <a:endParaRPr lang="ru-RU" dirty="0"/>
          </a:p>
          <a:p>
            <a:pPr>
              <a:lnSpc>
                <a:spcPct val="90000"/>
              </a:lnSpc>
              <a:buFontTx/>
              <a:buNone/>
            </a:pPr>
            <a:endParaRPr lang="ru-RU" sz="2800" dirty="0" smtClean="0"/>
          </a:p>
          <a:p>
            <a:pPr>
              <a:lnSpc>
                <a:spcPct val="80000"/>
              </a:lnSpc>
              <a:buFontTx/>
              <a:buNone/>
            </a:pPr>
            <a:endParaRPr lang="en-US" sz="2800" dirty="0" smtClean="0"/>
          </a:p>
          <a:p>
            <a:pPr>
              <a:lnSpc>
                <a:spcPct val="90000"/>
              </a:lnSpc>
              <a:buFontTx/>
              <a:buNone/>
            </a:pPr>
            <a:endParaRPr lang="en-US" sz="2800" dirty="0"/>
          </a:p>
        </p:txBody>
      </p:sp>
      <p:pic>
        <p:nvPicPr>
          <p:cNvPr id="2" name="Рисунок 1"/>
          <p:cNvPicPr>
            <a:picLocks noChangeAspect="1"/>
          </p:cNvPicPr>
          <p:nvPr/>
        </p:nvPicPr>
        <p:blipFill>
          <a:blip r:embed="rId5"/>
          <a:stretch>
            <a:fillRect/>
          </a:stretch>
        </p:blipFill>
        <p:spPr>
          <a:xfrm>
            <a:off x="5081286" y="2051455"/>
            <a:ext cx="2982168" cy="4106276"/>
          </a:xfrm>
          <a:prstGeom prst="rect">
            <a:avLst/>
          </a:prstGeom>
        </p:spPr>
      </p:pic>
      <p:sp>
        <p:nvSpPr>
          <p:cNvPr id="3" name="TextBox 2"/>
          <p:cNvSpPr txBox="1"/>
          <p:nvPr/>
        </p:nvSpPr>
        <p:spPr>
          <a:xfrm>
            <a:off x="767062" y="1153551"/>
            <a:ext cx="3903412" cy="3046988"/>
          </a:xfrm>
          <a:prstGeom prst="rect">
            <a:avLst/>
          </a:prstGeom>
          <a:noFill/>
        </p:spPr>
        <p:txBody>
          <a:bodyPr wrap="square" rtlCol="0">
            <a:spAutoFit/>
          </a:bodyPr>
          <a:lstStyle/>
          <a:p>
            <a:r>
              <a:rPr lang="ru-RU" sz="9600" b="1" dirty="0" smtClean="0"/>
              <a:t>20 мая</a:t>
            </a:r>
            <a:br>
              <a:rPr lang="ru-RU" sz="9600" b="1" dirty="0" smtClean="0"/>
            </a:br>
            <a:r>
              <a:rPr lang="ru-RU" sz="9600" b="1" dirty="0" smtClean="0"/>
              <a:t>2017</a:t>
            </a:r>
            <a:endParaRPr lang="ru-RU" sz="9600" b="1" dirty="0"/>
          </a:p>
        </p:txBody>
      </p:sp>
    </p:spTree>
    <p:extLst>
      <p:ext uri="{BB962C8B-B14F-4D97-AF65-F5344CB8AC3E}">
        <p14:creationId xmlns:p14="http://schemas.microsoft.com/office/powerpoint/2010/main" val="971753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1954212"/>
            <a:ext cx="8374673" cy="1774826"/>
          </a:xfrm>
        </p:spPr>
        <p:txBody>
          <a:bodyPr>
            <a:normAutofit fontScale="92500" lnSpcReduction="20000"/>
          </a:bodyPr>
          <a:lstStyle/>
          <a:p>
            <a:r>
              <a:rPr lang="ru-RU" dirty="0" smtClean="0"/>
              <a:t>Будущее как туман: вблизи всё прозрачно, а в трёх метрах может быть невидимая стена – все изменения приходят сбоку.</a:t>
            </a:r>
          </a:p>
          <a:p>
            <a:r>
              <a:rPr lang="ru-RU" dirty="0" smtClean="0"/>
              <a:t>Системность: всё со всем связано, единственного ведущего изменения нет.</a:t>
            </a:r>
          </a:p>
        </p:txBody>
      </p:sp>
      <p:sp>
        <p:nvSpPr>
          <p:cNvPr id="4" name="Номер слайда 3"/>
          <p:cNvSpPr>
            <a:spLocks noGrp="1"/>
          </p:cNvSpPr>
          <p:nvPr>
            <p:ph type="sldNum" sz="quarter" idx="12"/>
          </p:nvPr>
        </p:nvSpPr>
        <p:spPr/>
        <p:txBody>
          <a:bodyPr/>
          <a:lstStyle/>
          <a:p>
            <a:fld id="{C84F76B6-6155-42AC-B024-73025507AB5D}" type="slidenum">
              <a:rPr lang="ru-RU" smtClean="0"/>
              <a:t>3</a:t>
            </a:fld>
            <a:endParaRPr lang="ru-RU"/>
          </a:p>
        </p:txBody>
      </p:sp>
      <p:pic>
        <p:nvPicPr>
          <p:cNvPr id="5" name="Рисунок 4"/>
          <p:cNvPicPr>
            <a:picLocks noChangeAspect="1"/>
          </p:cNvPicPr>
          <p:nvPr/>
        </p:nvPicPr>
        <p:blipFill>
          <a:blip r:embed="rId2"/>
          <a:stretch>
            <a:fillRect/>
          </a:stretch>
        </p:blipFill>
        <p:spPr>
          <a:xfrm>
            <a:off x="2128837" y="3790951"/>
            <a:ext cx="4048125" cy="2686050"/>
          </a:xfrm>
          <a:prstGeom prst="rect">
            <a:avLst/>
          </a:prstGeom>
        </p:spPr>
      </p:pic>
      <p:sp>
        <p:nvSpPr>
          <p:cNvPr id="6" name="Заголовок 5"/>
          <p:cNvSpPr>
            <a:spLocks noGrp="1"/>
          </p:cNvSpPr>
          <p:nvPr>
            <p:ph type="title"/>
          </p:nvPr>
        </p:nvSpPr>
        <p:spPr>
          <a:xfrm>
            <a:off x="628650" y="180181"/>
            <a:ext cx="7886700" cy="1325563"/>
          </a:xfrm>
        </p:spPr>
        <p:txBody>
          <a:bodyPr>
            <a:normAutofit/>
          </a:bodyPr>
          <a:lstStyle/>
          <a:p>
            <a:r>
              <a:rPr lang="ru-RU" b="1" dirty="0" smtClean="0">
                <a:latin typeface="+mn-lt"/>
              </a:rPr>
              <a:t>Будущее уже здесь, только оно неравномерно распределено.</a:t>
            </a:r>
            <a:endParaRPr lang="ru-RU" b="1" dirty="0">
              <a:latin typeface="+mn-lt"/>
            </a:endParaRPr>
          </a:p>
        </p:txBody>
      </p:sp>
      <p:sp>
        <p:nvSpPr>
          <p:cNvPr id="7" name="Прямоугольник 6"/>
          <p:cNvSpPr/>
          <p:nvPr/>
        </p:nvSpPr>
        <p:spPr>
          <a:xfrm>
            <a:off x="7327780" y="1321078"/>
            <a:ext cx="1317027" cy="461665"/>
          </a:xfrm>
          <a:prstGeom prst="rect">
            <a:avLst/>
          </a:prstGeom>
        </p:spPr>
        <p:txBody>
          <a:bodyPr wrap="none">
            <a:spAutoFit/>
          </a:bodyPr>
          <a:lstStyle/>
          <a:p>
            <a:r>
              <a:rPr lang="ru-RU" sz="2400" b="1" dirty="0" err="1"/>
              <a:t>У.Гибсон</a:t>
            </a:r>
            <a:endParaRPr lang="ru-RU" sz="2400" b="1" dirty="0"/>
          </a:p>
        </p:txBody>
      </p:sp>
      <p:sp>
        <p:nvSpPr>
          <p:cNvPr id="8" name="Прямоугольник 7"/>
          <p:cNvSpPr/>
          <p:nvPr/>
        </p:nvSpPr>
        <p:spPr>
          <a:xfrm>
            <a:off x="2141537" y="6538914"/>
            <a:ext cx="3560763" cy="215444"/>
          </a:xfrm>
          <a:prstGeom prst="rect">
            <a:avLst/>
          </a:prstGeom>
        </p:spPr>
        <p:txBody>
          <a:bodyPr wrap="square">
            <a:spAutoFit/>
          </a:bodyPr>
          <a:lstStyle/>
          <a:p>
            <a:r>
              <a:rPr lang="en-US" sz="800" dirty="0"/>
              <a:t>http://www.johnsonsdrivingacademy.co.uk/driving-advice/driving-in-the-fog/</a:t>
            </a:r>
            <a:endParaRPr lang="ru-RU" sz="800" dirty="0"/>
          </a:p>
        </p:txBody>
      </p:sp>
    </p:spTree>
    <p:extLst>
      <p:ext uri="{BB962C8B-B14F-4D97-AF65-F5344CB8AC3E}">
        <p14:creationId xmlns:p14="http://schemas.microsoft.com/office/powerpoint/2010/main" val="638148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3644" y="0"/>
            <a:ext cx="8274756" cy="537985"/>
          </a:xfrm>
        </p:spPr>
        <p:txBody>
          <a:bodyPr>
            <a:normAutofit fontScale="90000"/>
          </a:bodyPr>
          <a:lstStyle/>
          <a:p>
            <a:pPr algn="ctr"/>
            <a:r>
              <a:rPr lang="ru-RU" sz="4000" b="1" dirty="0" smtClean="0">
                <a:latin typeface="+mn-lt"/>
              </a:rPr>
              <a:t>Стратегия как первый шаг к поражению</a:t>
            </a:r>
            <a:endParaRPr lang="ru-RU" sz="4000" b="1" dirty="0">
              <a:latin typeface="+mn-lt"/>
            </a:endParaRPr>
          </a:p>
        </p:txBody>
      </p:sp>
      <p:sp>
        <p:nvSpPr>
          <p:cNvPr id="3" name="Объект 2"/>
          <p:cNvSpPr>
            <a:spLocks noGrp="1"/>
          </p:cNvSpPr>
          <p:nvPr>
            <p:ph idx="1"/>
          </p:nvPr>
        </p:nvSpPr>
        <p:spPr>
          <a:xfrm>
            <a:off x="218560" y="3393997"/>
            <a:ext cx="8864921" cy="3464003"/>
          </a:xfrm>
        </p:spPr>
        <p:txBody>
          <a:bodyPr>
            <a:normAutofit fontScale="55000" lnSpcReduction="20000"/>
          </a:bodyPr>
          <a:lstStyle/>
          <a:p>
            <a:pPr marL="0" indent="0">
              <a:buNone/>
            </a:pPr>
            <a:r>
              <a:rPr lang="ru-RU" dirty="0" smtClean="0"/>
              <a:t>Лучший обзор: </a:t>
            </a:r>
            <a:r>
              <a:rPr lang="en-US" dirty="0">
                <a:hlinkClick r:id="rId2"/>
              </a:rPr>
              <a:t>http://</a:t>
            </a:r>
            <a:r>
              <a:rPr lang="en-US" dirty="0" smtClean="0">
                <a:hlinkClick r:id="rId2"/>
              </a:rPr>
              <a:t>vijaykumarbhatia.weebly.com/strategic-management-history-and-development.html</a:t>
            </a:r>
            <a:endParaRPr lang="ru-RU" dirty="0" smtClean="0"/>
          </a:p>
          <a:p>
            <a:r>
              <a:rPr lang="ru-RU" dirty="0" smtClean="0"/>
              <a:t>До 40-х годов: стратегия только у военных.</a:t>
            </a:r>
          </a:p>
          <a:p>
            <a:r>
              <a:rPr lang="ru-RU" dirty="0" smtClean="0"/>
              <a:t>Бюджетирование (</a:t>
            </a:r>
            <a:r>
              <a:rPr lang="en-US" dirty="0" smtClean="0"/>
              <a:t>James McKinsey, </a:t>
            </a:r>
            <a:r>
              <a:rPr lang="en-US" i="1" dirty="0" smtClean="0"/>
              <a:t>Budgetary Control</a:t>
            </a:r>
            <a:r>
              <a:rPr lang="en-US" dirty="0" smtClean="0"/>
              <a:t>, 1922) </a:t>
            </a:r>
            <a:r>
              <a:rPr lang="ru-RU" dirty="0" smtClean="0"/>
              <a:t>как предтеча бизнес-стратегий.</a:t>
            </a:r>
          </a:p>
          <a:p>
            <a:r>
              <a:rPr lang="ru-RU" dirty="0" smtClean="0"/>
              <a:t>Стратегическое планирование (6</a:t>
            </a:r>
            <a:r>
              <a:rPr lang="en-US" dirty="0" smtClean="0"/>
              <a:t>0</a:t>
            </a:r>
            <a:r>
              <a:rPr lang="ru-RU" dirty="0" smtClean="0"/>
              <a:t>-70</a:t>
            </a:r>
            <a:r>
              <a:rPr lang="en-US" dirty="0" smtClean="0"/>
              <a:t>-</a:t>
            </a:r>
            <a:r>
              <a:rPr lang="ru-RU" dirty="0" smtClean="0"/>
              <a:t>е годы, упор на анализ). Менеджмент по целям (</a:t>
            </a:r>
            <a:r>
              <a:rPr lang="en-US" dirty="0" smtClean="0"/>
              <a:t>management by objectives) – </a:t>
            </a:r>
            <a:r>
              <a:rPr lang="ru-RU" dirty="0" smtClean="0"/>
              <a:t>классический пример поветрия.</a:t>
            </a:r>
            <a:r>
              <a:rPr lang="en-US" dirty="0" smtClean="0"/>
              <a:t> </a:t>
            </a:r>
            <a:endParaRPr lang="ru-RU" dirty="0" smtClean="0"/>
          </a:p>
          <a:p>
            <a:r>
              <a:rPr lang="ru-RU" dirty="0" err="1" smtClean="0"/>
              <a:t>Самосбывающиеся</a:t>
            </a:r>
            <a:r>
              <a:rPr lang="ru-RU" dirty="0" smtClean="0"/>
              <a:t> теории (80-90-е, основанные на равновесии: теория сравнительных преимуществ) – </a:t>
            </a:r>
            <a:r>
              <a:rPr lang="en-US" dirty="0"/>
              <a:t>mission statements and core </a:t>
            </a:r>
            <a:r>
              <a:rPr lang="en-US" dirty="0" smtClean="0"/>
              <a:t>competencies</a:t>
            </a:r>
            <a:r>
              <a:rPr lang="ru-RU" dirty="0" smtClean="0"/>
              <a:t>. Оценка силы и слабости (</a:t>
            </a:r>
            <a:r>
              <a:rPr lang="en-US" dirty="0" smtClean="0"/>
              <a:t>SWOT</a:t>
            </a:r>
            <a:r>
              <a:rPr lang="ru-RU" dirty="0" smtClean="0"/>
              <a:t> – </a:t>
            </a:r>
            <a:r>
              <a:rPr lang="en-US" dirty="0" smtClean="0"/>
              <a:t>strength, weakness, opportunities and threats), 5 </a:t>
            </a:r>
            <a:r>
              <a:rPr lang="ru-RU" dirty="0" smtClean="0"/>
              <a:t>сил, работы Портера по пути к мифу «</a:t>
            </a:r>
            <a:r>
              <a:rPr lang="en-US" i="1" dirty="0" smtClean="0"/>
              <a:t>sustainable</a:t>
            </a:r>
            <a:r>
              <a:rPr lang="en-US" dirty="0" smtClean="0"/>
              <a:t> competitive advantage</a:t>
            </a:r>
            <a:r>
              <a:rPr lang="ru-RU" dirty="0" smtClean="0"/>
              <a:t>»</a:t>
            </a:r>
          </a:p>
          <a:p>
            <a:endParaRPr lang="ru-RU" dirty="0" smtClean="0"/>
          </a:p>
          <a:p>
            <a:r>
              <a:rPr lang="ru-RU" b="1" dirty="0" smtClean="0"/>
              <a:t>Огромная россыпь текущих подходов (2017): надёжно работающих среди них нет! На каждый пример есть </a:t>
            </a:r>
            <a:r>
              <a:rPr lang="ru-RU" b="1" dirty="0" err="1" smtClean="0"/>
              <a:t>контрпример</a:t>
            </a:r>
            <a:r>
              <a:rPr lang="ru-RU" b="1" dirty="0" smtClean="0"/>
              <a:t>!</a:t>
            </a:r>
          </a:p>
          <a:p>
            <a:r>
              <a:rPr lang="ru-RU" b="1" dirty="0" smtClean="0"/>
              <a:t>Одно понятно: провал стратегии – это просто повод её подправить в очередном цикле (или это действительно провал, если ресурсы уже кончились).</a:t>
            </a:r>
          </a:p>
        </p:txBody>
      </p:sp>
      <p:sp>
        <p:nvSpPr>
          <p:cNvPr id="4" name="Номер слайда 3"/>
          <p:cNvSpPr>
            <a:spLocks noGrp="1"/>
          </p:cNvSpPr>
          <p:nvPr>
            <p:ph type="sldNum" sz="quarter" idx="12"/>
          </p:nvPr>
        </p:nvSpPr>
        <p:spPr/>
        <p:txBody>
          <a:bodyPr/>
          <a:lstStyle/>
          <a:p>
            <a:fld id="{C84F76B6-6155-42AC-B024-73025507AB5D}" type="slidenum">
              <a:rPr lang="ru-RU" smtClean="0"/>
              <a:t>4</a:t>
            </a:fld>
            <a:endParaRPr lang="ru-RU"/>
          </a:p>
        </p:txBody>
      </p:sp>
      <p:sp>
        <p:nvSpPr>
          <p:cNvPr id="5" name="TextBox 4"/>
          <p:cNvSpPr txBox="1"/>
          <p:nvPr/>
        </p:nvSpPr>
        <p:spPr>
          <a:xfrm>
            <a:off x="3200268" y="1273493"/>
            <a:ext cx="2904506" cy="1384995"/>
          </a:xfrm>
          <a:prstGeom prst="rect">
            <a:avLst/>
          </a:prstGeom>
          <a:noFill/>
        </p:spPr>
        <p:txBody>
          <a:bodyPr wrap="square" rtlCol="0">
            <a:spAutoFit/>
          </a:bodyPr>
          <a:lstStyle/>
          <a:p>
            <a:r>
              <a:rPr lang="ru-RU" sz="2800" b="1" dirty="0" smtClean="0"/>
              <a:t>Переход от стратегии к </a:t>
            </a:r>
            <a:r>
              <a:rPr lang="ru-RU" sz="2800" b="1" dirty="0" err="1" smtClean="0"/>
              <a:t>стратегированию</a:t>
            </a:r>
            <a:endParaRPr lang="ru-RU" sz="2800" b="1" dirty="0"/>
          </a:p>
        </p:txBody>
      </p:sp>
      <p:pic>
        <p:nvPicPr>
          <p:cNvPr id="7" name="Рисунок 6"/>
          <p:cNvPicPr>
            <a:picLocks noChangeAspect="1"/>
          </p:cNvPicPr>
          <p:nvPr/>
        </p:nvPicPr>
        <p:blipFill>
          <a:blip r:embed="rId3"/>
          <a:stretch>
            <a:fillRect/>
          </a:stretch>
        </p:blipFill>
        <p:spPr>
          <a:xfrm>
            <a:off x="218560" y="963474"/>
            <a:ext cx="2851116" cy="1776189"/>
          </a:xfrm>
          <a:prstGeom prst="rect">
            <a:avLst/>
          </a:prstGeom>
        </p:spPr>
      </p:pic>
      <p:sp>
        <p:nvSpPr>
          <p:cNvPr id="9" name="Знак запрета 8"/>
          <p:cNvSpPr/>
          <p:nvPr/>
        </p:nvSpPr>
        <p:spPr>
          <a:xfrm>
            <a:off x="431820" y="717103"/>
            <a:ext cx="2424596" cy="2299145"/>
          </a:xfrm>
          <a:prstGeom prst="noSmoking">
            <a:avLst>
              <a:gd name="adj" fmla="val 50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1514" y="593283"/>
            <a:ext cx="3180868" cy="2611840"/>
          </a:xfrm>
          <a:prstGeom prst="rect">
            <a:avLst/>
          </a:prstGeom>
        </p:spPr>
      </p:pic>
    </p:spTree>
    <p:extLst>
      <p:ext uri="{BB962C8B-B14F-4D97-AF65-F5344CB8AC3E}">
        <p14:creationId xmlns:p14="http://schemas.microsoft.com/office/powerpoint/2010/main" val="625079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6301"/>
            <a:ext cx="8229600" cy="575594"/>
          </a:xfrm>
        </p:spPr>
        <p:txBody>
          <a:bodyPr>
            <a:normAutofit fontScale="90000"/>
          </a:bodyPr>
          <a:lstStyle/>
          <a:p>
            <a:r>
              <a:rPr lang="ru-RU" b="1" dirty="0" smtClean="0">
                <a:latin typeface="+mn-lt"/>
              </a:rPr>
              <a:t>Предпринимательство</a:t>
            </a:r>
            <a:endParaRPr lang="ru-RU" b="1" dirty="0">
              <a:latin typeface="+mn-lt"/>
            </a:endParaRPr>
          </a:p>
        </p:txBody>
      </p:sp>
      <p:sp>
        <p:nvSpPr>
          <p:cNvPr id="8" name="Объект 7"/>
          <p:cNvSpPr>
            <a:spLocks noGrp="1"/>
          </p:cNvSpPr>
          <p:nvPr>
            <p:ph sz="half" idx="2"/>
          </p:nvPr>
        </p:nvSpPr>
        <p:spPr>
          <a:xfrm>
            <a:off x="842962" y="4663907"/>
            <a:ext cx="7708232" cy="1875005"/>
          </a:xfrm>
        </p:spPr>
        <p:txBody>
          <a:bodyPr>
            <a:normAutofit fontScale="92500"/>
          </a:bodyPr>
          <a:lstStyle/>
          <a:p>
            <a:r>
              <a:rPr lang="ru-RU" b="1" dirty="0" smtClean="0">
                <a:solidFill>
                  <a:srgbClr val="CC0000"/>
                </a:solidFill>
              </a:rPr>
              <a:t>Научиться угадывать будущее нельзя</a:t>
            </a:r>
          </a:p>
          <a:p>
            <a:r>
              <a:rPr lang="ru-RU" dirty="0" smtClean="0"/>
              <a:t>Готовность принять риск</a:t>
            </a:r>
          </a:p>
          <a:p>
            <a:r>
              <a:rPr lang="ru-RU" dirty="0" smtClean="0"/>
              <a:t>Не делать глупых ошибок (модели, </a:t>
            </a:r>
            <a:r>
              <a:rPr lang="ru-RU" dirty="0" err="1" smtClean="0"/>
              <a:t>чеклисты</a:t>
            </a:r>
            <a:r>
              <a:rPr lang="ru-RU" dirty="0" smtClean="0"/>
              <a:t>) </a:t>
            </a:r>
            <a:r>
              <a:rPr lang="en-US" dirty="0" smtClean="0"/>
              <a:t>[</a:t>
            </a:r>
            <a:r>
              <a:rPr lang="ru-RU" dirty="0" smtClean="0"/>
              <a:t>по </a:t>
            </a:r>
            <a:r>
              <a:rPr lang="ru-RU" dirty="0" err="1" smtClean="0"/>
              <a:t>Талебу</a:t>
            </a:r>
            <a:r>
              <a:rPr lang="ru-RU" dirty="0" smtClean="0"/>
              <a:t> «не быть лохом»</a:t>
            </a:r>
            <a:r>
              <a:rPr lang="en-US" dirty="0" smtClean="0"/>
              <a:t>]</a:t>
            </a:r>
            <a:r>
              <a:rPr lang="ru-RU" dirty="0" smtClean="0"/>
              <a:t>, делать много ставок</a:t>
            </a:r>
          </a:p>
        </p:txBody>
      </p:sp>
      <p:sp>
        <p:nvSpPr>
          <p:cNvPr id="4" name="Номер слайда 3"/>
          <p:cNvSpPr>
            <a:spLocks noGrp="1"/>
          </p:cNvSpPr>
          <p:nvPr>
            <p:ph type="sldNum" sz="quarter" idx="12"/>
          </p:nvPr>
        </p:nvSpPr>
        <p:spPr/>
        <p:txBody>
          <a:bodyPr/>
          <a:lstStyle/>
          <a:p>
            <a:fld id="{C84F76B6-6155-42AC-B024-73025507AB5D}" type="slidenum">
              <a:rPr lang="ru-RU" smtClean="0"/>
              <a:t>5</a:t>
            </a:fld>
            <a:endParaRPr lang="ru-RU"/>
          </a:p>
        </p:txBody>
      </p:sp>
      <p:pic>
        <p:nvPicPr>
          <p:cNvPr id="11" name="Рисунок 10"/>
          <p:cNvPicPr>
            <a:picLocks noChangeAspect="1"/>
          </p:cNvPicPr>
          <p:nvPr/>
        </p:nvPicPr>
        <p:blipFill>
          <a:blip r:embed="rId2"/>
          <a:stretch>
            <a:fillRect/>
          </a:stretch>
        </p:blipFill>
        <p:spPr>
          <a:xfrm>
            <a:off x="842962" y="829845"/>
            <a:ext cx="7458075" cy="3810000"/>
          </a:xfrm>
          <a:prstGeom prst="rect">
            <a:avLst/>
          </a:prstGeom>
        </p:spPr>
      </p:pic>
    </p:spTree>
    <p:extLst>
      <p:ext uri="{BB962C8B-B14F-4D97-AF65-F5344CB8AC3E}">
        <p14:creationId xmlns:p14="http://schemas.microsoft.com/office/powerpoint/2010/main" val="3881404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60618"/>
            <a:ext cx="7886700" cy="653777"/>
          </a:xfrm>
        </p:spPr>
        <p:txBody>
          <a:bodyPr>
            <a:normAutofit fontScale="90000"/>
          </a:bodyPr>
          <a:lstStyle/>
          <a:p>
            <a:r>
              <a:rPr lang="ru-RU" b="1" dirty="0" smtClean="0"/>
              <a:t>Как дела у </a:t>
            </a:r>
            <a:r>
              <a:rPr lang="en-US" b="1" dirty="0" smtClean="0"/>
              <a:t>NVIDIA</a:t>
            </a:r>
            <a:r>
              <a:rPr lang="ru-RU" b="1" dirty="0" smtClean="0"/>
              <a:t>? </a:t>
            </a:r>
            <a:r>
              <a:rPr lang="en-US" b="1" dirty="0" smtClean="0"/>
              <a:t>      ?</a:t>
            </a:r>
            <a:endParaRPr lang="ru-RU" b="1" dirty="0"/>
          </a:p>
        </p:txBody>
      </p:sp>
      <p:sp>
        <p:nvSpPr>
          <p:cNvPr id="4" name="Номер слайда 3"/>
          <p:cNvSpPr>
            <a:spLocks noGrp="1"/>
          </p:cNvSpPr>
          <p:nvPr>
            <p:ph type="sldNum" sz="quarter" idx="12"/>
          </p:nvPr>
        </p:nvSpPr>
        <p:spPr/>
        <p:txBody>
          <a:bodyPr/>
          <a:lstStyle/>
          <a:p>
            <a:fld id="{C84F76B6-6155-42AC-B024-73025507AB5D}" type="slidenum">
              <a:rPr lang="ru-RU" smtClean="0"/>
              <a:t>6</a:t>
            </a:fld>
            <a:endParaRPr lang="ru-RU"/>
          </a:p>
        </p:txBody>
      </p:sp>
      <p:pic>
        <p:nvPicPr>
          <p:cNvPr id="5" name="Рисунок 4"/>
          <p:cNvPicPr>
            <a:picLocks noChangeAspect="1"/>
          </p:cNvPicPr>
          <p:nvPr/>
        </p:nvPicPr>
        <p:blipFill>
          <a:blip r:embed="rId2"/>
          <a:stretch>
            <a:fillRect/>
          </a:stretch>
        </p:blipFill>
        <p:spPr>
          <a:xfrm>
            <a:off x="1107622" y="703016"/>
            <a:ext cx="6667500" cy="2238375"/>
          </a:xfrm>
          <a:prstGeom prst="rect">
            <a:avLst/>
          </a:prstGeom>
        </p:spPr>
      </p:pic>
      <p:sp>
        <p:nvSpPr>
          <p:cNvPr id="6" name="TextBox 5"/>
          <p:cNvSpPr txBox="1"/>
          <p:nvPr/>
        </p:nvSpPr>
        <p:spPr>
          <a:xfrm>
            <a:off x="628650" y="2777511"/>
            <a:ext cx="8249194" cy="369332"/>
          </a:xfrm>
          <a:prstGeom prst="rect">
            <a:avLst/>
          </a:prstGeom>
          <a:noFill/>
        </p:spPr>
        <p:txBody>
          <a:bodyPr wrap="square" rtlCol="0">
            <a:spAutoFit/>
          </a:bodyPr>
          <a:lstStyle/>
          <a:p>
            <a:r>
              <a:rPr lang="ru-RU" dirty="0" smtClean="0"/>
              <a:t>Цены на акции </a:t>
            </a:r>
            <a:r>
              <a:rPr lang="en-US" dirty="0" smtClean="0"/>
              <a:t>NVIDIA,</a:t>
            </a:r>
            <a:r>
              <a:rPr lang="ru-RU" dirty="0" smtClean="0"/>
              <a:t> на</a:t>
            </a:r>
            <a:r>
              <a:rPr lang="en-US" dirty="0" smtClean="0"/>
              <a:t> 18 </a:t>
            </a:r>
            <a:r>
              <a:rPr lang="ru-RU" dirty="0" smtClean="0"/>
              <a:t>мая 2017г., за весь период существования</a:t>
            </a:r>
            <a:endParaRPr lang="ru-RU" dirty="0"/>
          </a:p>
        </p:txBody>
      </p:sp>
      <p:pic>
        <p:nvPicPr>
          <p:cNvPr id="7" name="Рисунок 6"/>
          <p:cNvPicPr>
            <a:picLocks noChangeAspect="1"/>
          </p:cNvPicPr>
          <p:nvPr/>
        </p:nvPicPr>
        <p:blipFill>
          <a:blip r:embed="rId3"/>
          <a:stretch>
            <a:fillRect/>
          </a:stretch>
        </p:blipFill>
        <p:spPr>
          <a:xfrm>
            <a:off x="1276350" y="3120779"/>
            <a:ext cx="6591300" cy="2124075"/>
          </a:xfrm>
          <a:prstGeom prst="rect">
            <a:avLst/>
          </a:prstGeom>
        </p:spPr>
      </p:pic>
      <p:sp>
        <p:nvSpPr>
          <p:cNvPr id="9" name="TextBox 8"/>
          <p:cNvSpPr txBox="1"/>
          <p:nvPr/>
        </p:nvSpPr>
        <p:spPr>
          <a:xfrm>
            <a:off x="628650" y="5174642"/>
            <a:ext cx="8249194" cy="369332"/>
          </a:xfrm>
          <a:prstGeom prst="rect">
            <a:avLst/>
          </a:prstGeom>
          <a:noFill/>
        </p:spPr>
        <p:txBody>
          <a:bodyPr wrap="square" rtlCol="0">
            <a:spAutoFit/>
          </a:bodyPr>
          <a:lstStyle/>
          <a:p>
            <a:r>
              <a:rPr lang="ru-RU" dirty="0" smtClean="0"/>
              <a:t>Цены на акции </a:t>
            </a:r>
            <a:r>
              <a:rPr lang="en-US" dirty="0" smtClean="0"/>
              <a:t>NVIDIA,</a:t>
            </a:r>
            <a:r>
              <a:rPr lang="ru-RU" dirty="0" smtClean="0"/>
              <a:t> на</a:t>
            </a:r>
            <a:r>
              <a:rPr lang="en-US" dirty="0" smtClean="0"/>
              <a:t> 18 </a:t>
            </a:r>
            <a:r>
              <a:rPr lang="ru-RU" dirty="0" smtClean="0"/>
              <a:t>мая 2017г., за последний месяц</a:t>
            </a:r>
            <a:endParaRPr lang="ru-RU" dirty="0"/>
          </a:p>
        </p:txBody>
      </p:sp>
      <p:pic>
        <p:nvPicPr>
          <p:cNvPr id="10" name="Рисунок 9"/>
          <p:cNvPicPr>
            <a:picLocks noChangeAspect="1"/>
          </p:cNvPicPr>
          <p:nvPr/>
        </p:nvPicPr>
        <p:blipFill>
          <a:blip r:embed="rId4"/>
          <a:stretch>
            <a:fillRect/>
          </a:stretch>
        </p:blipFill>
        <p:spPr>
          <a:xfrm>
            <a:off x="2960853" y="215260"/>
            <a:ext cx="2351589" cy="534452"/>
          </a:xfrm>
          <a:prstGeom prst="rect">
            <a:avLst/>
          </a:prstGeom>
        </p:spPr>
      </p:pic>
    </p:spTree>
    <p:extLst>
      <p:ext uri="{BB962C8B-B14F-4D97-AF65-F5344CB8AC3E}">
        <p14:creationId xmlns:p14="http://schemas.microsoft.com/office/powerpoint/2010/main" val="2982624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7748"/>
            <a:ext cx="8229600" cy="639762"/>
          </a:xfrm>
        </p:spPr>
        <p:txBody>
          <a:bodyPr>
            <a:normAutofit fontScale="90000"/>
          </a:bodyPr>
          <a:lstStyle/>
          <a:p>
            <a:r>
              <a:rPr lang="en-US" b="1" dirty="0" smtClean="0"/>
              <a:t>1993</a:t>
            </a:r>
            <a:r>
              <a:rPr lang="ru-RU" b="1" dirty="0" smtClean="0"/>
              <a:t>: три технаря-соучредителя</a:t>
            </a:r>
            <a:endParaRPr lang="ru-RU" b="1" dirty="0"/>
          </a:p>
        </p:txBody>
      </p:sp>
      <p:sp>
        <p:nvSpPr>
          <p:cNvPr id="4" name="Номер слайда 3"/>
          <p:cNvSpPr>
            <a:spLocks noGrp="1"/>
          </p:cNvSpPr>
          <p:nvPr>
            <p:ph type="sldNum" sz="quarter" idx="12"/>
          </p:nvPr>
        </p:nvSpPr>
        <p:spPr/>
        <p:txBody>
          <a:bodyPr/>
          <a:lstStyle/>
          <a:p>
            <a:fld id="{D929108D-64B6-47A6-B06A-257E9C83E91D}" type="slidenum">
              <a:rPr lang="ru-RU" smtClean="0">
                <a:solidFill>
                  <a:prstClr val="black">
                    <a:tint val="75000"/>
                  </a:prstClr>
                </a:solidFill>
              </a:rPr>
              <a:pPr/>
              <a:t>7</a:t>
            </a:fld>
            <a:endParaRPr lang="ru-RU">
              <a:solidFill>
                <a:prstClr val="black">
                  <a:tint val="75000"/>
                </a:prstClr>
              </a:solidFill>
            </a:endParaRPr>
          </a:p>
        </p:txBody>
      </p:sp>
      <p:pic>
        <p:nvPicPr>
          <p:cNvPr id="5" name="Рисунок 4"/>
          <p:cNvPicPr>
            <a:picLocks noChangeAspect="1"/>
          </p:cNvPicPr>
          <p:nvPr/>
        </p:nvPicPr>
        <p:blipFill>
          <a:blip r:embed="rId2"/>
          <a:stretch>
            <a:fillRect/>
          </a:stretch>
        </p:blipFill>
        <p:spPr>
          <a:xfrm>
            <a:off x="563349" y="657510"/>
            <a:ext cx="8030750" cy="3990254"/>
          </a:xfrm>
          <a:prstGeom prst="rect">
            <a:avLst/>
          </a:prstGeom>
        </p:spPr>
      </p:pic>
      <p:sp>
        <p:nvSpPr>
          <p:cNvPr id="3" name="Прямоугольник 2"/>
          <p:cNvSpPr/>
          <p:nvPr/>
        </p:nvSpPr>
        <p:spPr>
          <a:xfrm>
            <a:off x="277610" y="4815363"/>
            <a:ext cx="8866390" cy="2000548"/>
          </a:xfrm>
          <a:prstGeom prst="rect">
            <a:avLst/>
          </a:prstGeom>
        </p:spPr>
        <p:txBody>
          <a:bodyPr wrap="square">
            <a:spAutoFit/>
          </a:bodyPr>
          <a:lstStyle/>
          <a:p>
            <a:r>
              <a:rPr lang="ru-RU" dirty="0" smtClean="0"/>
              <a:t>«</a:t>
            </a:r>
            <a:r>
              <a:rPr lang="en-US" dirty="0" smtClean="0"/>
              <a:t>There </a:t>
            </a:r>
            <a:r>
              <a:rPr lang="en-US" dirty="0"/>
              <a:t>was no market in 1993, but we saw a wave coming," </a:t>
            </a:r>
            <a:r>
              <a:rPr lang="en-US" dirty="0" err="1"/>
              <a:t>Malachowsky</a:t>
            </a:r>
            <a:r>
              <a:rPr lang="en-US" dirty="0"/>
              <a:t> says. "There's a California surfing competition that happens in a five-month window every year. When they see some type of wave phenomenon or storm in Japan, they tell all the surfers to show up in California, because there's going to be a wave in two days. That's what it was. We were at the beginning</a:t>
            </a:r>
            <a:r>
              <a:rPr lang="en-US" dirty="0" smtClean="0"/>
              <a:t>.</a:t>
            </a:r>
            <a:r>
              <a:rPr lang="ru-RU" dirty="0" smtClean="0"/>
              <a:t>»</a:t>
            </a:r>
          </a:p>
          <a:p>
            <a:endParaRPr lang="ru-RU" dirty="0" smtClean="0"/>
          </a:p>
          <a:p>
            <a:r>
              <a:rPr lang="en-US" sz="1600" dirty="0"/>
              <a:t>https://www.forbes.com/sites/aarontilley/2016/11/30/nvidia-deep-learning-ai-intel/#836210b7ff1e</a:t>
            </a:r>
            <a:endParaRPr lang="ru-RU" sz="1600" dirty="0"/>
          </a:p>
        </p:txBody>
      </p:sp>
      <p:sp>
        <p:nvSpPr>
          <p:cNvPr id="6" name="TextBox 5"/>
          <p:cNvSpPr txBox="1"/>
          <p:nvPr/>
        </p:nvSpPr>
        <p:spPr>
          <a:xfrm>
            <a:off x="930753" y="3088027"/>
            <a:ext cx="1773258" cy="369332"/>
          </a:xfrm>
          <a:prstGeom prst="rect">
            <a:avLst/>
          </a:prstGeom>
          <a:noFill/>
        </p:spPr>
        <p:txBody>
          <a:bodyPr wrap="square" rtlCol="0">
            <a:spAutoFit/>
          </a:bodyPr>
          <a:lstStyle/>
          <a:p>
            <a:r>
              <a:rPr lang="ru-RU" b="1" dirty="0" smtClean="0">
                <a:solidFill>
                  <a:schemeClr val="bg1"/>
                </a:solidFill>
              </a:rPr>
              <a:t>Сейчас: 4.5%</a:t>
            </a:r>
            <a:endParaRPr lang="ru-RU" b="1" dirty="0">
              <a:solidFill>
                <a:schemeClr val="bg1"/>
              </a:solidFill>
            </a:endParaRPr>
          </a:p>
        </p:txBody>
      </p:sp>
      <p:sp>
        <p:nvSpPr>
          <p:cNvPr id="7" name="TextBox 6"/>
          <p:cNvSpPr txBox="1"/>
          <p:nvPr/>
        </p:nvSpPr>
        <p:spPr>
          <a:xfrm>
            <a:off x="6171570" y="3173383"/>
            <a:ext cx="2312126" cy="369332"/>
          </a:xfrm>
          <a:prstGeom prst="rect">
            <a:avLst/>
          </a:prstGeom>
          <a:noFill/>
        </p:spPr>
        <p:txBody>
          <a:bodyPr wrap="square" rtlCol="0">
            <a:spAutoFit/>
          </a:bodyPr>
          <a:lstStyle/>
          <a:p>
            <a:r>
              <a:rPr lang="ru-RU" b="1" dirty="0" smtClean="0">
                <a:solidFill>
                  <a:schemeClr val="bg1"/>
                </a:solidFill>
              </a:rPr>
              <a:t>На пенсии с 2003г.</a:t>
            </a:r>
            <a:endParaRPr lang="ru-RU" b="1" dirty="0">
              <a:solidFill>
                <a:schemeClr val="bg1"/>
              </a:solidFill>
            </a:endParaRPr>
          </a:p>
        </p:txBody>
      </p:sp>
      <p:sp>
        <p:nvSpPr>
          <p:cNvPr id="8" name="TextBox 7"/>
          <p:cNvSpPr txBox="1"/>
          <p:nvPr/>
        </p:nvSpPr>
        <p:spPr>
          <a:xfrm>
            <a:off x="3472566" y="2949528"/>
            <a:ext cx="2212316" cy="646331"/>
          </a:xfrm>
          <a:prstGeom prst="rect">
            <a:avLst/>
          </a:prstGeom>
          <a:noFill/>
        </p:spPr>
        <p:txBody>
          <a:bodyPr wrap="square" rtlCol="0">
            <a:spAutoFit/>
          </a:bodyPr>
          <a:lstStyle/>
          <a:p>
            <a:r>
              <a:rPr lang="ru-RU" b="1" dirty="0" smtClean="0">
                <a:solidFill>
                  <a:schemeClr val="bg1"/>
                </a:solidFill>
              </a:rPr>
              <a:t>Наполовину на пенсии, 40 патентов</a:t>
            </a:r>
            <a:endParaRPr lang="ru-RU" b="1" dirty="0">
              <a:solidFill>
                <a:schemeClr val="bg1"/>
              </a:solidFill>
            </a:endParaRPr>
          </a:p>
        </p:txBody>
      </p:sp>
    </p:spTree>
    <p:extLst>
      <p:ext uri="{BB962C8B-B14F-4D97-AF65-F5344CB8AC3E}">
        <p14:creationId xmlns:p14="http://schemas.microsoft.com/office/powerpoint/2010/main" val="3110017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25625"/>
          </a:xfrm>
        </p:spPr>
        <p:txBody>
          <a:bodyPr>
            <a:noAutofit/>
          </a:bodyPr>
          <a:lstStyle/>
          <a:p>
            <a:r>
              <a:rPr lang="ru-RU" sz="3200" b="1" dirty="0" smtClean="0"/>
              <a:t>Начало                            -- графический процессор</a:t>
            </a:r>
            <a:endParaRPr lang="ru-RU" sz="3200" b="1" dirty="0"/>
          </a:p>
        </p:txBody>
      </p:sp>
      <p:sp>
        <p:nvSpPr>
          <p:cNvPr id="3" name="Объект 2"/>
          <p:cNvSpPr>
            <a:spLocks noGrp="1"/>
          </p:cNvSpPr>
          <p:nvPr>
            <p:ph idx="1"/>
          </p:nvPr>
        </p:nvSpPr>
        <p:spPr>
          <a:xfrm>
            <a:off x="0" y="4001043"/>
            <a:ext cx="6753497" cy="2856955"/>
          </a:xfrm>
        </p:spPr>
        <p:txBody>
          <a:bodyPr>
            <a:normAutofit fontScale="55000" lnSpcReduction="20000"/>
          </a:bodyPr>
          <a:lstStyle/>
          <a:p>
            <a:r>
              <a:rPr lang="en-US" dirty="0" smtClean="0"/>
              <a:t>April</a:t>
            </a:r>
            <a:r>
              <a:rPr lang="en-US" dirty="0"/>
              <a:t>, </a:t>
            </a:r>
            <a:r>
              <a:rPr lang="en-US" dirty="0" smtClean="0"/>
              <a:t>1997 -- NVIDIA </a:t>
            </a:r>
            <a:r>
              <a:rPr lang="en-US" dirty="0"/>
              <a:t>launches RIVA 128™, the first high-performance, 128-bit Direct3D </a:t>
            </a:r>
            <a:r>
              <a:rPr lang="en-US" dirty="0" smtClean="0"/>
              <a:t>processor.</a:t>
            </a:r>
            <a:endParaRPr lang="ru-RU" dirty="0" smtClean="0"/>
          </a:p>
          <a:p>
            <a:pPr lvl="1"/>
            <a:r>
              <a:rPr lang="ru-RU" dirty="0" smtClean="0"/>
              <a:t>Рыночный успех: дикая техническая кривизна (на </a:t>
            </a:r>
            <a:r>
              <a:rPr lang="ru-RU" dirty="0"/>
              <a:t>российском рынке карту прозывают «Крива»</a:t>
            </a:r>
            <a:r>
              <a:rPr lang="ru-RU" dirty="0" smtClean="0"/>
              <a:t>) при очень дешёвой цене по сравнению с конкурентами.</a:t>
            </a:r>
          </a:p>
          <a:p>
            <a:r>
              <a:rPr lang="en-US" dirty="0" smtClean="0"/>
              <a:t>January</a:t>
            </a:r>
            <a:r>
              <a:rPr lang="en-US" dirty="0"/>
              <a:t>, 1999 </a:t>
            </a:r>
            <a:r>
              <a:rPr lang="en-US" dirty="0" smtClean="0"/>
              <a:t>-- NVIDIA </a:t>
            </a:r>
            <a:r>
              <a:rPr lang="en-US" dirty="0"/>
              <a:t>announces initial public offering of 3.5 million shares of common stock. </a:t>
            </a:r>
            <a:endParaRPr lang="en-US" dirty="0" smtClean="0"/>
          </a:p>
          <a:p>
            <a:r>
              <a:rPr lang="en-US" dirty="0"/>
              <a:t>May, </a:t>
            </a:r>
            <a:r>
              <a:rPr lang="en-US" dirty="0" smtClean="0"/>
              <a:t>1999 -- NVIDIA </a:t>
            </a:r>
            <a:r>
              <a:rPr lang="en-US" dirty="0"/>
              <a:t>ships its ten millionth graphics processor. </a:t>
            </a:r>
            <a:endParaRPr lang="ru-RU" dirty="0" smtClean="0"/>
          </a:p>
          <a:p>
            <a:pPr marL="0" indent="0">
              <a:buNone/>
            </a:pPr>
            <a:r>
              <a:rPr lang="en-US" sz="2300" dirty="0" smtClean="0">
                <a:hlinkClick r:id="rId2"/>
              </a:rPr>
              <a:t>http</a:t>
            </a:r>
            <a:r>
              <a:rPr lang="en-US" sz="2300" dirty="0">
                <a:hlinkClick r:id="rId2"/>
              </a:rPr>
              <a:t>://</a:t>
            </a:r>
            <a:r>
              <a:rPr lang="en-US" sz="2300" dirty="0" smtClean="0">
                <a:hlinkClick r:id="rId2"/>
              </a:rPr>
              <a:t>www.nvidia.com/content/timeline/corp_time.html</a:t>
            </a:r>
            <a:endParaRPr lang="en-US" sz="2300" dirty="0" smtClean="0"/>
          </a:p>
          <a:p>
            <a:pPr marL="0" indent="0">
              <a:buNone/>
            </a:pPr>
            <a:r>
              <a:rPr lang="en-US" sz="2300" dirty="0">
                <a:hlinkClick r:id="rId3"/>
              </a:rPr>
              <a:t>https://www.forbes.com/sites/aarontilley/2016/11/30/nvidia-deep-learning-ai-intel/#</a:t>
            </a:r>
            <a:r>
              <a:rPr lang="en-US" sz="2300" dirty="0" smtClean="0">
                <a:hlinkClick r:id="rId3"/>
              </a:rPr>
              <a:t>14b6caef7ff1</a:t>
            </a:r>
            <a:endParaRPr lang="en-US" dirty="0"/>
          </a:p>
          <a:p>
            <a:pPr marL="0" indent="0">
              <a:buNone/>
            </a:pPr>
            <a:endParaRPr lang="en-US" dirty="0" smtClean="0"/>
          </a:p>
          <a:p>
            <a:endParaRPr lang="en-US" dirty="0" smtClean="0"/>
          </a:p>
          <a:p>
            <a:endParaRPr lang="en-US" dirty="0" smtClean="0"/>
          </a:p>
          <a:p>
            <a:endParaRPr lang="ru-RU" dirty="0"/>
          </a:p>
        </p:txBody>
      </p:sp>
      <p:sp>
        <p:nvSpPr>
          <p:cNvPr id="4" name="Номер слайда 3"/>
          <p:cNvSpPr>
            <a:spLocks noGrp="1"/>
          </p:cNvSpPr>
          <p:nvPr>
            <p:ph type="sldNum" sz="quarter" idx="12"/>
          </p:nvPr>
        </p:nvSpPr>
        <p:spPr/>
        <p:txBody>
          <a:bodyPr/>
          <a:lstStyle/>
          <a:p>
            <a:fld id="{D929108D-64B6-47A6-B06A-257E9C83E91D}" type="slidenum">
              <a:rPr lang="ru-RU" smtClean="0">
                <a:solidFill>
                  <a:prstClr val="black">
                    <a:tint val="75000"/>
                  </a:prstClr>
                </a:solidFill>
              </a:rPr>
              <a:pPr/>
              <a:t>8</a:t>
            </a:fld>
            <a:endParaRPr lang="ru-RU">
              <a:solidFill>
                <a:prstClr val="black">
                  <a:tint val="75000"/>
                </a:prstClr>
              </a:solidFill>
            </a:endParaRPr>
          </a:p>
        </p:txBody>
      </p:sp>
      <p:sp>
        <p:nvSpPr>
          <p:cNvPr id="7" name="TextBox 6"/>
          <p:cNvSpPr txBox="1"/>
          <p:nvPr/>
        </p:nvSpPr>
        <p:spPr>
          <a:xfrm>
            <a:off x="561702" y="6420405"/>
            <a:ext cx="8281851" cy="369332"/>
          </a:xfrm>
          <a:prstGeom prst="rect">
            <a:avLst/>
          </a:prstGeom>
          <a:noFill/>
        </p:spPr>
        <p:txBody>
          <a:bodyPr wrap="square" rtlCol="0">
            <a:spAutoFit/>
          </a:bodyPr>
          <a:lstStyle/>
          <a:p>
            <a:r>
              <a:rPr lang="ru-RU" b="1" dirty="0" smtClean="0"/>
              <a:t>Основной конкурент: 3</a:t>
            </a:r>
            <a:r>
              <a:rPr lang="en-US" b="1" dirty="0" err="1" smtClean="0"/>
              <a:t>dfx</a:t>
            </a:r>
            <a:r>
              <a:rPr lang="ru-RU" b="1" dirty="0" smtClean="0"/>
              <a:t>, </a:t>
            </a:r>
            <a:r>
              <a:rPr lang="en-US" b="1" dirty="0">
                <a:hlinkClick r:id="rId4"/>
              </a:rPr>
              <a:t>http://</a:t>
            </a:r>
            <a:r>
              <a:rPr lang="en-US" b="1" dirty="0" smtClean="0">
                <a:hlinkClick r:id="rId4"/>
              </a:rPr>
              <a:t>lurkmore.to/3dfx</a:t>
            </a:r>
            <a:r>
              <a:rPr lang="ru-RU" b="1" dirty="0" smtClean="0"/>
              <a:t> (чипы и карты </a:t>
            </a:r>
            <a:r>
              <a:rPr lang="en-US" b="1" dirty="0" smtClean="0"/>
              <a:t>Voodoo)</a:t>
            </a:r>
            <a:endParaRPr lang="ru-RU" b="1" dirty="0"/>
          </a:p>
        </p:txBody>
      </p:sp>
      <p:pic>
        <p:nvPicPr>
          <p:cNvPr id="6" name="Рисунок 5"/>
          <p:cNvPicPr>
            <a:picLocks noChangeAspect="1"/>
          </p:cNvPicPr>
          <p:nvPr/>
        </p:nvPicPr>
        <p:blipFill>
          <a:blip r:embed="rId5"/>
          <a:stretch>
            <a:fillRect/>
          </a:stretch>
        </p:blipFill>
        <p:spPr>
          <a:xfrm>
            <a:off x="1697897" y="95586"/>
            <a:ext cx="2351589" cy="534452"/>
          </a:xfrm>
          <a:prstGeom prst="rect">
            <a:avLst/>
          </a:prstGeom>
        </p:spPr>
      </p:pic>
      <p:pic>
        <p:nvPicPr>
          <p:cNvPr id="5" name="Рисунок 4"/>
          <p:cNvPicPr>
            <a:picLocks noChangeAspect="1"/>
          </p:cNvPicPr>
          <p:nvPr/>
        </p:nvPicPr>
        <p:blipFill>
          <a:blip r:embed="rId6"/>
          <a:stretch>
            <a:fillRect/>
          </a:stretch>
        </p:blipFill>
        <p:spPr>
          <a:xfrm>
            <a:off x="6672399" y="4001044"/>
            <a:ext cx="2095500" cy="2095500"/>
          </a:xfrm>
          <a:prstGeom prst="rect">
            <a:avLst/>
          </a:prstGeom>
        </p:spPr>
      </p:pic>
      <p:sp>
        <p:nvSpPr>
          <p:cNvPr id="8" name="Прямоугольник 7"/>
          <p:cNvSpPr/>
          <p:nvPr/>
        </p:nvSpPr>
        <p:spPr>
          <a:xfrm>
            <a:off x="104502" y="789680"/>
            <a:ext cx="9039497" cy="2677656"/>
          </a:xfrm>
          <a:prstGeom prst="rect">
            <a:avLst/>
          </a:prstGeom>
        </p:spPr>
        <p:txBody>
          <a:bodyPr wrap="square">
            <a:spAutoFit/>
          </a:bodyPr>
          <a:lstStyle/>
          <a:p>
            <a:pPr marL="285750" indent="-285750">
              <a:buFont typeface="Arial" panose="020B0604020202020204" pitchFamily="34" charset="0"/>
              <a:buChar char="•"/>
            </a:pPr>
            <a:r>
              <a:rPr lang="en-US" dirty="0"/>
              <a:t>January, 1993 -- NVIDIA is founded by Jen-</a:t>
            </a:r>
            <a:r>
              <a:rPr lang="en-US" dirty="0" err="1"/>
              <a:t>Hsun</a:t>
            </a:r>
            <a:r>
              <a:rPr lang="en-US" dirty="0"/>
              <a:t> Huang, Chris </a:t>
            </a:r>
            <a:r>
              <a:rPr lang="en-US" dirty="0" err="1"/>
              <a:t>Malachowsky</a:t>
            </a:r>
            <a:r>
              <a:rPr lang="en-US" dirty="0"/>
              <a:t>, and Curtis </a:t>
            </a:r>
            <a:r>
              <a:rPr lang="en-US" dirty="0" err="1"/>
              <a:t>Priem</a:t>
            </a:r>
            <a:r>
              <a:rPr lang="en-US" dirty="0"/>
              <a:t> </a:t>
            </a:r>
          </a:p>
          <a:p>
            <a:pPr marL="285750" indent="-285750">
              <a:buFont typeface="Arial" panose="020B0604020202020204" pitchFamily="34" charset="0"/>
              <a:buChar char="•"/>
            </a:pPr>
            <a:r>
              <a:rPr lang="en-US" dirty="0"/>
              <a:t>April, 1994 -- Founders formulate their plan to revolutionize the PC. </a:t>
            </a:r>
          </a:p>
          <a:p>
            <a:pPr marL="285750" indent="-285750">
              <a:buFont typeface="Arial" panose="020B0604020202020204" pitchFamily="34" charset="0"/>
              <a:buChar char="•"/>
            </a:pPr>
            <a:r>
              <a:rPr lang="en-US" dirty="0"/>
              <a:t>May, 1995 -- NVIDIA launches NV1, the first mainstream multimedia processor. - joystick, game port, audio, VGA, 2D, 3D. </a:t>
            </a:r>
          </a:p>
          <a:p>
            <a:pPr marL="285750" indent="-285750">
              <a:buFont typeface="Arial" panose="020B0604020202020204" pitchFamily="34" charset="0"/>
              <a:buChar char="•"/>
            </a:pPr>
            <a:r>
              <a:rPr lang="en-US" dirty="0"/>
              <a:t>June, 1995 -- First round of financial funding from Sequoia and Sierra. </a:t>
            </a:r>
          </a:p>
          <a:p>
            <a:pPr marL="285750" indent="-285750">
              <a:buFont typeface="Arial" panose="020B0604020202020204" pitchFamily="34" charset="0"/>
              <a:buChar char="•"/>
            </a:pPr>
            <a:r>
              <a:rPr lang="ru-RU" dirty="0" err="1"/>
              <a:t>Неудачка</a:t>
            </a:r>
            <a:r>
              <a:rPr lang="ru-RU" dirty="0"/>
              <a:t>: почти банкротство: уволена половина персонала, осталось 40 человек</a:t>
            </a:r>
          </a:p>
          <a:p>
            <a:pPr marL="285750" indent="-285750">
              <a:buFont typeface="Arial" panose="020B0604020202020204" pitchFamily="34" charset="0"/>
              <a:buChar char="•"/>
            </a:pPr>
            <a:r>
              <a:rPr lang="ru-RU" dirty="0"/>
              <a:t>Консольный рынок: в июле 1995г. соглашение с </a:t>
            </a:r>
            <a:r>
              <a:rPr lang="en-US" dirty="0"/>
              <a:t>SEGA</a:t>
            </a:r>
          </a:p>
          <a:p>
            <a:pPr marL="285750" indent="-285750">
              <a:buFont typeface="Arial" panose="020B0604020202020204" pitchFamily="34" charset="0"/>
              <a:buChar char="•"/>
            </a:pPr>
            <a:r>
              <a:rPr lang="en-US" dirty="0"/>
              <a:t>June, 1996 -- NVIDIA focuses on delivering leading-edge graphics for the desktop PC market. </a:t>
            </a:r>
            <a:r>
              <a:rPr lang="ru-RU" sz="2400" b="1" dirty="0"/>
              <a:t>Первый </a:t>
            </a:r>
            <a:r>
              <a:rPr lang="en-US" sz="2400" b="1" dirty="0"/>
              <a:t>Direct3D </a:t>
            </a:r>
            <a:r>
              <a:rPr lang="ru-RU" sz="2400" b="1" dirty="0"/>
              <a:t>драйвер, ориентация на стандарт </a:t>
            </a:r>
            <a:r>
              <a:rPr lang="en-US" sz="2400" b="1" dirty="0"/>
              <a:t>Microsoft.</a:t>
            </a:r>
          </a:p>
        </p:txBody>
      </p:sp>
    </p:spTree>
    <p:extLst>
      <p:ext uri="{BB962C8B-B14F-4D97-AF65-F5344CB8AC3E}">
        <p14:creationId xmlns:p14="http://schemas.microsoft.com/office/powerpoint/2010/main" val="2907757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0933" y="185739"/>
            <a:ext cx="8771466" cy="504118"/>
          </a:xfrm>
        </p:spPr>
        <p:txBody>
          <a:bodyPr>
            <a:normAutofit fontScale="90000"/>
          </a:bodyPr>
          <a:lstStyle/>
          <a:p>
            <a:r>
              <a:rPr lang="ru-RU" sz="3200" b="1" dirty="0" smtClean="0">
                <a:latin typeface="+mn-lt"/>
              </a:rPr>
              <a:t>Что делать, если выпало жить в эпоху перемен?</a:t>
            </a:r>
            <a:endParaRPr lang="ru-RU" sz="3200" b="1" dirty="0">
              <a:latin typeface="+mn-lt"/>
            </a:endParaRPr>
          </a:p>
        </p:txBody>
      </p:sp>
      <p:sp>
        <p:nvSpPr>
          <p:cNvPr id="3" name="Объект 2"/>
          <p:cNvSpPr>
            <a:spLocks noGrp="1"/>
          </p:cNvSpPr>
          <p:nvPr>
            <p:ph idx="1"/>
          </p:nvPr>
        </p:nvSpPr>
        <p:spPr>
          <a:xfrm>
            <a:off x="270933" y="869245"/>
            <a:ext cx="6180300" cy="2591165"/>
          </a:xfrm>
        </p:spPr>
        <p:txBody>
          <a:bodyPr>
            <a:normAutofit lnSpcReduction="10000"/>
          </a:bodyPr>
          <a:lstStyle/>
          <a:p>
            <a:r>
              <a:rPr lang="ru-RU" dirty="0"/>
              <a:t>Генри </a:t>
            </a:r>
            <a:r>
              <a:rPr lang="ru-RU" dirty="0" err="1"/>
              <a:t>Минцберг</a:t>
            </a:r>
            <a:r>
              <a:rPr lang="ru-RU" dirty="0"/>
              <a:t>: «Пункт назначения успевает измениться за время путешествия!» </a:t>
            </a:r>
            <a:r>
              <a:rPr lang="ru-RU" sz="1900" dirty="0"/>
              <a:t>(</a:t>
            </a:r>
            <a:r>
              <a:rPr lang="en-US" sz="1900" i="1" dirty="0"/>
              <a:t>The Rise and Fall of Strategic Planning</a:t>
            </a:r>
            <a:r>
              <a:rPr lang="ru-RU" sz="1900" i="1" dirty="0"/>
              <a:t>, </a:t>
            </a:r>
            <a:r>
              <a:rPr lang="ru-RU" sz="1900" dirty="0"/>
              <a:t>1994</a:t>
            </a:r>
            <a:r>
              <a:rPr lang="ru-RU" sz="1900" dirty="0" smtClean="0"/>
              <a:t>)</a:t>
            </a:r>
            <a:r>
              <a:rPr lang="ru-RU" dirty="0" smtClean="0"/>
              <a:t/>
            </a:r>
            <a:br>
              <a:rPr lang="ru-RU" dirty="0" smtClean="0"/>
            </a:br>
            <a:r>
              <a:rPr lang="en-US" b="1" dirty="0" smtClean="0"/>
              <a:t>Strategy </a:t>
            </a:r>
            <a:r>
              <a:rPr lang="en-US" b="1" dirty="0"/>
              <a:t>is not the consequence of planning but the opposite: its starting </a:t>
            </a:r>
            <a:r>
              <a:rPr lang="en-US" b="1" dirty="0" smtClean="0"/>
              <a:t>point</a:t>
            </a:r>
            <a:r>
              <a:rPr lang="ru-RU" b="1" dirty="0" smtClean="0"/>
              <a:t>.</a:t>
            </a:r>
            <a:endParaRPr lang="en-US" b="1" dirty="0" smtClean="0"/>
          </a:p>
        </p:txBody>
      </p:sp>
      <p:sp>
        <p:nvSpPr>
          <p:cNvPr id="4" name="Номер слайда 3"/>
          <p:cNvSpPr>
            <a:spLocks noGrp="1"/>
          </p:cNvSpPr>
          <p:nvPr>
            <p:ph type="sldNum" sz="quarter" idx="12"/>
          </p:nvPr>
        </p:nvSpPr>
        <p:spPr/>
        <p:txBody>
          <a:bodyPr/>
          <a:lstStyle/>
          <a:p>
            <a:fld id="{C84F76B6-6155-42AC-B024-73025507AB5D}" type="slidenum">
              <a:rPr lang="ru-RU" smtClean="0"/>
              <a:t>9</a:t>
            </a:fld>
            <a:endParaRPr lang="ru-RU"/>
          </a:p>
        </p:txBody>
      </p:sp>
      <p:pic>
        <p:nvPicPr>
          <p:cNvPr id="5" name="Рисунок 4"/>
          <p:cNvPicPr>
            <a:picLocks noChangeAspect="1"/>
          </p:cNvPicPr>
          <p:nvPr/>
        </p:nvPicPr>
        <p:blipFill>
          <a:blip r:embed="rId2"/>
          <a:stretch>
            <a:fillRect/>
          </a:stretch>
        </p:blipFill>
        <p:spPr>
          <a:xfrm>
            <a:off x="6451233" y="869244"/>
            <a:ext cx="2591166" cy="2591166"/>
          </a:xfrm>
          <a:prstGeom prst="rect">
            <a:avLst/>
          </a:prstGeom>
        </p:spPr>
      </p:pic>
      <p:sp>
        <p:nvSpPr>
          <p:cNvPr id="6" name="Прямоугольник 5"/>
          <p:cNvSpPr/>
          <p:nvPr/>
        </p:nvSpPr>
        <p:spPr>
          <a:xfrm>
            <a:off x="158392" y="3639797"/>
            <a:ext cx="8985608" cy="2985433"/>
          </a:xfrm>
          <a:prstGeom prst="rect">
            <a:avLst/>
          </a:prstGeom>
        </p:spPr>
        <p:txBody>
          <a:bodyPr wrap="square">
            <a:spAutoFit/>
          </a:bodyPr>
          <a:lstStyle/>
          <a:p>
            <a:pPr marL="285750" indent="-285750">
              <a:spcAft>
                <a:spcPts val="1200"/>
              </a:spcAft>
              <a:buFont typeface="Arial" panose="020B0604020202020204" pitchFamily="34" charset="0"/>
              <a:buChar char="•"/>
            </a:pPr>
            <a:r>
              <a:rPr lang="ru-RU" sz="2800" dirty="0"/>
              <a:t>В конкуренции побеждает не самый дешёвый, самый лучший и т.д.. Побеждает самый быстроменяющийся.</a:t>
            </a:r>
          </a:p>
          <a:p>
            <a:pPr marL="285750" indent="-285750">
              <a:spcAft>
                <a:spcPts val="1200"/>
              </a:spcAft>
              <a:buFont typeface="Arial" panose="020B0604020202020204" pitchFamily="34" charset="0"/>
              <a:buChar char="•"/>
            </a:pPr>
            <a:r>
              <a:rPr lang="ru-RU" sz="2800" dirty="0"/>
              <a:t>Вираж (коренное изменение стратегии) – часть </a:t>
            </a:r>
            <a:r>
              <a:rPr lang="ru-RU" sz="2800" dirty="0" err="1"/>
              <a:t>стратегирования</a:t>
            </a:r>
            <a:r>
              <a:rPr lang="ru-RU" sz="2800" dirty="0"/>
              <a:t>! </a:t>
            </a:r>
          </a:p>
          <a:p>
            <a:pPr marL="285750" indent="-285750">
              <a:spcAft>
                <a:spcPts val="1200"/>
              </a:spcAft>
              <a:buFont typeface="Arial" panose="020B0604020202020204" pitchFamily="34" charset="0"/>
              <a:buChar char="•"/>
            </a:pPr>
            <a:r>
              <a:rPr lang="ru-RU" sz="2800" dirty="0"/>
              <a:t>«Целеустремлённость» это </a:t>
            </a:r>
            <a:r>
              <a:rPr lang="ru-RU" sz="2800" dirty="0" err="1"/>
              <a:t>меднолобость</a:t>
            </a:r>
            <a:r>
              <a:rPr lang="ru-RU" sz="2800" dirty="0"/>
              <a:t>, путь к провалу!</a:t>
            </a:r>
          </a:p>
        </p:txBody>
      </p:sp>
    </p:spTree>
    <p:extLst>
      <p:ext uri="{BB962C8B-B14F-4D97-AF65-F5344CB8AC3E}">
        <p14:creationId xmlns:p14="http://schemas.microsoft.com/office/powerpoint/2010/main" val="3253721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77724</TotalTime>
  <Words>2087</Words>
  <Application>Microsoft Office PowerPoint</Application>
  <PresentationFormat>Экран (4:3)</PresentationFormat>
  <Paragraphs>232</Paragraphs>
  <Slides>29</Slides>
  <Notes>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3</vt:i4>
      </vt:variant>
      <vt:variant>
        <vt:lpstr>Заголовки слайдов</vt:lpstr>
      </vt:variant>
      <vt:variant>
        <vt:i4>29</vt:i4>
      </vt:variant>
    </vt:vector>
  </HeadingPairs>
  <TitlesOfParts>
    <vt:vector size="35" baseType="lpstr">
      <vt:lpstr>Arial</vt:lpstr>
      <vt:lpstr>Calibri</vt:lpstr>
      <vt:lpstr>Calibri Light</vt:lpstr>
      <vt:lpstr>Тема Office</vt:lpstr>
      <vt:lpstr>4_Office Theme</vt:lpstr>
      <vt:lpstr>Office Theme</vt:lpstr>
      <vt:lpstr>Предпринимательство: кейс   NVIDIA</vt:lpstr>
      <vt:lpstr>Презентация PowerPoint</vt:lpstr>
      <vt:lpstr>Будущее уже здесь, только оно неравномерно распределено.</vt:lpstr>
      <vt:lpstr>Стратегия как первый шаг к поражению</vt:lpstr>
      <vt:lpstr>Предпринимательство</vt:lpstr>
      <vt:lpstr>Как дела у NVIDIA?       ?</vt:lpstr>
      <vt:lpstr>1993: три технаря-соучредителя</vt:lpstr>
      <vt:lpstr>Начало                            -- графический процессор</vt:lpstr>
      <vt:lpstr>Что делать, если выпало жить в эпоху перемен?</vt:lpstr>
      <vt:lpstr>Циклов два: оптимизации и виражей</vt:lpstr>
      <vt:lpstr>Продолжение                    : GPU</vt:lpstr>
      <vt:lpstr>Дилемма инноватора. (Clayton Christensen из Гарварда)</vt:lpstr>
      <vt:lpstr>Продолжение: CUDA Computer Unified Device Architecture</vt:lpstr>
      <vt:lpstr>Всё будет было будет быстро</vt:lpstr>
      <vt:lpstr>Реакция NVIDIA на deep learning: бегом, изо всех сил!</vt:lpstr>
      <vt:lpstr>Рост инвестиций в AI на 300% в 2017</vt:lpstr>
      <vt:lpstr>Малая связность: платформы как ключ к развитию и совершенствованию</vt:lpstr>
      <vt:lpstr>Intelligence Platform Stack and machine learning engineering in it</vt:lpstr>
      <vt:lpstr>2017, 11 мая, GTC-2017</vt:lpstr>
      <vt:lpstr>2017: попытка захвата мира</vt:lpstr>
      <vt:lpstr>Экспоненциальные технологии: удвоение каждый год (NVIDIA явно пытается жить по закону Мура)</vt:lpstr>
      <vt:lpstr>Self-learning robots</vt:lpstr>
      <vt:lpstr>Автомобили и Augmented reality</vt:lpstr>
      <vt:lpstr>Ближайшие планы: диверсификация</vt:lpstr>
      <vt:lpstr>Человеческий капитал ружьё в руках дикаря – кусок железа</vt:lpstr>
      <vt:lpstr>Конкуренция: всегда!</vt:lpstr>
      <vt:lpstr>Кто влияет на будущее?</vt:lpstr>
      <vt:lpstr>Что делать?</vt:lpstr>
      <vt:lpstr>Спасибо за внимание</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День смычки менеджеров и инженеров</dc:title>
  <dc:creator>TechInvestLab</dc:creator>
  <cp:lastModifiedBy>ailev</cp:lastModifiedBy>
  <cp:revision>883</cp:revision>
  <dcterms:created xsi:type="dcterms:W3CDTF">2014-11-25T15:31:01Z</dcterms:created>
  <dcterms:modified xsi:type="dcterms:W3CDTF">2017-05-19T22:45:43Z</dcterms:modified>
</cp:coreProperties>
</file>