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fl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75" r:id="rId4"/>
    <p:sldId id="257" r:id="rId5"/>
    <p:sldId id="263" r:id="rId6"/>
    <p:sldId id="269" r:id="rId7"/>
    <p:sldId id="264" r:id="rId8"/>
    <p:sldId id="260" r:id="rId9"/>
    <p:sldId id="262" r:id="rId10"/>
    <p:sldId id="261" r:id="rId11"/>
    <p:sldId id="268" r:id="rId12"/>
    <p:sldId id="273" r:id="rId13"/>
    <p:sldId id="267" r:id="rId14"/>
    <p:sldId id="272" r:id="rId15"/>
    <p:sldId id="266" r:id="rId16"/>
    <p:sldId id="265" r:id="rId17"/>
    <p:sldId id="276" r:id="rId18"/>
    <p:sldId id="271" r:id="rId19"/>
    <p:sldId id="270" r:id="rId20"/>
    <p:sldId id="259" r:id="rId21"/>
    <p:sldId id="25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07" autoAdjust="0"/>
  </p:normalViewPr>
  <p:slideViewPr>
    <p:cSldViewPr>
      <p:cViewPr>
        <p:scale>
          <a:sx n="80" d="100"/>
          <a:sy n="80" d="100"/>
        </p:scale>
        <p:origin x="-22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D16DE-2AA7-4DF6-8851-6CD12A5803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B8F6D083-5257-45DE-A874-15EA6F630F36}">
      <dgm:prSet phldrT="[Text]"/>
      <dgm:spPr>
        <a:effectLst>
          <a:glow rad="1054100">
            <a:schemeClr val="accent6">
              <a:lumMod val="40000"/>
              <a:lumOff val="60000"/>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gm:spPr>
      <dgm:t>
        <a:bodyPr/>
        <a:lstStyle/>
        <a:p>
          <a:r>
            <a:rPr lang="ru-RU" dirty="0" smtClean="0"/>
            <a:t>Практическая сторона</a:t>
          </a:r>
          <a:endParaRPr lang="ru-RU" dirty="0"/>
        </a:p>
      </dgm:t>
    </dgm:pt>
    <dgm:pt modelId="{8F2AAD72-0817-4822-8DEB-9E20C685740B}" type="parTrans" cxnId="{48F09395-28F5-443D-AE7A-DFDD608B34AA}">
      <dgm:prSet/>
      <dgm:spPr/>
      <dgm:t>
        <a:bodyPr/>
        <a:lstStyle/>
        <a:p>
          <a:endParaRPr lang="ru-RU"/>
        </a:p>
      </dgm:t>
    </dgm:pt>
    <dgm:pt modelId="{E9BFCA73-D0B0-4ED5-8A18-74462BC4A684}" type="sibTrans" cxnId="{48F09395-28F5-443D-AE7A-DFDD608B34AA}">
      <dgm:prSet/>
      <dgm:spPr/>
      <dgm:t>
        <a:bodyPr/>
        <a:lstStyle/>
        <a:p>
          <a:endParaRPr lang="ru-RU"/>
        </a:p>
      </dgm:t>
    </dgm:pt>
    <dgm:pt modelId="{753B11F9-3EF2-43C4-A855-5B8151C0A4FC}">
      <dgm:prSet phldrT="[Text]"/>
      <dgm:spPr>
        <a:effectLst/>
        <a:scene3d>
          <a:camera prst="orthographicFront"/>
          <a:lightRig rig="threePt" dir="t"/>
        </a:scene3d>
        <a:sp3d extrusionH="12700">
          <a:bevelT w="19050"/>
        </a:sp3d>
      </dgm:spPr>
      <dgm:t>
        <a:bodyPr/>
        <a:lstStyle/>
        <a:p>
          <a:r>
            <a:rPr lang="ru-RU" dirty="0" smtClean="0"/>
            <a:t>Этическая сторона</a:t>
          </a:r>
          <a:endParaRPr lang="ru-RU" dirty="0"/>
        </a:p>
      </dgm:t>
    </dgm:pt>
    <dgm:pt modelId="{4C5C05B6-2FC8-49C9-8F33-BC951775E26B}" type="parTrans" cxnId="{DD625598-981B-4B15-ACEF-A9BD3705FBF4}">
      <dgm:prSet/>
      <dgm:spPr/>
      <dgm:t>
        <a:bodyPr/>
        <a:lstStyle/>
        <a:p>
          <a:endParaRPr lang="ru-RU"/>
        </a:p>
      </dgm:t>
    </dgm:pt>
    <dgm:pt modelId="{4BFC57B1-C27E-41CB-AF91-A63E672900C7}" type="sibTrans" cxnId="{DD625598-981B-4B15-ACEF-A9BD3705FBF4}">
      <dgm:prSet/>
      <dgm:spPr/>
      <dgm:t>
        <a:bodyPr/>
        <a:lstStyle/>
        <a:p>
          <a:endParaRPr lang="ru-RU"/>
        </a:p>
      </dgm:t>
    </dgm:pt>
    <dgm:pt modelId="{DDDFE00B-4067-4AFD-BF07-506141CBE49C}" type="pres">
      <dgm:prSet presAssocID="{893D16DE-2AA7-4DF6-8851-6CD12A580322}" presName="composite" presStyleCnt="0">
        <dgm:presLayoutVars>
          <dgm:chMax val="1"/>
          <dgm:dir/>
          <dgm:resizeHandles val="exact"/>
        </dgm:presLayoutVars>
      </dgm:prSet>
      <dgm:spPr/>
      <dgm:t>
        <a:bodyPr/>
        <a:lstStyle/>
        <a:p>
          <a:endParaRPr lang="ru-RU"/>
        </a:p>
      </dgm:t>
    </dgm:pt>
    <dgm:pt modelId="{92053929-5069-4CCE-BF7B-E10A1C78CEE6}" type="pres">
      <dgm:prSet presAssocID="{893D16DE-2AA7-4DF6-8851-6CD12A580322}" presName="radial" presStyleCnt="0">
        <dgm:presLayoutVars>
          <dgm:animLvl val="ctr"/>
        </dgm:presLayoutVars>
      </dgm:prSet>
      <dgm:spPr/>
    </dgm:pt>
    <dgm:pt modelId="{87704A2C-FB33-48BE-A765-D0707CE7B073}" type="pres">
      <dgm:prSet presAssocID="{B8F6D083-5257-45DE-A874-15EA6F630F36}" presName="centerShape" presStyleLbl="vennNode1" presStyleIdx="0" presStyleCnt="2" custScaleX="150227" custScaleY="140082"/>
      <dgm:spPr/>
      <dgm:t>
        <a:bodyPr/>
        <a:lstStyle/>
        <a:p>
          <a:endParaRPr lang="ru-RU"/>
        </a:p>
      </dgm:t>
    </dgm:pt>
    <dgm:pt modelId="{F6C9C8AA-4BDF-4D26-B99C-93017EB629C4}" type="pres">
      <dgm:prSet presAssocID="{753B11F9-3EF2-43C4-A855-5B8151C0A4FC}" presName="node" presStyleLbl="vennNode1" presStyleIdx="1" presStyleCnt="2" custScaleX="68060" custScaleY="70215" custRadScaleRad="125119" custRadScaleInc="8594">
        <dgm:presLayoutVars>
          <dgm:bulletEnabled val="1"/>
        </dgm:presLayoutVars>
      </dgm:prSet>
      <dgm:spPr/>
      <dgm:t>
        <a:bodyPr/>
        <a:lstStyle/>
        <a:p>
          <a:endParaRPr lang="ru-RU"/>
        </a:p>
      </dgm:t>
    </dgm:pt>
  </dgm:ptLst>
  <dgm:cxnLst>
    <dgm:cxn modelId="{48F09395-28F5-443D-AE7A-DFDD608B34AA}" srcId="{893D16DE-2AA7-4DF6-8851-6CD12A580322}" destId="{B8F6D083-5257-45DE-A874-15EA6F630F36}" srcOrd="0" destOrd="0" parTransId="{8F2AAD72-0817-4822-8DEB-9E20C685740B}" sibTransId="{E9BFCA73-D0B0-4ED5-8A18-74462BC4A684}"/>
    <dgm:cxn modelId="{52E3B135-3E51-4376-8C32-A1691E19FE97}" type="presOf" srcId="{753B11F9-3EF2-43C4-A855-5B8151C0A4FC}" destId="{F6C9C8AA-4BDF-4D26-B99C-93017EB629C4}" srcOrd="0" destOrd="0" presId="urn:microsoft.com/office/officeart/2005/8/layout/radial3"/>
    <dgm:cxn modelId="{37815690-6DDC-4A78-9E5D-85EED303B3D0}" type="presOf" srcId="{B8F6D083-5257-45DE-A874-15EA6F630F36}" destId="{87704A2C-FB33-48BE-A765-D0707CE7B073}" srcOrd="0" destOrd="0" presId="urn:microsoft.com/office/officeart/2005/8/layout/radial3"/>
    <dgm:cxn modelId="{FB6DF025-9B55-482C-82F0-CA2A47E7DF1F}" type="presOf" srcId="{893D16DE-2AA7-4DF6-8851-6CD12A580322}" destId="{DDDFE00B-4067-4AFD-BF07-506141CBE49C}" srcOrd="0" destOrd="0" presId="urn:microsoft.com/office/officeart/2005/8/layout/radial3"/>
    <dgm:cxn modelId="{DD625598-981B-4B15-ACEF-A9BD3705FBF4}" srcId="{B8F6D083-5257-45DE-A874-15EA6F630F36}" destId="{753B11F9-3EF2-43C4-A855-5B8151C0A4FC}" srcOrd="0" destOrd="0" parTransId="{4C5C05B6-2FC8-49C9-8F33-BC951775E26B}" sibTransId="{4BFC57B1-C27E-41CB-AF91-A63E672900C7}"/>
    <dgm:cxn modelId="{D56B9431-8F46-4E65-9BB1-5579245E15AE}" type="presParOf" srcId="{DDDFE00B-4067-4AFD-BF07-506141CBE49C}" destId="{92053929-5069-4CCE-BF7B-E10A1C78CEE6}" srcOrd="0" destOrd="0" presId="urn:microsoft.com/office/officeart/2005/8/layout/radial3"/>
    <dgm:cxn modelId="{A998CA76-2294-4C32-A39A-4E277F0906A6}" type="presParOf" srcId="{92053929-5069-4CCE-BF7B-E10A1C78CEE6}" destId="{87704A2C-FB33-48BE-A765-D0707CE7B073}" srcOrd="0" destOrd="0" presId="urn:microsoft.com/office/officeart/2005/8/layout/radial3"/>
    <dgm:cxn modelId="{3A9FB2B5-581A-4242-805B-1202A525DC18}" type="presParOf" srcId="{92053929-5069-4CCE-BF7B-E10A1C78CEE6}" destId="{F6C9C8AA-4BDF-4D26-B99C-93017EB629C4}"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D16DE-2AA7-4DF6-8851-6CD12A5803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B8F6D083-5257-45DE-A874-15EA6F630F36}">
      <dgm:prSet phldrT="[Text]"/>
      <dgm:spPr>
        <a:effectLst>
          <a:glow>
            <a:schemeClr val="accent1">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gm:spPr>
      <dgm:t>
        <a:bodyPr/>
        <a:lstStyle/>
        <a:p>
          <a:r>
            <a:rPr lang="ru-RU" dirty="0" smtClean="0"/>
            <a:t>Практическая сторона</a:t>
          </a:r>
          <a:endParaRPr lang="ru-RU" dirty="0"/>
        </a:p>
      </dgm:t>
    </dgm:pt>
    <dgm:pt modelId="{8F2AAD72-0817-4822-8DEB-9E20C685740B}" type="parTrans" cxnId="{48F09395-28F5-443D-AE7A-DFDD608B34AA}">
      <dgm:prSet/>
      <dgm:spPr/>
      <dgm:t>
        <a:bodyPr/>
        <a:lstStyle/>
        <a:p>
          <a:endParaRPr lang="ru-RU"/>
        </a:p>
      </dgm:t>
    </dgm:pt>
    <dgm:pt modelId="{E9BFCA73-D0B0-4ED5-8A18-74462BC4A684}" type="sibTrans" cxnId="{48F09395-28F5-443D-AE7A-DFDD608B34AA}">
      <dgm:prSet/>
      <dgm:spPr/>
      <dgm:t>
        <a:bodyPr/>
        <a:lstStyle/>
        <a:p>
          <a:endParaRPr lang="ru-RU"/>
        </a:p>
      </dgm:t>
    </dgm:pt>
    <dgm:pt modelId="{753B11F9-3EF2-43C4-A855-5B8151C0A4FC}">
      <dgm:prSet phldrT="[Text]"/>
      <dgm:spPr>
        <a:effectLst>
          <a:glow rad="1231900">
            <a:srgbClr val="FF0000">
              <a:alpha val="40000"/>
            </a:srgbClr>
          </a:glow>
        </a:effectLst>
        <a:scene3d>
          <a:camera prst="orthographicFront"/>
          <a:lightRig rig="threePt" dir="t"/>
        </a:scene3d>
        <a:sp3d extrusionH="12700">
          <a:bevelT w="19050"/>
        </a:sp3d>
      </dgm:spPr>
      <dgm:t>
        <a:bodyPr/>
        <a:lstStyle/>
        <a:p>
          <a:r>
            <a:rPr lang="ru-RU" dirty="0" smtClean="0"/>
            <a:t>Этическая сторона</a:t>
          </a:r>
          <a:endParaRPr lang="ru-RU" dirty="0"/>
        </a:p>
      </dgm:t>
    </dgm:pt>
    <dgm:pt modelId="{4C5C05B6-2FC8-49C9-8F33-BC951775E26B}" type="parTrans" cxnId="{DD625598-981B-4B15-ACEF-A9BD3705FBF4}">
      <dgm:prSet/>
      <dgm:spPr/>
      <dgm:t>
        <a:bodyPr/>
        <a:lstStyle/>
        <a:p>
          <a:endParaRPr lang="ru-RU"/>
        </a:p>
      </dgm:t>
    </dgm:pt>
    <dgm:pt modelId="{4BFC57B1-C27E-41CB-AF91-A63E672900C7}" type="sibTrans" cxnId="{DD625598-981B-4B15-ACEF-A9BD3705FBF4}">
      <dgm:prSet/>
      <dgm:spPr/>
      <dgm:t>
        <a:bodyPr/>
        <a:lstStyle/>
        <a:p>
          <a:endParaRPr lang="ru-RU"/>
        </a:p>
      </dgm:t>
    </dgm:pt>
    <dgm:pt modelId="{DDDFE00B-4067-4AFD-BF07-506141CBE49C}" type="pres">
      <dgm:prSet presAssocID="{893D16DE-2AA7-4DF6-8851-6CD12A580322}" presName="composite" presStyleCnt="0">
        <dgm:presLayoutVars>
          <dgm:chMax val="1"/>
          <dgm:dir/>
          <dgm:resizeHandles val="exact"/>
        </dgm:presLayoutVars>
      </dgm:prSet>
      <dgm:spPr/>
      <dgm:t>
        <a:bodyPr/>
        <a:lstStyle/>
        <a:p>
          <a:endParaRPr lang="ru-RU"/>
        </a:p>
      </dgm:t>
    </dgm:pt>
    <dgm:pt modelId="{92053929-5069-4CCE-BF7B-E10A1C78CEE6}" type="pres">
      <dgm:prSet presAssocID="{893D16DE-2AA7-4DF6-8851-6CD12A580322}" presName="radial" presStyleCnt="0">
        <dgm:presLayoutVars>
          <dgm:animLvl val="ctr"/>
        </dgm:presLayoutVars>
      </dgm:prSet>
      <dgm:spPr/>
    </dgm:pt>
    <dgm:pt modelId="{87704A2C-FB33-48BE-A765-D0707CE7B073}" type="pres">
      <dgm:prSet presAssocID="{B8F6D083-5257-45DE-A874-15EA6F630F36}" presName="centerShape" presStyleLbl="vennNode1" presStyleIdx="0" presStyleCnt="2" custScaleX="150227" custScaleY="140082"/>
      <dgm:spPr/>
      <dgm:t>
        <a:bodyPr/>
        <a:lstStyle/>
        <a:p>
          <a:endParaRPr lang="ru-RU"/>
        </a:p>
      </dgm:t>
    </dgm:pt>
    <dgm:pt modelId="{F6C9C8AA-4BDF-4D26-B99C-93017EB629C4}" type="pres">
      <dgm:prSet presAssocID="{753B11F9-3EF2-43C4-A855-5B8151C0A4FC}" presName="node" presStyleLbl="vennNode1" presStyleIdx="1" presStyleCnt="2" custScaleX="68060" custScaleY="70215" custRadScaleRad="125119" custRadScaleInc="8594">
        <dgm:presLayoutVars>
          <dgm:bulletEnabled val="1"/>
        </dgm:presLayoutVars>
      </dgm:prSet>
      <dgm:spPr/>
      <dgm:t>
        <a:bodyPr/>
        <a:lstStyle/>
        <a:p>
          <a:endParaRPr lang="ru-RU"/>
        </a:p>
      </dgm:t>
    </dgm:pt>
  </dgm:ptLst>
  <dgm:cxnLst>
    <dgm:cxn modelId="{49B7D631-7B75-4FCA-81C1-99ED2A7937F1}" type="presOf" srcId="{893D16DE-2AA7-4DF6-8851-6CD12A580322}" destId="{DDDFE00B-4067-4AFD-BF07-506141CBE49C}" srcOrd="0" destOrd="0" presId="urn:microsoft.com/office/officeart/2005/8/layout/radial3"/>
    <dgm:cxn modelId="{48F09395-28F5-443D-AE7A-DFDD608B34AA}" srcId="{893D16DE-2AA7-4DF6-8851-6CD12A580322}" destId="{B8F6D083-5257-45DE-A874-15EA6F630F36}" srcOrd="0" destOrd="0" parTransId="{8F2AAD72-0817-4822-8DEB-9E20C685740B}" sibTransId="{E9BFCA73-D0B0-4ED5-8A18-74462BC4A684}"/>
    <dgm:cxn modelId="{D1FFD07C-F225-4AFB-B350-CEC5279609AE}" type="presOf" srcId="{753B11F9-3EF2-43C4-A855-5B8151C0A4FC}" destId="{F6C9C8AA-4BDF-4D26-B99C-93017EB629C4}" srcOrd="0" destOrd="0" presId="urn:microsoft.com/office/officeart/2005/8/layout/radial3"/>
    <dgm:cxn modelId="{625C6212-2021-4591-A069-87BC1782FC22}" type="presOf" srcId="{B8F6D083-5257-45DE-A874-15EA6F630F36}" destId="{87704A2C-FB33-48BE-A765-D0707CE7B073}" srcOrd="0" destOrd="0" presId="urn:microsoft.com/office/officeart/2005/8/layout/radial3"/>
    <dgm:cxn modelId="{DD625598-981B-4B15-ACEF-A9BD3705FBF4}" srcId="{B8F6D083-5257-45DE-A874-15EA6F630F36}" destId="{753B11F9-3EF2-43C4-A855-5B8151C0A4FC}" srcOrd="0" destOrd="0" parTransId="{4C5C05B6-2FC8-49C9-8F33-BC951775E26B}" sibTransId="{4BFC57B1-C27E-41CB-AF91-A63E672900C7}"/>
    <dgm:cxn modelId="{E8348237-ECC7-4403-A34D-6EB83925D489}" type="presParOf" srcId="{DDDFE00B-4067-4AFD-BF07-506141CBE49C}" destId="{92053929-5069-4CCE-BF7B-E10A1C78CEE6}" srcOrd="0" destOrd="0" presId="urn:microsoft.com/office/officeart/2005/8/layout/radial3"/>
    <dgm:cxn modelId="{182F565D-DAC3-4245-BF8B-F8E341A66ED4}" type="presParOf" srcId="{92053929-5069-4CCE-BF7B-E10A1C78CEE6}" destId="{87704A2C-FB33-48BE-A765-D0707CE7B073}" srcOrd="0" destOrd="0" presId="urn:microsoft.com/office/officeart/2005/8/layout/radial3"/>
    <dgm:cxn modelId="{DFBD2C7E-281F-4231-978B-24DA0333E5DD}" type="presParOf" srcId="{92053929-5069-4CCE-BF7B-E10A1C78CEE6}" destId="{F6C9C8AA-4BDF-4D26-B99C-93017EB629C4}" srcOrd="1" destOrd="0" presId="urn:microsoft.com/office/officeart/2005/8/layout/radial3"/>
  </dgm:cxnLst>
  <dgm:bg>
    <a:effectLst>
      <a:glow rad="787400">
        <a:schemeClr val="accent2">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D16DE-2AA7-4DF6-8851-6CD12A5803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B8F6D083-5257-45DE-A874-15EA6F630F36}">
      <dgm:prSet phldrT="[Text]"/>
      <dgm:spPr>
        <a:effectLst>
          <a:glow rad="1054100">
            <a:schemeClr val="accent1">
              <a:satMod val="175000"/>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gm:spPr>
      <dgm:t>
        <a:bodyPr/>
        <a:lstStyle/>
        <a:p>
          <a:r>
            <a:rPr lang="ru-RU" dirty="0" smtClean="0"/>
            <a:t>Практическая сторона</a:t>
          </a:r>
          <a:endParaRPr lang="ru-RU" dirty="0"/>
        </a:p>
      </dgm:t>
    </dgm:pt>
    <dgm:pt modelId="{8F2AAD72-0817-4822-8DEB-9E20C685740B}" type="parTrans" cxnId="{48F09395-28F5-443D-AE7A-DFDD608B34AA}">
      <dgm:prSet/>
      <dgm:spPr/>
      <dgm:t>
        <a:bodyPr/>
        <a:lstStyle/>
        <a:p>
          <a:endParaRPr lang="ru-RU"/>
        </a:p>
      </dgm:t>
    </dgm:pt>
    <dgm:pt modelId="{E9BFCA73-D0B0-4ED5-8A18-74462BC4A684}" type="sibTrans" cxnId="{48F09395-28F5-443D-AE7A-DFDD608B34AA}">
      <dgm:prSet/>
      <dgm:spPr/>
      <dgm:t>
        <a:bodyPr/>
        <a:lstStyle/>
        <a:p>
          <a:endParaRPr lang="ru-RU"/>
        </a:p>
      </dgm:t>
    </dgm:pt>
    <dgm:pt modelId="{753B11F9-3EF2-43C4-A855-5B8151C0A4FC}">
      <dgm:prSet phldrT="[Text]"/>
      <dgm:spPr>
        <a:effectLst/>
        <a:scene3d>
          <a:camera prst="orthographicFront"/>
          <a:lightRig rig="threePt" dir="t"/>
        </a:scene3d>
        <a:sp3d extrusionH="12700">
          <a:bevelT w="19050"/>
        </a:sp3d>
      </dgm:spPr>
      <dgm:t>
        <a:bodyPr/>
        <a:lstStyle/>
        <a:p>
          <a:r>
            <a:rPr lang="ru-RU" dirty="0" smtClean="0"/>
            <a:t>Этическая сторона</a:t>
          </a:r>
          <a:endParaRPr lang="ru-RU" dirty="0"/>
        </a:p>
      </dgm:t>
    </dgm:pt>
    <dgm:pt modelId="{4C5C05B6-2FC8-49C9-8F33-BC951775E26B}" type="parTrans" cxnId="{DD625598-981B-4B15-ACEF-A9BD3705FBF4}">
      <dgm:prSet/>
      <dgm:spPr/>
      <dgm:t>
        <a:bodyPr/>
        <a:lstStyle/>
        <a:p>
          <a:endParaRPr lang="ru-RU"/>
        </a:p>
      </dgm:t>
    </dgm:pt>
    <dgm:pt modelId="{4BFC57B1-C27E-41CB-AF91-A63E672900C7}" type="sibTrans" cxnId="{DD625598-981B-4B15-ACEF-A9BD3705FBF4}">
      <dgm:prSet/>
      <dgm:spPr/>
      <dgm:t>
        <a:bodyPr/>
        <a:lstStyle/>
        <a:p>
          <a:endParaRPr lang="ru-RU"/>
        </a:p>
      </dgm:t>
    </dgm:pt>
    <dgm:pt modelId="{DDDFE00B-4067-4AFD-BF07-506141CBE49C}" type="pres">
      <dgm:prSet presAssocID="{893D16DE-2AA7-4DF6-8851-6CD12A580322}" presName="composite" presStyleCnt="0">
        <dgm:presLayoutVars>
          <dgm:chMax val="1"/>
          <dgm:dir/>
          <dgm:resizeHandles val="exact"/>
        </dgm:presLayoutVars>
      </dgm:prSet>
      <dgm:spPr/>
      <dgm:t>
        <a:bodyPr/>
        <a:lstStyle/>
        <a:p>
          <a:endParaRPr lang="ru-RU"/>
        </a:p>
      </dgm:t>
    </dgm:pt>
    <dgm:pt modelId="{92053929-5069-4CCE-BF7B-E10A1C78CEE6}" type="pres">
      <dgm:prSet presAssocID="{893D16DE-2AA7-4DF6-8851-6CD12A580322}" presName="radial" presStyleCnt="0">
        <dgm:presLayoutVars>
          <dgm:animLvl val="ctr"/>
        </dgm:presLayoutVars>
      </dgm:prSet>
      <dgm:spPr/>
    </dgm:pt>
    <dgm:pt modelId="{87704A2C-FB33-48BE-A765-D0707CE7B073}" type="pres">
      <dgm:prSet presAssocID="{B8F6D083-5257-45DE-A874-15EA6F630F36}" presName="centerShape" presStyleLbl="vennNode1" presStyleIdx="0" presStyleCnt="2" custScaleX="150227" custScaleY="140082"/>
      <dgm:spPr/>
      <dgm:t>
        <a:bodyPr/>
        <a:lstStyle/>
        <a:p>
          <a:endParaRPr lang="ru-RU"/>
        </a:p>
      </dgm:t>
    </dgm:pt>
    <dgm:pt modelId="{F6C9C8AA-4BDF-4D26-B99C-93017EB629C4}" type="pres">
      <dgm:prSet presAssocID="{753B11F9-3EF2-43C4-A855-5B8151C0A4FC}" presName="node" presStyleLbl="vennNode1" presStyleIdx="1" presStyleCnt="2" custScaleX="68060" custScaleY="70215" custRadScaleRad="125119" custRadScaleInc="8594">
        <dgm:presLayoutVars>
          <dgm:bulletEnabled val="1"/>
        </dgm:presLayoutVars>
      </dgm:prSet>
      <dgm:spPr/>
      <dgm:t>
        <a:bodyPr/>
        <a:lstStyle/>
        <a:p>
          <a:endParaRPr lang="ru-RU"/>
        </a:p>
      </dgm:t>
    </dgm:pt>
  </dgm:ptLst>
  <dgm:cxnLst>
    <dgm:cxn modelId="{65D98CD6-707A-4BA1-B318-CDB68D762F95}" type="presOf" srcId="{753B11F9-3EF2-43C4-A855-5B8151C0A4FC}" destId="{F6C9C8AA-4BDF-4D26-B99C-93017EB629C4}" srcOrd="0" destOrd="0" presId="urn:microsoft.com/office/officeart/2005/8/layout/radial3"/>
    <dgm:cxn modelId="{96175550-D219-402B-A0B9-25D133A56F34}" type="presOf" srcId="{893D16DE-2AA7-4DF6-8851-6CD12A580322}" destId="{DDDFE00B-4067-4AFD-BF07-506141CBE49C}" srcOrd="0" destOrd="0" presId="urn:microsoft.com/office/officeart/2005/8/layout/radial3"/>
    <dgm:cxn modelId="{48F09395-28F5-443D-AE7A-DFDD608B34AA}" srcId="{893D16DE-2AA7-4DF6-8851-6CD12A580322}" destId="{B8F6D083-5257-45DE-A874-15EA6F630F36}" srcOrd="0" destOrd="0" parTransId="{8F2AAD72-0817-4822-8DEB-9E20C685740B}" sibTransId="{E9BFCA73-D0B0-4ED5-8A18-74462BC4A684}"/>
    <dgm:cxn modelId="{47554900-6A37-45E6-A522-8F3B5797D56E}" type="presOf" srcId="{B8F6D083-5257-45DE-A874-15EA6F630F36}" destId="{87704A2C-FB33-48BE-A765-D0707CE7B073}" srcOrd="0" destOrd="0" presId="urn:microsoft.com/office/officeart/2005/8/layout/radial3"/>
    <dgm:cxn modelId="{DD625598-981B-4B15-ACEF-A9BD3705FBF4}" srcId="{B8F6D083-5257-45DE-A874-15EA6F630F36}" destId="{753B11F9-3EF2-43C4-A855-5B8151C0A4FC}" srcOrd="0" destOrd="0" parTransId="{4C5C05B6-2FC8-49C9-8F33-BC951775E26B}" sibTransId="{4BFC57B1-C27E-41CB-AF91-A63E672900C7}"/>
    <dgm:cxn modelId="{CB9529F3-3C86-4EE4-8E84-EB80F7CF78C8}" type="presParOf" srcId="{DDDFE00B-4067-4AFD-BF07-506141CBE49C}" destId="{92053929-5069-4CCE-BF7B-E10A1C78CEE6}" srcOrd="0" destOrd="0" presId="urn:microsoft.com/office/officeart/2005/8/layout/radial3"/>
    <dgm:cxn modelId="{6A97627B-7808-418F-96C6-B06DD03C69A1}" type="presParOf" srcId="{92053929-5069-4CCE-BF7B-E10A1C78CEE6}" destId="{87704A2C-FB33-48BE-A765-D0707CE7B073}" srcOrd="0" destOrd="0" presId="urn:microsoft.com/office/officeart/2005/8/layout/radial3"/>
    <dgm:cxn modelId="{50E50D8C-BA3A-47B8-A1D8-52D74EB68E99}" type="presParOf" srcId="{92053929-5069-4CCE-BF7B-E10A1C78CEE6}" destId="{F6C9C8AA-4BDF-4D26-B99C-93017EB629C4}"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04A2C-FB33-48BE-A765-D0707CE7B073}">
      <dsp:nvSpPr>
        <dsp:cNvPr id="0" name=""/>
        <dsp:cNvSpPr/>
      </dsp:nvSpPr>
      <dsp:spPr>
        <a:xfrm>
          <a:off x="785506" y="138988"/>
          <a:ext cx="4060213" cy="37860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glow rad="1054100">
            <a:schemeClr val="accent6">
              <a:lumMod val="40000"/>
              <a:lumOff val="60000"/>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ru-RU" sz="3700" kern="1200" dirty="0" smtClean="0"/>
            <a:t>Практическая сторона</a:t>
          </a:r>
          <a:endParaRPr lang="ru-RU" sz="3700" kern="1200" dirty="0"/>
        </a:p>
      </dsp:txBody>
      <dsp:txXfrm>
        <a:off x="1380110" y="693438"/>
        <a:ext cx="2871005" cy="2677122"/>
      </dsp:txXfrm>
    </dsp:sp>
    <dsp:sp modelId="{F6C9C8AA-4BDF-4D26-B99C-93017EB629C4}">
      <dsp:nvSpPr>
        <dsp:cNvPr id="0" name=""/>
        <dsp:cNvSpPr/>
      </dsp:nvSpPr>
      <dsp:spPr>
        <a:xfrm>
          <a:off x="4539663" y="2866608"/>
          <a:ext cx="919735" cy="94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extrusionH="12700">
          <a:bevelT w="19050"/>
        </a:sp3d>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Этическая сторона</a:t>
          </a:r>
          <a:endParaRPr lang="ru-RU" sz="1100" kern="1200" dirty="0"/>
        </a:p>
      </dsp:txBody>
      <dsp:txXfrm>
        <a:off x="4674355" y="3005565"/>
        <a:ext cx="650351" cy="670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04A2C-FB33-48BE-A765-D0707CE7B073}">
      <dsp:nvSpPr>
        <dsp:cNvPr id="0" name=""/>
        <dsp:cNvSpPr/>
      </dsp:nvSpPr>
      <dsp:spPr>
        <a:xfrm>
          <a:off x="785506" y="138988"/>
          <a:ext cx="4060213" cy="37860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glow>
            <a:schemeClr val="accent1">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ru-RU" sz="3700" kern="1200" dirty="0" smtClean="0"/>
            <a:t>Практическая сторона</a:t>
          </a:r>
          <a:endParaRPr lang="ru-RU" sz="3700" kern="1200" dirty="0"/>
        </a:p>
      </dsp:txBody>
      <dsp:txXfrm>
        <a:off x="1380110" y="693438"/>
        <a:ext cx="2871005" cy="2677122"/>
      </dsp:txXfrm>
    </dsp:sp>
    <dsp:sp modelId="{F6C9C8AA-4BDF-4D26-B99C-93017EB629C4}">
      <dsp:nvSpPr>
        <dsp:cNvPr id="0" name=""/>
        <dsp:cNvSpPr/>
      </dsp:nvSpPr>
      <dsp:spPr>
        <a:xfrm>
          <a:off x="4539663" y="2866608"/>
          <a:ext cx="919735" cy="94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glow rad="1231900">
            <a:srgbClr val="FF0000">
              <a:alpha val="40000"/>
            </a:srgbClr>
          </a:glow>
        </a:effectLst>
        <a:scene3d>
          <a:camera prst="orthographicFront"/>
          <a:lightRig rig="threePt" dir="t"/>
        </a:scene3d>
        <a:sp3d extrusionH="12700">
          <a:bevelT w="19050"/>
        </a:sp3d>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Этическая сторона</a:t>
          </a:r>
          <a:endParaRPr lang="ru-RU" sz="1100" kern="1200" dirty="0"/>
        </a:p>
      </dsp:txBody>
      <dsp:txXfrm>
        <a:off x="4674355" y="3005565"/>
        <a:ext cx="650351" cy="670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04A2C-FB33-48BE-A765-D0707CE7B073}">
      <dsp:nvSpPr>
        <dsp:cNvPr id="0" name=""/>
        <dsp:cNvSpPr/>
      </dsp:nvSpPr>
      <dsp:spPr>
        <a:xfrm>
          <a:off x="785506" y="138988"/>
          <a:ext cx="4060213" cy="37860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glow rad="1054100">
            <a:schemeClr val="accent1">
              <a:satMod val="175000"/>
              <a:alpha val="40000"/>
            </a:schemeClr>
          </a:glow>
          <a:outerShdw blurRad="50800" dist="50800" dir="5400000" algn="ctr" rotWithShape="0">
            <a:schemeClr val="accent6"/>
          </a:outerShdw>
        </a:effectLst>
        <a:scene3d>
          <a:camera prst="orthographicFront"/>
          <a:lightRig rig="threePt" dir="t">
            <a:rot lat="0" lon="0" rev="600000"/>
          </a:lightRig>
        </a:scene3d>
        <a:sp3d>
          <a:bevelT w="69850"/>
        </a:sp3d>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ru-RU" sz="3700" kern="1200" dirty="0" smtClean="0"/>
            <a:t>Практическая сторона</a:t>
          </a:r>
          <a:endParaRPr lang="ru-RU" sz="3700" kern="1200" dirty="0"/>
        </a:p>
      </dsp:txBody>
      <dsp:txXfrm>
        <a:off x="1380110" y="693438"/>
        <a:ext cx="2871005" cy="2677122"/>
      </dsp:txXfrm>
    </dsp:sp>
    <dsp:sp modelId="{F6C9C8AA-4BDF-4D26-B99C-93017EB629C4}">
      <dsp:nvSpPr>
        <dsp:cNvPr id="0" name=""/>
        <dsp:cNvSpPr/>
      </dsp:nvSpPr>
      <dsp:spPr>
        <a:xfrm>
          <a:off x="4539663" y="2866608"/>
          <a:ext cx="919735" cy="9488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extrusionH="12700">
          <a:bevelT w="19050"/>
        </a:sp3d>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dirty="0" smtClean="0"/>
            <a:t>Этическая сторона</a:t>
          </a:r>
          <a:endParaRPr lang="ru-RU" sz="1100" kern="1200" dirty="0"/>
        </a:p>
      </dsp:txBody>
      <dsp:txXfrm>
        <a:off x="4674355" y="3005565"/>
        <a:ext cx="650351" cy="67094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75454-7E3D-4C33-B1F9-5D9101CFC9CC}" type="datetimeFigureOut">
              <a:rPr lang="ru-RU" smtClean="0"/>
              <a:t>16.05.2012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041D3-79AB-40A5-B6FB-A98D7EF58684}" type="slidenum">
              <a:rPr lang="ru-RU" smtClean="0"/>
              <a:t>‹#›</a:t>
            </a:fld>
            <a:endParaRPr lang="ru-RU"/>
          </a:p>
        </p:txBody>
      </p:sp>
    </p:spTree>
    <p:extLst>
      <p:ext uri="{BB962C8B-B14F-4D97-AF65-F5344CB8AC3E}">
        <p14:creationId xmlns:p14="http://schemas.microsoft.com/office/powerpoint/2010/main" val="210890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u.wikipedia.org/w/index.php?title=%D0%A1%D0%B0%D0%BD%D0%9F%D0%B8%D0%9D&amp;action=edit&amp;redlink=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ru.wikipedia.org/w/index.php?title=2.1.4.1074-01&amp;action=edit&amp;redlink=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a:t>
            </a:r>
            <a:r>
              <a:rPr lang="ru-RU" baseline="0" dirty="0" smtClean="0"/>
              <a:t> самом деле применительно к теме доклада это сказал другой, тоже очень влиятельный человек, мы увиди это дальше.</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2</a:t>
            </a:fld>
            <a:endParaRPr lang="ru-RU"/>
          </a:p>
        </p:txBody>
      </p:sp>
    </p:spTree>
    <p:extLst>
      <p:ext uri="{BB962C8B-B14F-4D97-AF65-F5344CB8AC3E}">
        <p14:creationId xmlns:p14="http://schemas.microsoft.com/office/powerpoint/2010/main" val="392404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практическом применении любое массовое медицинское вмешательство сталкивается с двумя неразрешимыми проблемами – 1) применение статистических данных для индивидуальных (клинических) решений – «статистическое заблуждение» 2) неполнота знания, усиленная кризисом современной медицины.  Таким образом, упомянутая этическая задача трансформируется в - "Давайте убьем 100 случайных невинных младенцев, чтобы спасти 107 таких же ясноглазых детишек. А по последним данным британских ученых - целых 200 спасти. Ой, мы ошибались, только 95."</a:t>
            </a: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11</a:t>
            </a:fld>
            <a:endParaRPr lang="ru-RU"/>
          </a:p>
        </p:txBody>
      </p:sp>
    </p:spTree>
    <p:extLst>
      <p:ext uri="{BB962C8B-B14F-4D97-AF65-F5344CB8AC3E}">
        <p14:creationId xmlns:p14="http://schemas.microsoft.com/office/powerpoint/2010/main" val="323291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Карантинный</a:t>
            </a:r>
            <a:r>
              <a:rPr lang="ru-RU" baseline="0" dirty="0" smtClean="0"/>
              <a:t> флаг</a:t>
            </a:r>
          </a:p>
          <a:p>
            <a:r>
              <a:rPr lang="ru-RU" dirty="0" smtClean="0"/>
              <a:t>ГОСТ Р12.4.026-2001 Предупреждающий знак безопасности "Осторожно. Биологическая опасность (инфекционные вещества)" предназначен для размещения в местах хранения, производства или применения вредных для здоровья биологических веществ.</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12</a:t>
            </a:fld>
            <a:endParaRPr lang="ru-RU"/>
          </a:p>
        </p:txBody>
      </p:sp>
    </p:spTree>
    <p:extLst>
      <p:ext uri="{BB962C8B-B14F-4D97-AF65-F5344CB8AC3E}">
        <p14:creationId xmlns:p14="http://schemas.microsoft.com/office/powerpoint/2010/main" val="246584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Комары рода </a:t>
            </a:r>
            <a:r>
              <a:rPr lang="ru-RU" i="1" dirty="0" smtClean="0"/>
              <a:t>Аэдес </a:t>
            </a:r>
            <a:r>
              <a:rPr lang="ru-RU" i="0" dirty="0" smtClean="0"/>
              <a:t>(в</a:t>
            </a:r>
            <a:r>
              <a:rPr lang="ru-RU" i="0" baseline="0" dirty="0" smtClean="0"/>
              <a:t> переводе с греческого – </a:t>
            </a:r>
            <a:r>
              <a:rPr lang="ru-RU" i="1" baseline="0" dirty="0" smtClean="0"/>
              <a:t>гнусный, отвратительный</a:t>
            </a:r>
            <a:r>
              <a:rPr lang="ru-RU" i="0" baseline="0" dirty="0" smtClean="0"/>
              <a:t>) переносят различные лихорадки (желтую, Денге, </a:t>
            </a:r>
            <a:r>
              <a:rPr lang="ru-RU" i="0" baseline="0" dirty="0" smtClean="0"/>
              <a:t>чикунгунья, </a:t>
            </a:r>
            <a:r>
              <a:rPr lang="en-US" i="0" baseline="0" dirty="0" smtClean="0"/>
              <a:t>etc.).</a:t>
            </a:r>
            <a:r>
              <a:rPr lang="ru-RU" i="0" baseline="0" dirty="0" smtClean="0"/>
              <a:t>  По-английски их называют </a:t>
            </a:r>
            <a:r>
              <a:rPr lang="en-US" i="0" baseline="0" dirty="0" smtClean="0"/>
              <a:t>tiger mosquitos.</a:t>
            </a:r>
            <a:endParaRPr lang="ru-RU" i="0" baseline="0" dirty="0" smtClean="0"/>
          </a:p>
          <a:p>
            <a:r>
              <a:rPr lang="ru-RU" b="1" dirty="0" smtClean="0"/>
              <a:t>Желтая лихорадка</a:t>
            </a:r>
            <a:r>
              <a:rPr lang="ru-RU" dirty="0" smtClean="0"/>
              <a:t> — первое заболевание, в отношении которого была предложена программа полного искоренения (как теперь стало ясно, задача нереальная). Смертность – 3%-20%.</a:t>
            </a:r>
          </a:p>
          <a:p>
            <a:r>
              <a:rPr lang="ru-RU" dirty="0" smtClean="0"/>
              <a:t>Источник</a:t>
            </a:r>
            <a:r>
              <a:rPr lang="ru-RU" baseline="0" dirty="0" smtClean="0"/>
              <a:t> – Западная Африка, с рабами и кораблями прибыли комары. Иммунитет автохтонов, детская асимптоматика, высокая смертность белых.</a:t>
            </a:r>
            <a:endParaRPr lang="ru-RU" dirty="0" smtClean="0"/>
          </a:p>
          <a:p>
            <a:r>
              <a:rPr lang="ru-RU" dirty="0" smtClean="0"/>
              <a:t>Южная Америка,</a:t>
            </a:r>
            <a:r>
              <a:rPr lang="ru-RU" baseline="0" dirty="0" smtClean="0"/>
              <a:t> армия Наполеона, осушение болот вокруг Гаваны.</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13</a:t>
            </a:fld>
            <a:endParaRPr lang="ru-RU"/>
          </a:p>
        </p:txBody>
      </p:sp>
    </p:spTree>
    <p:extLst>
      <p:ext uri="{BB962C8B-B14F-4D97-AF65-F5344CB8AC3E}">
        <p14:creationId xmlns:p14="http://schemas.microsoft.com/office/powerpoint/2010/main" val="45017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Количество раненых американцев</a:t>
            </a:r>
            <a:r>
              <a:rPr lang="ru-RU" baseline="0" dirty="0" smtClean="0"/>
              <a:t> при атаке на Перл Харбор – 1178, убито 1200.</a:t>
            </a:r>
          </a:p>
          <a:p>
            <a:r>
              <a:rPr lang="ru-RU" baseline="0" dirty="0" smtClean="0"/>
              <a:t>Предполагаемый театр военных действий – там будут комары («вектор»).</a:t>
            </a: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14</a:t>
            </a:fld>
            <a:endParaRPr lang="ru-RU"/>
          </a:p>
        </p:txBody>
      </p:sp>
    </p:spTree>
    <p:extLst>
      <p:ext uri="{BB962C8B-B14F-4D97-AF65-F5344CB8AC3E}">
        <p14:creationId xmlns:p14="http://schemas.microsoft.com/office/powerpoint/2010/main" val="204474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dirty="0" smtClean="0"/>
              <a:t>На фото</a:t>
            </a:r>
            <a:r>
              <a:rPr lang="ru-RU" baseline="0" dirty="0" smtClean="0"/>
              <a:t> – Пикирующий бомбардировщик </a:t>
            </a:r>
            <a:r>
              <a:rPr lang="en-US" dirty="0" smtClean="0">
                <a:effectLst/>
              </a:rPr>
              <a:t>Aichi D3A Type 99 </a:t>
            </a:r>
            <a:r>
              <a:rPr lang="en-US" i="1" dirty="0" err="1" smtClean="0">
                <a:effectLst/>
              </a:rPr>
              <a:t>kanbaku</a:t>
            </a:r>
            <a:r>
              <a:rPr lang="en-US" dirty="0" smtClean="0">
                <a:effectLst/>
              </a:rPr>
              <a:t> </a:t>
            </a:r>
            <a:r>
              <a:rPr lang="ru-RU" dirty="0" smtClean="0">
                <a:effectLst/>
              </a:rPr>
              <a:t>взлетает</a:t>
            </a:r>
            <a:r>
              <a:rPr lang="ru-RU" baseline="0" dirty="0" smtClean="0">
                <a:effectLst/>
              </a:rPr>
              <a:t> с японского авианосца </a:t>
            </a:r>
            <a:r>
              <a:rPr lang="en-US" i="1" dirty="0" err="1" smtClean="0">
                <a:effectLst/>
              </a:rPr>
              <a:t>Akagi</a:t>
            </a:r>
            <a:r>
              <a:rPr lang="en-US" dirty="0" smtClean="0">
                <a:effectLst/>
              </a:rPr>
              <a:t> </a:t>
            </a:r>
            <a:r>
              <a:rPr lang="ru-RU" dirty="0" smtClean="0">
                <a:effectLst/>
              </a:rPr>
              <a:t> для второй волны атаки</a:t>
            </a:r>
            <a:r>
              <a:rPr lang="ru-RU" baseline="0" dirty="0" smtClean="0">
                <a:effectLst/>
              </a:rPr>
              <a:t> на Перл Харбор, 7 дек. 1941 г.</a:t>
            </a:r>
            <a:r>
              <a:rPr lang="en-US" baseline="0" dirty="0" smtClean="0">
                <a:effectLst/>
              </a:rPr>
              <a:t>; </a:t>
            </a:r>
            <a:r>
              <a:rPr lang="ru-RU" baseline="0" dirty="0" smtClean="0"/>
              <a:t>Кусака желтолихорадочный, оригинальный вектор желтой лихорадки</a:t>
            </a:r>
            <a:r>
              <a:rPr lang="en-US" baseline="0" dirty="0" smtClean="0"/>
              <a:t>.</a:t>
            </a:r>
            <a:endParaRPr lang="ru-RU" baseline="0" dirty="0" smtClean="0"/>
          </a:p>
          <a:p>
            <a:pPr rtl="0"/>
            <a:r>
              <a:rPr lang="ru-RU" baseline="0" dirty="0" smtClean="0"/>
              <a:t>Вакцина была предоставлена Рокфеллеровским институтом бесплатно. До этого вакцинировали 600.000 в Колумбии.</a:t>
            </a:r>
            <a:endParaRPr lang="en-US" baseline="0" dirty="0" smtClean="0"/>
          </a:p>
          <a:p>
            <a:pPr rtl="0"/>
            <a:r>
              <a:rPr lang="ru-RU" dirty="0" smtClean="0"/>
              <a:t>Автор</a:t>
            </a:r>
            <a:r>
              <a:rPr lang="ru-RU" baseline="0" dirty="0" smtClean="0"/>
              <a:t> </a:t>
            </a:r>
            <a:r>
              <a:rPr lang="ru-RU" dirty="0" smtClean="0"/>
              <a:t>вакцины против желтой лихорадки М.Тейлер</a:t>
            </a:r>
            <a:r>
              <a:rPr lang="ru-RU" baseline="0" dirty="0" smtClean="0"/>
              <a:t> получил в</a:t>
            </a:r>
            <a:r>
              <a:rPr lang="ru-RU" dirty="0" smtClean="0"/>
              <a:t> 1951 году Нобелевскую премию. В 1960</a:t>
            </a:r>
            <a:r>
              <a:rPr lang="ru-RU" baseline="0" dirty="0" smtClean="0"/>
              <a:t> г. было обнаружено, что вакцина содержит вирус птичьего лейкоза.</a:t>
            </a:r>
          </a:p>
          <a:p>
            <a:pPr rtl="0"/>
            <a:r>
              <a:rPr lang="ru-RU" b="0" dirty="0" smtClean="0"/>
              <a:t>После</a:t>
            </a:r>
            <a:r>
              <a:rPr lang="ru-RU" b="0" baseline="0" dirty="0" smtClean="0"/>
              <a:t> этого популярность приобрела французская </a:t>
            </a:r>
            <a:r>
              <a:rPr lang="ru-RU" b="1" dirty="0" smtClean="0"/>
              <a:t>вакцина из штамма Дакар</a:t>
            </a:r>
            <a:r>
              <a:rPr lang="ru-RU" dirty="0" smtClean="0"/>
              <a:t> (французский нейротропный штамм, культивируемый в головном мозге мышей)</a:t>
            </a:r>
            <a:r>
              <a:rPr lang="ru-RU" baseline="0" dirty="0" smtClean="0"/>
              <a:t> – до эпидемии </a:t>
            </a:r>
            <a:r>
              <a:rPr lang="ru-RU" dirty="0" smtClean="0"/>
              <a:t>желтой лихорадки в Сенегале в 1965 г., когда вакцина спровоцировала 245 случаев энцефалита у детей, из них 23 с летальным исходом. </a:t>
            </a:r>
          </a:p>
          <a:p>
            <a:pPr rtl="0"/>
            <a:r>
              <a:rPr lang="ru-RU" dirty="0" smtClean="0"/>
              <a:t>НО</a:t>
            </a:r>
            <a:r>
              <a:rPr lang="ru-RU" baseline="0" dirty="0" smtClean="0"/>
              <a:t> – в 1944 г., перед высадкой в Нормандии был дан приказ главного врача Армии США сделать прививки от ботулизма (у США были ошибочные сведения, что Германия использует ботулин для биологической войны). Главный врач военного театра (фронта) приказал вакцину складировать, и так ее не ввели.</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15</a:t>
            </a:fld>
            <a:endParaRPr lang="ru-RU"/>
          </a:p>
        </p:txBody>
      </p:sp>
    </p:spTree>
    <p:extLst>
      <p:ext uri="{BB962C8B-B14F-4D97-AF65-F5344CB8AC3E}">
        <p14:creationId xmlns:p14="http://schemas.microsoft.com/office/powerpoint/2010/main" val="172787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Трибунал</a:t>
            </a:r>
            <a:r>
              <a:rPr lang="ru-RU" baseline="0" dirty="0" smtClean="0"/>
              <a:t> по военным преступлениям в Нюрнберге, о</a:t>
            </a:r>
            <a:r>
              <a:rPr lang="ru-RU" dirty="0" smtClean="0"/>
              <a:t>глашение</a:t>
            </a:r>
            <a:r>
              <a:rPr lang="ru-RU" baseline="0" dirty="0" smtClean="0"/>
              <a:t> смертного приговора 43-летнему Карлу Брандту, рейхскомиссару по здравоохранению и санитарии, личному врачу фюрера. </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17</a:t>
            </a:fld>
            <a:endParaRPr lang="ru-RU"/>
          </a:p>
        </p:txBody>
      </p:sp>
    </p:spTree>
    <p:extLst>
      <p:ext uri="{BB962C8B-B14F-4D97-AF65-F5344CB8AC3E}">
        <p14:creationId xmlns:p14="http://schemas.microsoft.com/office/powerpoint/2010/main" val="70725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«Мэндрейк, Вы понимаете, что дополнительно</a:t>
            </a:r>
            <a:r>
              <a:rPr lang="ru-RU" baseline="0" dirty="0" smtClean="0"/>
              <a:t> к фторированию  воды, да, идут исследования по фторированию соли, муки, фруктовых соков, супа, сахара, молока, мороженого? Мороженого, Мэндрейк?</a:t>
            </a:r>
            <a:r>
              <a:rPr lang="ru-RU" i="1" baseline="0" dirty="0" smtClean="0"/>
              <a:t>Детского мороженого!...</a:t>
            </a:r>
          </a:p>
          <a:p>
            <a:r>
              <a:rPr lang="ru-RU" i="0" baseline="0" dirty="0" smtClean="0"/>
              <a:t>Знаете, когда началось фторирование?...</a:t>
            </a:r>
          </a:p>
          <a:p>
            <a:r>
              <a:rPr lang="ru-RU" i="0" baseline="0" dirty="0" smtClean="0"/>
              <a:t>В тысяча девятьсот сорок шестом. В 1946-ом, Мэндрейк. Как это по времени совпало с нашим послевоенным коммунистическим заговором, а? До невероятности очевидно, так? Чужеродные вещества вводят в наши драгоценные физиологические жидкости, а человек об этом не знает. И безусловно лишая права выбора. Именно так действуют подлинные коммунисты.»</a:t>
            </a:r>
          </a:p>
        </p:txBody>
      </p:sp>
      <p:sp>
        <p:nvSpPr>
          <p:cNvPr id="4" name="Slide Number Placeholder 3"/>
          <p:cNvSpPr>
            <a:spLocks noGrp="1"/>
          </p:cNvSpPr>
          <p:nvPr>
            <p:ph type="sldNum" sz="quarter" idx="10"/>
          </p:nvPr>
        </p:nvSpPr>
        <p:spPr/>
        <p:txBody>
          <a:bodyPr/>
          <a:lstStyle/>
          <a:p>
            <a:fld id="{E07041D3-79AB-40A5-B6FB-A98D7EF58684}" type="slidenum">
              <a:rPr lang="ru-RU" smtClean="0"/>
              <a:t>18</a:t>
            </a:fld>
            <a:endParaRPr lang="ru-RU"/>
          </a:p>
        </p:txBody>
      </p:sp>
    </p:spTree>
    <p:extLst>
      <p:ext uri="{BB962C8B-B14F-4D97-AF65-F5344CB8AC3E}">
        <p14:creationId xmlns:p14="http://schemas.microsoft.com/office/powerpoint/2010/main" val="18719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Отходы алюминиевого</a:t>
            </a:r>
            <a:r>
              <a:rPr lang="ru-RU" baseline="0" dirty="0" smtClean="0"/>
              <a:t> производства. «Витамин».</a:t>
            </a:r>
          </a:p>
          <a:p>
            <a:endParaRPr lang="ru-RU" dirty="0" smtClean="0"/>
          </a:p>
          <a:p>
            <a:r>
              <a:rPr lang="ru-RU" dirty="0" smtClean="0"/>
              <a:t>В мире </a:t>
            </a:r>
            <a:r>
              <a:rPr lang="en-US" dirty="0" smtClean="0"/>
              <a:t>400 </a:t>
            </a:r>
            <a:r>
              <a:rPr lang="ru-RU" dirty="0" smtClean="0"/>
              <a:t>млн. человек получают фторированную государством </a:t>
            </a:r>
          </a:p>
          <a:p>
            <a:r>
              <a:rPr lang="ru-RU" dirty="0" smtClean="0"/>
              <a:t>питьевую воду. Пищевые продукты из этих регионов увеличивают охват. Флюористат в зубных пастах.</a:t>
            </a:r>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В соответствии с </a:t>
            </a:r>
            <a:r>
              <a:rPr lang="ru-RU" i="1" dirty="0" smtClean="0">
                <a:hlinkClick r:id="rId3" tooltip="СанПиН (страница отсутствует)"/>
              </a:rPr>
              <a:t>СанПиН</a:t>
            </a:r>
            <a:r>
              <a:rPr lang="ru-RU" i="1" dirty="0" smtClean="0"/>
              <a:t> </a:t>
            </a:r>
            <a:r>
              <a:rPr lang="ru-RU" i="1" dirty="0" smtClean="0">
                <a:hlinkClick r:id="rId4" tooltip="2.1.4.1074-01 (страница отсутствует)"/>
              </a:rPr>
              <a:t>2.1.4.1074-01</a:t>
            </a:r>
            <a:r>
              <a:rPr lang="ru-RU" i="1" dirty="0" smtClean="0"/>
              <a:t> максимальная допустимая концентрация фтора в воде, должна быть не более 1,5 мг/л. (завышен). </a:t>
            </a:r>
            <a:r>
              <a:rPr lang="ru-RU" dirty="0" smtClean="0"/>
              <a:t>Флюороз зубов начинает возникать при ежедневном поступлении в организм ребенка в возрасте до 5 лет свыше 1,5 мг фтора. </a:t>
            </a:r>
            <a:r>
              <a:rPr lang="ru-RU" i="0" dirty="0" smtClean="0"/>
              <a:t>Повреждение</a:t>
            </a:r>
            <a:r>
              <a:rPr lang="ru-RU" i="0" baseline="0" dirty="0" smtClean="0"/>
              <a:t> постоянных зубов – в период закладки.  Во </a:t>
            </a:r>
            <a:r>
              <a:rPr lang="ru-RU" dirty="0" smtClean="0"/>
              <a:t>городах Московской области (Видное, Подольск, Егорьевск, Одинцово, Красногорск) у 25% населения выявлен флюороз.</a:t>
            </a:r>
          </a:p>
          <a:p>
            <a:r>
              <a:rPr lang="ru-RU" dirty="0" smtClean="0"/>
              <a:t>Проглатывание содержимого всего тюбика зубной пасты для взрослых означает прием 100 мг фторидов, что для трехлетнего ребенка с массой тела 15 кг превышает P</a:t>
            </a:r>
            <a:r>
              <a:rPr lang="en-US" dirty="0" err="1" smtClean="0"/>
              <a:t>robable</a:t>
            </a:r>
            <a:r>
              <a:rPr lang="en-US" dirty="0" smtClean="0"/>
              <a:t> </a:t>
            </a:r>
            <a:r>
              <a:rPr lang="ru-RU" dirty="0" smtClean="0"/>
              <a:t>T</a:t>
            </a:r>
            <a:r>
              <a:rPr lang="en-US" dirty="0" err="1" smtClean="0"/>
              <a:t>oxic</a:t>
            </a:r>
            <a:r>
              <a:rPr lang="en-US" dirty="0" smtClean="0"/>
              <a:t> </a:t>
            </a:r>
            <a:r>
              <a:rPr lang="ru-RU" dirty="0" smtClean="0"/>
              <a:t>D</a:t>
            </a:r>
            <a:r>
              <a:rPr lang="en-US" dirty="0" err="1" smtClean="0"/>
              <a:t>ose</a:t>
            </a:r>
            <a:r>
              <a:rPr lang="ru-RU" dirty="0" smtClean="0"/>
              <a:t> на 30%. Флюороз зубов начинает возникать при ежедневном поступлении в организм ребенка в возрасте до 5 лет свыше 1,5 мг фтора.</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Витаминизация еды и напитков, прежде всего для лиц, чья пищевая корзина формируется государством</a:t>
            </a: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19</a:t>
            </a:fld>
            <a:endParaRPr lang="ru-RU"/>
          </a:p>
        </p:txBody>
      </p:sp>
    </p:spTree>
    <p:extLst>
      <p:ext uri="{BB962C8B-B14F-4D97-AF65-F5344CB8AC3E}">
        <p14:creationId xmlns:p14="http://schemas.microsoft.com/office/powerpoint/2010/main" val="46277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Настоящие коммунисты, конечно, сейчас более</a:t>
            </a:r>
            <a:r>
              <a:rPr lang="ru-RU" baseline="0" dirty="0" smtClean="0"/>
              <a:t> активно </a:t>
            </a:r>
            <a:r>
              <a:rPr lang="ru-RU" dirty="0" smtClean="0"/>
              <a:t>действуют с помощью</a:t>
            </a:r>
            <a:r>
              <a:rPr lang="ru-RU" baseline="0" dirty="0" smtClean="0"/>
              <a:t> бумажных денег, но их влияние, увы, не ограничивается экономикой.</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3</a:t>
            </a:fld>
            <a:endParaRPr lang="ru-RU"/>
          </a:p>
        </p:txBody>
      </p:sp>
    </p:spTree>
    <p:extLst>
      <p:ext uri="{BB962C8B-B14F-4D97-AF65-F5344CB8AC3E}">
        <p14:creationId xmlns:p14="http://schemas.microsoft.com/office/powerpoint/2010/main" val="379056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Максима (не столь древняя, как иногда</a:t>
            </a:r>
            <a:r>
              <a:rPr lang="ru-RU" sz="1200" kern="1200" baseline="0" dirty="0" smtClean="0">
                <a:solidFill>
                  <a:schemeClr val="tx1"/>
                </a:solidFill>
                <a:effectLst/>
                <a:latin typeface="+mn-lt"/>
                <a:ea typeface="+mn-ea"/>
                <a:cs typeface="+mn-cs"/>
              </a:rPr>
              <a:t> кажется) </a:t>
            </a:r>
            <a:r>
              <a:rPr lang="ru-RU" sz="1200" kern="1200" dirty="0" smtClean="0">
                <a:solidFill>
                  <a:schemeClr val="tx1"/>
                </a:solidFill>
                <a:effectLst/>
                <a:latin typeface="+mn-lt"/>
                <a:ea typeface="+mn-ea"/>
                <a:cs typeface="+mn-cs"/>
              </a:rPr>
              <a:t>«предупредить легче, чем лечить» стала неотъемлемой и всеохватывающей догмой западной медицины и доминирующим подходом.  При этом существование обратных ситуаций выпадает, вытесняется на периферию знания.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dirty="0" smtClean="0"/>
              <a:t>Эразм Роттердамский, Erasmus Roterodamus, или Desiderius Erasmus,</a:t>
            </a:r>
            <a:r>
              <a:rPr lang="ru-RU" sz="1100" b="0" baseline="0" dirty="0" smtClean="0"/>
              <a:t> </a:t>
            </a:r>
            <a:r>
              <a:rPr lang="ru-RU" sz="1100" b="0" i="1" dirty="0" smtClean="0"/>
              <a:t>настоящее имя</a:t>
            </a:r>
            <a:r>
              <a:rPr lang="ru-RU" sz="1100" b="0" dirty="0" smtClean="0"/>
              <a:t> Gerhard Gerhards </a:t>
            </a:r>
            <a:r>
              <a:rPr lang="ru-RU" sz="1100" b="0" baseline="0" dirty="0" smtClean="0"/>
              <a:t> </a:t>
            </a:r>
            <a:r>
              <a:rPr lang="ru-RU" sz="1100" b="0" dirty="0" smtClean="0"/>
              <a:t>(1465 -1536, Базель) — голландский учёный, писатель, филолог и богослов. Профессор Кембриджского университета, осуществил первое издание оригинала Библии на греческом. Портрет</a:t>
            </a:r>
            <a:r>
              <a:rPr lang="ru-RU" sz="1100" b="0" baseline="0" dirty="0" smtClean="0"/>
              <a:t> Ханса Кольбейна младшего.</a:t>
            </a:r>
            <a:endParaRPr lang="ru-RU"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100" b="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4</a:t>
            </a:fld>
            <a:endParaRPr lang="ru-RU"/>
          </a:p>
        </p:txBody>
      </p:sp>
    </p:spTree>
    <p:extLst>
      <p:ext uri="{BB962C8B-B14F-4D97-AF65-F5344CB8AC3E}">
        <p14:creationId xmlns:p14="http://schemas.microsoft.com/office/powerpoint/2010/main" val="117967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в области индивидуальной профилактики решения принимаются самостоятельно и на основе личного воспринимаемого баланса потенциальных выгод и потерь, то  (цитируя медицинскую энциклопедию):</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фото главный санитар РФ).</a:t>
            </a:r>
          </a:p>
        </p:txBody>
      </p:sp>
      <p:sp>
        <p:nvSpPr>
          <p:cNvPr id="4" name="Slide Number Placeholder 3"/>
          <p:cNvSpPr>
            <a:spLocks noGrp="1"/>
          </p:cNvSpPr>
          <p:nvPr>
            <p:ph type="sldNum" sz="quarter" idx="10"/>
          </p:nvPr>
        </p:nvSpPr>
        <p:spPr/>
        <p:txBody>
          <a:bodyPr/>
          <a:lstStyle/>
          <a:p>
            <a:fld id="{E07041D3-79AB-40A5-B6FB-A98D7EF58684}" type="slidenum">
              <a:rPr lang="ru-RU" smtClean="0"/>
              <a:t>5</a:t>
            </a:fld>
            <a:endParaRPr lang="ru-RU"/>
          </a:p>
        </p:txBody>
      </p:sp>
    </p:spTree>
    <p:extLst>
      <p:ext uri="{BB962C8B-B14F-4D97-AF65-F5344CB8AC3E}">
        <p14:creationId xmlns:p14="http://schemas.microsoft.com/office/powerpoint/2010/main" val="4182120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Я бы хотел остановиться прежде всего на обязательном и условно-добровольном (государственно-дискриминационном) медицинском профилактическом вмешательстве. Посмотрим на две стороны обязательных профилактических вмешательств – этическую и практическую.</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Практическая</a:t>
            </a:r>
            <a:r>
              <a:rPr lang="ru-RU" sz="1200" kern="1200" baseline="0" dirty="0" smtClean="0">
                <a:solidFill>
                  <a:schemeClr val="tx1"/>
                </a:solidFill>
                <a:effectLst/>
                <a:latin typeface="+mn-lt"/>
                <a:ea typeface="+mn-ea"/>
                <a:cs typeface="+mn-cs"/>
              </a:rPr>
              <a:t> сторона информационно давно затмила этическую – в т.ч. и при дискуссиях о допустимости превентивной медицины.</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6</a:t>
            </a:fld>
            <a:endParaRPr lang="ru-RU"/>
          </a:p>
        </p:txBody>
      </p:sp>
    </p:spTree>
    <p:extLst>
      <p:ext uri="{BB962C8B-B14F-4D97-AF65-F5344CB8AC3E}">
        <p14:creationId xmlns:p14="http://schemas.microsoft.com/office/powerpoint/2010/main" val="253722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противовес хотел бы</a:t>
            </a:r>
            <a:r>
              <a:rPr lang="ru-RU" baseline="0" dirty="0" smtClean="0"/>
              <a:t> по</a:t>
            </a:r>
            <a:r>
              <a:rPr lang="ru-RU" dirty="0" smtClean="0"/>
              <a:t>больше</a:t>
            </a:r>
            <a:r>
              <a:rPr lang="ru-RU" baseline="0" dirty="0" smtClean="0"/>
              <a:t> времени уделить этической составляющей. </a:t>
            </a:r>
            <a:r>
              <a:rPr lang="ru-RU" sz="1200" kern="1200" dirty="0" smtClean="0">
                <a:solidFill>
                  <a:schemeClr val="tx1"/>
                </a:solidFill>
                <a:effectLst/>
                <a:latin typeface="+mn-lt"/>
                <a:ea typeface="+mn-ea"/>
                <a:cs typeface="+mn-cs"/>
              </a:rPr>
              <a:t>Этическая проблема массовой медицинской профилактики фактически описывается известной этической задачей о невинном Васе и злобных инопланетянах, требующих выдать Васю для кровавой казни.  [«На Землю напали инопланетяне, и требуют убить Джона Смита, по земным понятиям совершенно невинного. Если отказаться выполнить их требование, они начнут войну на истребление человечества, погибнут миллионы, а может быть, и вся цивилизация. В такой ситуации найдутся многие, кто захочет убить Джона. Морально ли защищать Джона Смита (с оружием в руках)?»] </a:t>
            </a:r>
          </a:p>
          <a:p>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7</a:t>
            </a:fld>
            <a:endParaRPr lang="ru-RU"/>
          </a:p>
        </p:txBody>
      </p:sp>
    </p:spTree>
    <p:extLst>
      <p:ext uri="{BB962C8B-B14F-4D97-AF65-F5344CB8AC3E}">
        <p14:creationId xmlns:p14="http://schemas.microsoft.com/office/powerpoint/2010/main" val="205891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Последние 50 лет есть более известная этическая</a:t>
            </a:r>
            <a:r>
              <a:rPr lang="ru-RU" baseline="0" dirty="0" smtClean="0"/>
              <a:t> дилемма, обросшая корпусом научных исследований и публикаций.</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8</a:t>
            </a:fld>
            <a:endParaRPr lang="ru-RU"/>
          </a:p>
        </p:txBody>
      </p:sp>
    </p:spTree>
    <p:extLst>
      <p:ext uri="{BB962C8B-B14F-4D97-AF65-F5344CB8AC3E}">
        <p14:creationId xmlns:p14="http://schemas.microsoft.com/office/powerpoint/2010/main" val="81899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Подавляющее большинство</a:t>
            </a:r>
            <a:r>
              <a:rPr lang="ru-RU" baseline="0" dirty="0" smtClean="0"/>
              <a:t> переключит «стрелку». Результат кросс-культурный.</a:t>
            </a:r>
          </a:p>
          <a:p>
            <a:r>
              <a:rPr lang="ru-RU" baseline="0" dirty="0" smtClean="0"/>
              <a:t>Масса вариантов задачи.</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9</a:t>
            </a:fld>
            <a:endParaRPr lang="ru-RU"/>
          </a:p>
        </p:txBody>
      </p:sp>
    </p:spTree>
    <p:extLst>
      <p:ext uri="{BB962C8B-B14F-4D97-AF65-F5344CB8AC3E}">
        <p14:creationId xmlns:p14="http://schemas.microsoft.com/office/powerpoint/2010/main" val="59407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Более 90% откажется.</a:t>
            </a:r>
            <a:r>
              <a:rPr lang="ru-RU" baseline="0" dirty="0" smtClean="0"/>
              <a:t> Те, кто не откажется – обладают специфическими чертами личности.</a:t>
            </a:r>
          </a:p>
          <a:p>
            <a:r>
              <a:rPr lang="ru-RU" baseline="0" dirty="0" smtClean="0"/>
              <a:t>Два возможных объяснения – технологическое посредничество </a:t>
            </a:r>
            <a:r>
              <a:rPr lang="en-US" baseline="0" dirty="0" err="1" smtClean="0"/>
              <a:t>vs</a:t>
            </a:r>
            <a:r>
              <a:rPr lang="en-US" baseline="0" dirty="0" smtClean="0"/>
              <a:t> </a:t>
            </a:r>
            <a:r>
              <a:rPr lang="ru-RU" baseline="0" dirty="0" smtClean="0"/>
              <a:t>прямое воздействие</a:t>
            </a:r>
            <a:r>
              <a:rPr lang="en-US" baseline="0" dirty="0" smtClean="0"/>
              <a:t>; </a:t>
            </a:r>
            <a:r>
              <a:rPr lang="ru-RU" baseline="0" dirty="0" smtClean="0"/>
              <a:t>включение в контур ситуации </a:t>
            </a:r>
            <a:r>
              <a:rPr lang="en-US" baseline="0" dirty="0" err="1" smtClean="0"/>
              <a:t>vs</a:t>
            </a:r>
            <a:r>
              <a:rPr lang="en-US" baseline="0" dirty="0" smtClean="0"/>
              <a:t> </a:t>
            </a:r>
            <a:r>
              <a:rPr lang="ru-RU" baseline="0" dirty="0" smtClean="0"/>
              <a:t>вне контура ситуации</a:t>
            </a:r>
            <a:endParaRPr lang="ru-RU" dirty="0"/>
          </a:p>
        </p:txBody>
      </p:sp>
      <p:sp>
        <p:nvSpPr>
          <p:cNvPr id="4" name="Slide Number Placeholder 3"/>
          <p:cNvSpPr>
            <a:spLocks noGrp="1"/>
          </p:cNvSpPr>
          <p:nvPr>
            <p:ph type="sldNum" sz="quarter" idx="10"/>
          </p:nvPr>
        </p:nvSpPr>
        <p:spPr/>
        <p:txBody>
          <a:bodyPr/>
          <a:lstStyle/>
          <a:p>
            <a:fld id="{E07041D3-79AB-40A5-B6FB-A98D7EF58684}" type="slidenum">
              <a:rPr lang="ru-RU" smtClean="0"/>
              <a:t>10</a:t>
            </a:fld>
            <a:endParaRPr lang="ru-RU"/>
          </a:p>
        </p:txBody>
      </p:sp>
    </p:spTree>
    <p:extLst>
      <p:ext uri="{BB962C8B-B14F-4D97-AF65-F5344CB8AC3E}">
        <p14:creationId xmlns:p14="http://schemas.microsoft.com/office/powerpoint/2010/main" val="108282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9D285B75-BE77-41EE-B32D-956FFCD8FD69}" type="datetimeFigureOut">
              <a:rPr lang="ru-RU" smtClean="0"/>
              <a:t>16.05.2012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419164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D285B75-BE77-41EE-B32D-956FFCD8FD69}" type="datetimeFigureOut">
              <a:rPr lang="ru-RU" smtClean="0"/>
              <a:t>16.05.2012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289856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D285B75-BE77-41EE-B32D-956FFCD8FD69}" type="datetimeFigureOut">
              <a:rPr lang="ru-RU" smtClean="0"/>
              <a:t>16.05.2012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241266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D285B75-BE77-41EE-B32D-956FFCD8FD69}" type="datetimeFigureOut">
              <a:rPr lang="ru-RU" smtClean="0"/>
              <a:t>16.05.2012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422583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85B75-BE77-41EE-B32D-956FFCD8FD69}" type="datetimeFigureOut">
              <a:rPr lang="ru-RU" smtClean="0"/>
              <a:t>16.05.2012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405761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9D285B75-BE77-41EE-B32D-956FFCD8FD69}" type="datetimeFigureOut">
              <a:rPr lang="ru-RU" smtClean="0"/>
              <a:t>16.05.2012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318466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9D285B75-BE77-41EE-B32D-956FFCD8FD69}" type="datetimeFigureOut">
              <a:rPr lang="ru-RU" smtClean="0"/>
              <a:t>16.05.2012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357432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D285B75-BE77-41EE-B32D-956FFCD8FD69}" type="datetimeFigureOut">
              <a:rPr lang="ru-RU" smtClean="0"/>
              <a:t>16.05.2012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226337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85B75-BE77-41EE-B32D-956FFCD8FD69}" type="datetimeFigureOut">
              <a:rPr lang="ru-RU" smtClean="0"/>
              <a:t>16.05.2012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306310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85B75-BE77-41EE-B32D-956FFCD8FD69}" type="datetimeFigureOut">
              <a:rPr lang="ru-RU" smtClean="0"/>
              <a:t>16.05.2012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414039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85B75-BE77-41EE-B32D-956FFCD8FD69}" type="datetimeFigureOut">
              <a:rPr lang="ru-RU" smtClean="0"/>
              <a:t>16.05.2012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A9A3FC6-8BFD-4094-8D36-39F6FBB311E0}" type="slidenum">
              <a:rPr lang="ru-RU" smtClean="0"/>
              <a:t>‹#›</a:t>
            </a:fld>
            <a:endParaRPr lang="ru-RU"/>
          </a:p>
        </p:txBody>
      </p:sp>
    </p:spTree>
    <p:extLst>
      <p:ext uri="{BB962C8B-B14F-4D97-AF65-F5344CB8AC3E}">
        <p14:creationId xmlns:p14="http://schemas.microsoft.com/office/powerpoint/2010/main" val="166252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85B75-BE77-41EE-B32D-956FFCD8FD69}" type="datetimeFigureOut">
              <a:rPr lang="ru-RU" smtClean="0"/>
              <a:t>16.05.2012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A3FC6-8BFD-4094-8D36-39F6FBB311E0}" type="slidenum">
              <a:rPr lang="ru-RU" smtClean="0"/>
              <a:t>‹#›</a:t>
            </a:fld>
            <a:endParaRPr lang="ru-RU"/>
          </a:p>
        </p:txBody>
      </p:sp>
    </p:spTree>
    <p:extLst>
      <p:ext uri="{BB962C8B-B14F-4D97-AF65-F5344CB8AC3E}">
        <p14:creationId xmlns:p14="http://schemas.microsoft.com/office/powerpoint/2010/main" val="314235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flv"/><Relationship Id="rId1" Type="http://schemas.microsoft.com/office/2007/relationships/media" Target="../media/media1.flv"/><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755626"/>
          </a:xfrm>
        </p:spPr>
        <p:txBody>
          <a:bodyPr>
            <a:normAutofit fontScale="90000"/>
          </a:bodyPr>
          <a:lstStyle/>
          <a:p>
            <a:r>
              <a:rPr lang="ru-RU" dirty="0" smtClean="0"/>
              <a:t>Массовая </a:t>
            </a:r>
            <a:r>
              <a:rPr lang="ru-RU" dirty="0"/>
              <a:t>профилактическая медицина: обратная сторона общественного </a:t>
            </a:r>
            <a:r>
              <a:rPr lang="ru-RU" dirty="0" smtClean="0"/>
              <a:t>здравоохранения </a:t>
            </a:r>
            <a:endParaRPr lang="ru-RU" dirty="0"/>
          </a:p>
        </p:txBody>
      </p:sp>
      <p:sp>
        <p:nvSpPr>
          <p:cNvPr id="3" name="Subtitle 2"/>
          <p:cNvSpPr>
            <a:spLocks noGrp="1"/>
          </p:cNvSpPr>
          <p:nvPr>
            <p:ph type="subTitle" idx="1"/>
          </p:nvPr>
        </p:nvSpPr>
        <p:spPr/>
        <p:txBody>
          <a:bodyPr/>
          <a:lstStyle/>
          <a:p>
            <a:r>
              <a:rPr lang="ru-RU" dirty="0" smtClean="0"/>
              <a:t>Этические и практические проблемы</a:t>
            </a:r>
            <a:endParaRPr lang="ru-RU" dirty="0"/>
          </a:p>
        </p:txBody>
      </p:sp>
      <p:sp>
        <p:nvSpPr>
          <p:cNvPr id="4" name="TextBox 3"/>
          <p:cNvSpPr txBox="1"/>
          <p:nvPr/>
        </p:nvSpPr>
        <p:spPr>
          <a:xfrm>
            <a:off x="6134432" y="5882788"/>
            <a:ext cx="2245295" cy="646331"/>
          </a:xfrm>
          <a:prstGeom prst="rect">
            <a:avLst/>
          </a:prstGeom>
          <a:noFill/>
        </p:spPr>
        <p:txBody>
          <a:bodyPr wrap="none" rtlCol="0">
            <a:spAutoFit/>
          </a:bodyPr>
          <a:lstStyle/>
          <a:p>
            <a:r>
              <a:rPr lang="ru-RU" dirty="0" smtClean="0"/>
              <a:t>Евгений Пескин,</a:t>
            </a:r>
            <a:endParaRPr lang="en-US" dirty="0" smtClean="0"/>
          </a:p>
          <a:p>
            <a:r>
              <a:rPr lang="en-US" dirty="0" smtClean="0"/>
              <a:t>eugenegp@yandex.ru</a:t>
            </a:r>
            <a:endParaRPr lang="ru-RU" dirty="0"/>
          </a:p>
        </p:txBody>
      </p:sp>
      <p:sp>
        <p:nvSpPr>
          <p:cNvPr id="5" name="TextBox 4"/>
          <p:cNvSpPr txBox="1"/>
          <p:nvPr/>
        </p:nvSpPr>
        <p:spPr>
          <a:xfrm>
            <a:off x="827584" y="6021288"/>
            <a:ext cx="2775824" cy="369332"/>
          </a:xfrm>
          <a:prstGeom prst="rect">
            <a:avLst/>
          </a:prstGeom>
          <a:noFill/>
        </p:spPr>
        <p:txBody>
          <a:bodyPr wrap="none" rtlCol="0">
            <a:spAutoFit/>
          </a:bodyPr>
          <a:lstStyle/>
          <a:p>
            <a:r>
              <a:rPr lang="ru-RU" dirty="0" smtClean="0"/>
              <a:t>Лебедевские чтения, 2012</a:t>
            </a:r>
            <a:endParaRPr lang="ru-RU" dirty="0"/>
          </a:p>
        </p:txBody>
      </p:sp>
    </p:spTree>
    <p:extLst>
      <p:ext uri="{BB962C8B-B14F-4D97-AF65-F5344CB8AC3E}">
        <p14:creationId xmlns:p14="http://schemas.microsoft.com/office/powerpoint/2010/main" val="61016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77800"/>
            <a:ext cx="4146550" cy="650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20272" y="563960"/>
            <a:ext cx="1872208" cy="369332"/>
          </a:xfrm>
          <a:prstGeom prst="rect">
            <a:avLst/>
          </a:prstGeom>
          <a:noFill/>
        </p:spPr>
        <p:txBody>
          <a:bodyPr wrap="square" rtlCol="0">
            <a:spAutoFit/>
          </a:bodyPr>
          <a:lstStyle/>
          <a:p>
            <a:r>
              <a:rPr lang="ru-RU" dirty="0" smtClean="0"/>
              <a:t>«Толстяк»</a:t>
            </a:r>
            <a:endParaRPr lang="ru-RU" dirty="0"/>
          </a:p>
        </p:txBody>
      </p:sp>
      <p:sp>
        <p:nvSpPr>
          <p:cNvPr id="6" name="TextBox 5"/>
          <p:cNvSpPr txBox="1"/>
          <p:nvPr/>
        </p:nvSpPr>
        <p:spPr>
          <a:xfrm>
            <a:off x="234008" y="6373530"/>
            <a:ext cx="4032448" cy="276999"/>
          </a:xfrm>
          <a:prstGeom prst="rect">
            <a:avLst/>
          </a:prstGeom>
          <a:noFill/>
        </p:spPr>
        <p:txBody>
          <a:bodyPr wrap="square" rtlCol="0">
            <a:spAutoFit/>
          </a:bodyPr>
          <a:lstStyle/>
          <a:p>
            <a:r>
              <a:rPr lang="ru-RU" sz="1200" dirty="0" smtClean="0"/>
              <a:t>Рисунок </a:t>
            </a:r>
            <a:r>
              <a:rPr lang="en-US" sz="1200" dirty="0" smtClean="0"/>
              <a:t>John </a:t>
            </a:r>
            <a:r>
              <a:rPr lang="en-US" sz="1200" dirty="0" err="1" smtClean="0"/>
              <a:t>Holbo</a:t>
            </a:r>
            <a:r>
              <a:rPr lang="en-US" sz="1200" dirty="0" smtClean="0"/>
              <a:t>, johnholbo.com</a:t>
            </a:r>
            <a:r>
              <a:rPr lang="ru-RU" sz="1200" dirty="0" smtClean="0"/>
              <a:t> (</a:t>
            </a:r>
            <a:r>
              <a:rPr lang="en-US" sz="1200" dirty="0" smtClean="0">
                <a:effectLst/>
              </a:rPr>
              <a:t>CC BY-NC 2.0</a:t>
            </a:r>
            <a:r>
              <a:rPr lang="ru-RU" sz="1200" dirty="0" smtClean="0"/>
              <a:t>)</a:t>
            </a:r>
            <a:endParaRPr lang="en-US" sz="1200" dirty="0" smtClean="0"/>
          </a:p>
        </p:txBody>
      </p:sp>
    </p:spTree>
    <p:extLst>
      <p:ext uri="{BB962C8B-B14F-4D97-AF65-F5344CB8AC3E}">
        <p14:creationId xmlns:p14="http://schemas.microsoft.com/office/powerpoint/2010/main" val="1776928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96752"/>
            <a:ext cx="6554102" cy="707886"/>
          </a:xfrm>
          <a:prstGeom prst="rect">
            <a:avLst/>
          </a:prstGeom>
          <a:noFill/>
        </p:spPr>
        <p:txBody>
          <a:bodyPr wrap="none" rtlCol="0">
            <a:spAutoFit/>
          </a:bodyPr>
          <a:lstStyle/>
          <a:p>
            <a:pPr algn="r"/>
            <a:r>
              <a:rPr lang="ru-RU" sz="4000" dirty="0" smtClean="0"/>
              <a:t>ПРЕВЕНТИВНАЯ  </a:t>
            </a:r>
            <a:r>
              <a:rPr lang="ru-RU" sz="2800" dirty="0" smtClean="0"/>
              <a:t> </a:t>
            </a:r>
            <a:r>
              <a:rPr lang="ru-RU" sz="4000" dirty="0" smtClean="0"/>
              <a:t>МЕДИЦИНА</a:t>
            </a:r>
            <a:endParaRPr lang="ru-RU" sz="4000" dirty="0"/>
          </a:p>
        </p:txBody>
      </p:sp>
      <p:graphicFrame>
        <p:nvGraphicFramePr>
          <p:cNvPr id="5" name="Diagram 4"/>
          <p:cNvGraphicFramePr/>
          <p:nvPr>
            <p:extLst>
              <p:ext uri="{D42A27DB-BD31-4B8C-83A1-F6EECF244321}">
                <p14:modId xmlns:p14="http://schemas.microsoft.com/office/powerpoint/2010/main" val="1971433641"/>
              </p:ext>
            </p:extLst>
          </p:nvPr>
        </p:nvGraphicFramePr>
        <p:xfrm>
          <a:off x="1259632"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1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mp;zcy;&amp;ncy;&amp;acy;&amp;kcy; &amp;Icy;&amp;ncy;&amp;fcy;&amp;iecy;&amp;kcy;&amp;tscy;&amp;icy;&amp;ocy;&amp;ncy;&amp;ncy;&amp;ycy;&amp;iecy; &amp;vcy;&amp;iecy;&amp;shchcy;&amp;iecy;&amp;scy;&amp;tcy;&amp;v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77072"/>
            <a:ext cx="2670139" cy="22340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flagguys.com/img/quaranti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764704"/>
            <a:ext cx="4824536" cy="301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53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71881"/>
            <a:ext cx="66675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15616" y="5661248"/>
            <a:ext cx="7416824" cy="369332"/>
          </a:xfrm>
          <a:prstGeom prst="rect">
            <a:avLst/>
          </a:prstGeom>
          <a:noFill/>
        </p:spPr>
        <p:txBody>
          <a:bodyPr wrap="square" rtlCol="0">
            <a:spAutoFit/>
          </a:bodyPr>
          <a:lstStyle/>
          <a:p>
            <a:r>
              <a:rPr lang="ru-RU" dirty="0" smtClean="0"/>
              <a:t>Кусака бело-пестрый (</a:t>
            </a:r>
            <a:r>
              <a:rPr lang="la-Latn" i="1" dirty="0"/>
              <a:t>Aedes </a:t>
            </a:r>
            <a:r>
              <a:rPr lang="la-Latn" i="1" dirty="0" smtClean="0"/>
              <a:t>albopictus</a:t>
            </a:r>
            <a:r>
              <a:rPr lang="ru-RU" i="1" dirty="0" smtClean="0"/>
              <a:t>)</a:t>
            </a:r>
            <a:r>
              <a:rPr lang="ru-RU" dirty="0" smtClean="0"/>
              <a:t>, переносчик вирусных лихорадок</a:t>
            </a:r>
            <a:endParaRPr lang="ru-RU" dirty="0"/>
          </a:p>
        </p:txBody>
      </p:sp>
    </p:spTree>
    <p:extLst>
      <p:ext uri="{BB962C8B-B14F-4D97-AF65-F5344CB8AC3E}">
        <p14:creationId xmlns:p14="http://schemas.microsoft.com/office/powerpoint/2010/main" val="370705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USS West Virginia;014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55" y="214858"/>
            <a:ext cx="7296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6180112"/>
            <a:ext cx="6912768" cy="461665"/>
          </a:xfrm>
          <a:prstGeom prst="rect">
            <a:avLst/>
          </a:prstGeom>
        </p:spPr>
        <p:txBody>
          <a:bodyPr wrap="square">
            <a:spAutoFit/>
          </a:bodyPr>
          <a:lstStyle/>
          <a:p>
            <a:r>
              <a:rPr lang="ru-RU" sz="1200" dirty="0" smtClean="0"/>
              <a:t>Катер американского флота подбирает выживших из воды рядом с тонущим броненосцем </a:t>
            </a:r>
            <a:r>
              <a:rPr lang="en-US" sz="1200" dirty="0" smtClean="0"/>
              <a:t>USS </a:t>
            </a:r>
            <a:r>
              <a:rPr lang="en-US" sz="1200" i="1" dirty="0"/>
              <a:t>West Virginia</a:t>
            </a:r>
            <a:r>
              <a:rPr lang="en-US" sz="1200" dirty="0"/>
              <a:t> (BB-48) </a:t>
            </a:r>
            <a:r>
              <a:rPr lang="ru-RU" sz="1200" dirty="0" smtClean="0"/>
              <a:t>во время или сразу после японского налета на Перл Харбор, 7 декабря 1941 г.</a:t>
            </a:r>
            <a:endParaRPr lang="ru-RU" sz="1200" dirty="0"/>
          </a:p>
        </p:txBody>
      </p:sp>
    </p:spTree>
    <p:extLst>
      <p:ext uri="{BB962C8B-B14F-4D97-AF65-F5344CB8AC3E}">
        <p14:creationId xmlns:p14="http://schemas.microsoft.com/office/powerpoint/2010/main" val="353719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268760"/>
            <a:ext cx="7928837" cy="4093428"/>
          </a:xfrm>
          <a:prstGeom prst="rect">
            <a:avLst/>
          </a:prstGeom>
          <a:noFill/>
        </p:spPr>
        <p:txBody>
          <a:bodyPr wrap="none" rtlCol="0">
            <a:spAutoFit/>
          </a:bodyPr>
          <a:lstStyle/>
          <a:p>
            <a:r>
              <a:rPr lang="ru-RU" dirty="0" smtClean="0"/>
              <a:t>В 1942 г. все военнослужащие США были привиты от столбняка, </a:t>
            </a:r>
          </a:p>
          <a:p>
            <a:r>
              <a:rPr lang="ru-RU" dirty="0" smtClean="0"/>
              <a:t>оспы и тифа. Отказники передавались военному трибуналу.</a:t>
            </a:r>
          </a:p>
          <a:p>
            <a:r>
              <a:rPr lang="ru-RU" dirty="0" smtClean="0"/>
              <a:t>Была также начата вакцинация от желтой лихорадки, в войска поступило </a:t>
            </a:r>
          </a:p>
          <a:p>
            <a:r>
              <a:rPr lang="ru-RU" dirty="0" smtClean="0"/>
              <a:t>7 млн. доз экспериментальной вакцины. </a:t>
            </a:r>
          </a:p>
          <a:p>
            <a:endParaRPr lang="ru-RU" dirty="0" smtClean="0"/>
          </a:p>
          <a:p>
            <a:r>
              <a:rPr lang="ru-RU" dirty="0" smtClean="0"/>
              <a:t>В марте 1942 г. началась эпидемия желтухи у привитых, </a:t>
            </a:r>
            <a:r>
              <a:rPr lang="en-US" dirty="0" smtClean="0"/>
              <a:t> </a:t>
            </a:r>
            <a:r>
              <a:rPr lang="ru-RU" dirty="0" smtClean="0"/>
              <a:t>госпитализировано </a:t>
            </a:r>
          </a:p>
          <a:p>
            <a:r>
              <a:rPr lang="ru-RU" dirty="0"/>
              <a:t>б</a:t>
            </a:r>
            <a:r>
              <a:rPr lang="ru-RU" dirty="0" smtClean="0"/>
              <a:t>ыло </a:t>
            </a:r>
            <a:r>
              <a:rPr lang="ru-RU" b="1" dirty="0" smtClean="0"/>
              <a:t>51 тыс. солдат и офицеров</a:t>
            </a:r>
            <a:r>
              <a:rPr lang="ru-RU" dirty="0" smtClean="0"/>
              <a:t>.  Выяснилось, что </a:t>
            </a:r>
            <a:r>
              <a:rPr lang="ru-RU" b="1" dirty="0" smtClean="0"/>
              <a:t>примерно 330 000 </a:t>
            </a:r>
          </a:p>
          <a:p>
            <a:r>
              <a:rPr lang="ru-RU" b="1" dirty="0" smtClean="0"/>
              <a:t>человек заразились гепатитом </a:t>
            </a:r>
            <a:r>
              <a:rPr lang="en-US" b="1" dirty="0" smtClean="0"/>
              <a:t>B</a:t>
            </a:r>
            <a:r>
              <a:rPr lang="en-US" dirty="0" smtClean="0"/>
              <a:t>, </a:t>
            </a:r>
            <a:r>
              <a:rPr lang="ru-RU" dirty="0" smtClean="0"/>
              <a:t>вирус которого попал в вакцину.</a:t>
            </a:r>
          </a:p>
          <a:p>
            <a:endParaRPr lang="ru-RU" dirty="0" smtClean="0"/>
          </a:p>
          <a:p>
            <a:r>
              <a:rPr lang="ru-RU" dirty="0" smtClean="0"/>
              <a:t>В апреле </a:t>
            </a:r>
            <a:r>
              <a:rPr lang="ru-RU" dirty="0" smtClean="0"/>
              <a:t>1942 г. в армии США соотношение раненых (с начала войны) и </a:t>
            </a:r>
          </a:p>
          <a:p>
            <a:r>
              <a:rPr lang="ru-RU" dirty="0"/>
              <a:t>г</a:t>
            </a:r>
            <a:r>
              <a:rPr lang="ru-RU" dirty="0" smtClean="0"/>
              <a:t>оспитализированных с  гепатитом составило </a:t>
            </a:r>
          </a:p>
          <a:p>
            <a:r>
              <a:rPr lang="ru-RU" sz="4400" b="1" dirty="0"/>
              <a:t>	</a:t>
            </a:r>
            <a:r>
              <a:rPr lang="ru-RU" sz="4400" b="1" dirty="0" smtClean="0"/>
              <a:t>					1</a:t>
            </a:r>
            <a:r>
              <a:rPr lang="en-US" sz="4400" b="1" dirty="0" smtClean="0"/>
              <a:t>:</a:t>
            </a:r>
            <a:r>
              <a:rPr lang="ru-RU" sz="4400" b="1" dirty="0" smtClean="0"/>
              <a:t>35.</a:t>
            </a:r>
            <a:endParaRPr lang="ru-RU" sz="4400" b="1" dirty="0"/>
          </a:p>
          <a:p>
            <a:endParaRPr lang="ru-RU" dirty="0"/>
          </a:p>
        </p:txBody>
      </p:sp>
      <p:pic>
        <p:nvPicPr>
          <p:cNvPr id="2052" name="Picture 4" descr="File:Akagi Aichi D3A Pearl Harb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467" y="5011402"/>
            <a:ext cx="3264485" cy="14975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dicalhandbook.ru/images/operations/yellow-fever-vacc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985145"/>
            <a:ext cx="720080" cy="1552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upload.wikimedia.org/wikipedia/commons/thumb/d/d0/Aedes_aegypti.jpg/800px-Aedes_aegypti.jpg"/>
          <p:cNvPicPr>
            <a:picLocks noChangeAspect="1" noChangeArrowheads="1"/>
          </p:cNvPicPr>
          <p:nvPr/>
        </p:nvPicPr>
        <p:blipFill>
          <a:blip r:embed="rId5" cstate="print">
            <a:grayscl/>
            <a:extLst>
              <a:ext uri="{BEBA8EAE-BF5A-486C-A8C5-ECC9F3942E4B}">
                <a14:imgProps xmlns:a14="http://schemas.microsoft.com/office/drawing/2010/main">
                  <a14:imgLayer r:embed="rId6">
                    <a14:imgEffect>
                      <a14:saturation sat="80000"/>
                    </a14:imgEffect>
                  </a14:imgLayer>
                </a14:imgProps>
              </a:ext>
              <a:ext uri="{28A0092B-C50C-407E-A947-70E740481C1C}">
                <a14:useLocalDpi xmlns:a14="http://schemas.microsoft.com/office/drawing/2010/main" val="0"/>
              </a:ext>
            </a:extLst>
          </a:blip>
          <a:srcRect/>
          <a:stretch>
            <a:fillRect/>
          </a:stretch>
        </p:blipFill>
        <p:spPr bwMode="auto">
          <a:xfrm>
            <a:off x="4427984" y="5013176"/>
            <a:ext cx="2245115" cy="149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63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259" y="2708920"/>
            <a:ext cx="3169522" cy="523220"/>
          </a:xfrm>
          <a:prstGeom prst="rect">
            <a:avLst/>
          </a:prstGeom>
          <a:noFill/>
        </p:spPr>
        <p:txBody>
          <a:bodyPr wrap="none" rtlCol="0">
            <a:spAutoFit/>
          </a:bodyPr>
          <a:lstStyle/>
          <a:p>
            <a:r>
              <a:rPr lang="en-US" sz="2800" dirty="0" err="1" smtClean="0"/>
              <a:t>Primum</a:t>
            </a:r>
            <a:r>
              <a:rPr lang="en-US" sz="2800" dirty="0" smtClean="0"/>
              <a:t> non </a:t>
            </a:r>
            <a:r>
              <a:rPr lang="en-US" sz="2800" dirty="0" err="1" smtClean="0"/>
              <a:t>nocere</a:t>
            </a:r>
            <a:r>
              <a:rPr lang="en-US" sz="2800" dirty="0"/>
              <a:t>.</a:t>
            </a:r>
            <a:endParaRPr lang="ru-RU" sz="2800" dirty="0"/>
          </a:p>
        </p:txBody>
      </p:sp>
      <p:sp>
        <p:nvSpPr>
          <p:cNvPr id="3" name="TextBox 2"/>
          <p:cNvSpPr txBox="1"/>
          <p:nvPr/>
        </p:nvSpPr>
        <p:spPr>
          <a:xfrm>
            <a:off x="1775708" y="5230852"/>
            <a:ext cx="5616624" cy="523220"/>
          </a:xfrm>
          <a:prstGeom prst="rect">
            <a:avLst/>
          </a:prstGeom>
          <a:noFill/>
        </p:spPr>
        <p:txBody>
          <a:bodyPr wrap="square" rtlCol="0">
            <a:spAutoFit/>
          </a:bodyPr>
          <a:lstStyle/>
          <a:p>
            <a:pPr algn="ctr"/>
            <a:r>
              <a:rPr lang="ru-RU" sz="2800" b="1" dirty="0" smtClean="0"/>
              <a:t>Нюрнбергский кодекс, 1947</a:t>
            </a:r>
            <a:endParaRPr lang="ru-RU" sz="2800" b="1" dirty="0"/>
          </a:p>
        </p:txBody>
      </p:sp>
    </p:spTree>
    <p:extLst>
      <p:ext uri="{BB962C8B-B14F-4D97-AF65-F5344CB8AC3E}">
        <p14:creationId xmlns:p14="http://schemas.microsoft.com/office/powerpoint/2010/main" val="15563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9259" y="2708920"/>
            <a:ext cx="3169522" cy="523220"/>
          </a:xfrm>
          <a:prstGeom prst="rect">
            <a:avLst/>
          </a:prstGeom>
          <a:noFill/>
        </p:spPr>
        <p:txBody>
          <a:bodyPr wrap="none" rtlCol="0">
            <a:spAutoFit/>
          </a:bodyPr>
          <a:lstStyle/>
          <a:p>
            <a:r>
              <a:rPr lang="en-US" sz="2800" dirty="0" err="1" smtClean="0"/>
              <a:t>Primum</a:t>
            </a:r>
            <a:r>
              <a:rPr lang="en-US" sz="2800" dirty="0" smtClean="0"/>
              <a:t> non </a:t>
            </a:r>
            <a:r>
              <a:rPr lang="en-US" sz="2800" dirty="0" err="1" smtClean="0"/>
              <a:t>nocere</a:t>
            </a:r>
            <a:r>
              <a:rPr lang="en-US" sz="2800" dirty="0"/>
              <a:t>.</a:t>
            </a:r>
            <a:endParaRPr lang="ru-RU" sz="2800" dirty="0"/>
          </a:p>
        </p:txBody>
      </p:sp>
      <p:sp>
        <p:nvSpPr>
          <p:cNvPr id="3" name="TextBox 2"/>
          <p:cNvSpPr txBox="1"/>
          <p:nvPr/>
        </p:nvSpPr>
        <p:spPr>
          <a:xfrm>
            <a:off x="1775708" y="5230852"/>
            <a:ext cx="5616624" cy="523220"/>
          </a:xfrm>
          <a:prstGeom prst="rect">
            <a:avLst/>
          </a:prstGeom>
          <a:noFill/>
        </p:spPr>
        <p:txBody>
          <a:bodyPr wrap="square" rtlCol="0">
            <a:spAutoFit/>
          </a:bodyPr>
          <a:lstStyle/>
          <a:p>
            <a:pPr algn="ctr"/>
            <a:r>
              <a:rPr lang="ru-RU" sz="2800" b="1" dirty="0" smtClean="0"/>
              <a:t>Нюрнбергский кодекс, 1947</a:t>
            </a:r>
            <a:endParaRPr lang="ru-RU" sz="2800" b="1" dirty="0"/>
          </a:p>
        </p:txBody>
      </p:sp>
      <p:pic>
        <p:nvPicPr>
          <p:cNvPr id="12290" name="Picture 2" descr="File:Karl-Brand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1532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5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628" y="5013176"/>
            <a:ext cx="7776864" cy="1815882"/>
          </a:xfrm>
          <a:prstGeom prst="rect">
            <a:avLst/>
          </a:prstGeom>
        </p:spPr>
        <p:txBody>
          <a:bodyPr wrap="square">
            <a:spAutoFit/>
          </a:bodyPr>
          <a:lstStyle/>
          <a:p>
            <a:r>
              <a:rPr lang="en-US" sz="1400" dirty="0" smtClean="0"/>
              <a:t>“Mandrake</a:t>
            </a:r>
            <a:r>
              <a:rPr lang="en-US" sz="1400" dirty="0"/>
              <a:t>, do you realize that in addition to fluoridating water, why, there are studies underway to fluoridate salt, flour, fruit juices, soup, sugar, milk, ice cream? Ice cream, Mandrake? </a:t>
            </a:r>
            <a:r>
              <a:rPr lang="en-US" sz="1400" i="1" dirty="0"/>
              <a:t>Children's ice cream</a:t>
            </a:r>
            <a:r>
              <a:rPr lang="en-US" sz="1400" i="1" dirty="0" smtClean="0"/>
              <a:t>!</a:t>
            </a:r>
            <a:r>
              <a:rPr lang="en-US" sz="1400" dirty="0" smtClean="0"/>
              <a:t>...</a:t>
            </a:r>
            <a:endParaRPr lang="ru-RU" sz="1400" dirty="0" smtClean="0"/>
          </a:p>
          <a:p>
            <a:r>
              <a:rPr lang="en-US" sz="1400" dirty="0" smtClean="0"/>
              <a:t>You </a:t>
            </a:r>
            <a:r>
              <a:rPr lang="en-US" sz="1400" dirty="0"/>
              <a:t>know when fluoridation first began</a:t>
            </a:r>
            <a:r>
              <a:rPr lang="en-US" sz="1400" dirty="0" smtClean="0"/>
              <a:t>?...</a:t>
            </a:r>
            <a:endParaRPr lang="ru-RU" sz="1400" dirty="0" smtClean="0"/>
          </a:p>
          <a:p>
            <a:r>
              <a:rPr lang="en-US" sz="1400" dirty="0" smtClean="0"/>
              <a:t>Nineteen forty six</a:t>
            </a:r>
            <a:r>
              <a:rPr lang="en-US" sz="1400" dirty="0" smtClean="0"/>
              <a:t>. </a:t>
            </a:r>
            <a:r>
              <a:rPr lang="en-US" sz="1400" dirty="0"/>
              <a:t>1946, Mandrake. How does that coincide with your post-war Commie conspiracy, huh? It's incredibly obvious, isn't it? A foreign substance is introduced into our precious bodily fluids without the knowledge of the individual. Certainly without any choice. That's the way a hard-core Commie works</a:t>
            </a:r>
            <a:r>
              <a:rPr lang="en-US" sz="1400" dirty="0" smtClean="0"/>
              <a:t>.”</a:t>
            </a:r>
            <a:endParaRPr lang="ru-RU" sz="1400" dirty="0"/>
          </a:p>
        </p:txBody>
      </p:sp>
      <p:sp>
        <p:nvSpPr>
          <p:cNvPr id="3" name="TextBox 2"/>
          <p:cNvSpPr txBox="1"/>
          <p:nvPr/>
        </p:nvSpPr>
        <p:spPr>
          <a:xfrm>
            <a:off x="539552" y="260648"/>
            <a:ext cx="5832648" cy="369332"/>
          </a:xfrm>
          <a:prstGeom prst="rect">
            <a:avLst/>
          </a:prstGeom>
          <a:noFill/>
        </p:spPr>
        <p:txBody>
          <a:bodyPr wrap="square" rtlCol="0">
            <a:spAutoFit/>
          </a:bodyPr>
          <a:lstStyle/>
          <a:p>
            <a:r>
              <a:rPr lang="en-US" dirty="0" smtClean="0"/>
              <a:t>“Dr. Strangelove”,  </a:t>
            </a:r>
            <a:r>
              <a:rPr lang="en-US" dirty="0" smtClean="0"/>
              <a:t>General </a:t>
            </a:r>
            <a:r>
              <a:rPr lang="en-US" dirty="0" smtClean="0"/>
              <a:t>Jack </a:t>
            </a:r>
            <a:r>
              <a:rPr lang="en-US" dirty="0" smtClean="0"/>
              <a:t>Ripper</a:t>
            </a:r>
            <a:r>
              <a:rPr lang="en-US" dirty="0"/>
              <a:t>:</a:t>
            </a:r>
            <a:endParaRPr lang="ru-RU" dirty="0"/>
          </a:p>
        </p:txBody>
      </p:sp>
      <p:pic>
        <p:nvPicPr>
          <p:cNvPr id="4" name="generaljackdripper2.fl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672" y="724601"/>
            <a:ext cx="5688632" cy="4266474"/>
          </a:xfrm>
          <a:prstGeom prst="rect">
            <a:avLst/>
          </a:prstGeom>
        </p:spPr>
      </p:pic>
    </p:spTree>
    <p:extLst>
      <p:ext uri="{BB962C8B-B14F-4D97-AF65-F5344CB8AC3E}">
        <p14:creationId xmlns:p14="http://schemas.microsoft.com/office/powerpoint/2010/main" val="2424497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140968"/>
            <a:ext cx="7523366" cy="3877985"/>
          </a:xfrm>
          <a:prstGeom prst="rect">
            <a:avLst/>
          </a:prstGeom>
          <a:noFill/>
        </p:spPr>
        <p:txBody>
          <a:bodyPr wrap="square" rtlCol="0">
            <a:spAutoFit/>
          </a:bodyPr>
          <a:lstStyle/>
          <a:p>
            <a:r>
              <a:rPr lang="ru-RU" dirty="0" smtClean="0"/>
              <a:t>Фторирование общественной питьевой воды</a:t>
            </a:r>
            <a:r>
              <a:rPr lang="en-US" dirty="0" smtClean="0"/>
              <a:t>:</a:t>
            </a:r>
          </a:p>
          <a:p>
            <a:endParaRPr lang="en-US" dirty="0"/>
          </a:p>
          <a:p>
            <a:pPr marL="342900" indent="-342900">
              <a:buAutoNum type="arabicParenR"/>
            </a:pPr>
            <a:r>
              <a:rPr lang="ru-RU" dirty="0" smtClean="0"/>
              <a:t>Нарушает принцип информированного согласия</a:t>
            </a:r>
          </a:p>
          <a:p>
            <a:pPr marL="342900" indent="-342900">
              <a:buAutoNum type="arabicParenR"/>
            </a:pPr>
            <a:r>
              <a:rPr lang="ru-RU" dirty="0" smtClean="0"/>
              <a:t>Может приводить к заболеваниям (флюороз, остеосаркома, </a:t>
            </a:r>
            <a:r>
              <a:rPr lang="ru-RU" dirty="0" smtClean="0"/>
              <a:t>патологии скелета, общая </a:t>
            </a:r>
            <a:r>
              <a:rPr lang="ru-RU" dirty="0" smtClean="0"/>
              <a:t>токсичность)</a:t>
            </a:r>
          </a:p>
          <a:p>
            <a:pPr marL="342900" indent="-342900">
              <a:buAutoNum type="arabicParenR"/>
            </a:pPr>
            <a:r>
              <a:rPr lang="ru-RU" dirty="0" smtClean="0"/>
              <a:t>Делает невозможным корректную дозировку</a:t>
            </a:r>
          </a:p>
          <a:p>
            <a:pPr marL="342900" indent="-342900">
              <a:buAutoNum type="arabicParenR"/>
            </a:pPr>
            <a:r>
              <a:rPr lang="ru-RU" dirty="0" smtClean="0"/>
              <a:t>Сомнительно с точки зрения цена</a:t>
            </a:r>
            <a:r>
              <a:rPr lang="en-US" dirty="0" smtClean="0"/>
              <a:t>/</a:t>
            </a:r>
            <a:r>
              <a:rPr lang="ru-RU" dirty="0" smtClean="0"/>
              <a:t>результат (1</a:t>
            </a:r>
            <a:r>
              <a:rPr lang="en-US" dirty="0" smtClean="0"/>
              <a:t>$/</a:t>
            </a:r>
            <a:r>
              <a:rPr lang="ru-RU" dirty="0" smtClean="0"/>
              <a:t>чел в год)</a:t>
            </a:r>
          </a:p>
          <a:p>
            <a:endParaRPr lang="ru-RU" dirty="0"/>
          </a:p>
          <a:p>
            <a:r>
              <a:rPr lang="ru-RU" sz="1400" dirty="0" smtClean="0"/>
              <a:t>Теоретическая база – исследования среднего качества, фторирование питьевой воды снижает заболеваемость кариесом у детей на 14,6% (медиана, диапазон  от -5% до 64%). </a:t>
            </a:r>
            <a:r>
              <a:rPr lang="ru-RU" sz="1400" dirty="0"/>
              <a:t>Эти цифры за 50 лет упали в 4-5 </a:t>
            </a:r>
            <a:r>
              <a:rPr lang="ru-RU" sz="1400" dirty="0" smtClean="0"/>
              <a:t>раз. Такой же результат заявлен при использовании зубной пасты со фтором. </a:t>
            </a:r>
          </a:p>
          <a:p>
            <a:endParaRPr lang="ru-RU" dirty="0" smtClean="0"/>
          </a:p>
          <a:p>
            <a:r>
              <a:rPr lang="ru-RU" sz="1200" dirty="0" smtClean="0"/>
              <a:t>Силикофторид натрия </a:t>
            </a:r>
            <a:r>
              <a:rPr lang="ru-RU" sz="1200" dirty="0"/>
              <a:t>(для предосторожности </a:t>
            </a:r>
            <a:r>
              <a:rPr lang="ru-RU" sz="1200" dirty="0" smtClean="0"/>
              <a:t>окрашен </a:t>
            </a:r>
            <a:r>
              <a:rPr lang="ru-RU" sz="1200" dirty="0"/>
              <a:t>в синий цвет</a:t>
            </a:r>
            <a:r>
              <a:rPr lang="ru-RU" sz="1200" dirty="0" smtClean="0"/>
              <a:t>), применяется </a:t>
            </a:r>
            <a:r>
              <a:rPr lang="ru-RU" sz="1200" dirty="0"/>
              <a:t>для борьбы с вредителями </a:t>
            </a:r>
            <a:r>
              <a:rPr lang="ru-RU" sz="1200" dirty="0" smtClean="0"/>
              <a:t>(крысиный яд) или </a:t>
            </a:r>
            <a:r>
              <a:rPr lang="ru-RU" sz="1200" dirty="0"/>
              <a:t>для </a:t>
            </a:r>
            <a:r>
              <a:rPr lang="ru-RU" sz="1200" dirty="0" smtClean="0"/>
              <a:t> защиты </a:t>
            </a:r>
            <a:r>
              <a:rPr lang="ru-RU" sz="1200" dirty="0"/>
              <a:t>древесины, </a:t>
            </a:r>
            <a:r>
              <a:rPr lang="ru-RU" sz="1200" dirty="0" smtClean="0"/>
              <a:t> а </a:t>
            </a:r>
            <a:r>
              <a:rPr lang="ru-RU" sz="1200" dirty="0"/>
              <a:t>также как </a:t>
            </a:r>
            <a:r>
              <a:rPr lang="ru-RU" sz="1200" dirty="0" smtClean="0"/>
              <a:t>средство </a:t>
            </a:r>
            <a:r>
              <a:rPr lang="ru-RU" sz="1200" dirty="0"/>
              <a:t>фторирования </a:t>
            </a:r>
            <a:r>
              <a:rPr lang="ru-RU" sz="1200" dirty="0" smtClean="0"/>
              <a:t>. Водные </a:t>
            </a:r>
            <a:r>
              <a:rPr lang="ru-RU" sz="1200" dirty="0"/>
              <a:t>растворы </a:t>
            </a:r>
            <a:r>
              <a:rPr lang="ru-RU" sz="1200" dirty="0" smtClean="0"/>
              <a:t>токсичны.</a:t>
            </a:r>
          </a:p>
          <a:p>
            <a:endParaRPr lang="ru-RU" dirty="0"/>
          </a:p>
        </p:txBody>
      </p:sp>
      <p:pic>
        <p:nvPicPr>
          <p:cNvPr id="6146" name="Picture 2" descr="&amp;Pcy;&amp;iecy;&amp;rcy;&amp;vcy;&amp;acy;&amp;yacy; &amp;scy;&amp;tcy;&amp;acy;&amp;dcy;&amp;icy;&amp;yacy; &amp;fcy;&amp;lcy;&amp;yucy;&amp;ocy;&amp;rcy;&amp;ocy;&amp;zcy;&amp;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979" y="108979"/>
            <a:ext cx="4682058" cy="305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6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1755626"/>
          </a:xfrm>
        </p:spPr>
        <p:txBody>
          <a:bodyPr>
            <a:normAutofit fontScale="90000"/>
          </a:bodyPr>
          <a:lstStyle/>
          <a:p>
            <a:r>
              <a:rPr lang="ru-RU" dirty="0" smtClean="0">
                <a:solidFill>
                  <a:schemeClr val="tx1">
                    <a:lumMod val="50000"/>
                    <a:lumOff val="50000"/>
                  </a:schemeClr>
                </a:solidFill>
              </a:rPr>
              <a:t>Массовая </a:t>
            </a:r>
            <a:r>
              <a:rPr lang="ru-RU" dirty="0">
                <a:solidFill>
                  <a:schemeClr val="tx1">
                    <a:lumMod val="50000"/>
                    <a:lumOff val="50000"/>
                  </a:schemeClr>
                </a:solidFill>
              </a:rPr>
              <a:t>профилактическая медицина: обратная сторона общественного </a:t>
            </a:r>
            <a:r>
              <a:rPr lang="ru-RU" dirty="0" smtClean="0">
                <a:solidFill>
                  <a:schemeClr val="tx1">
                    <a:lumMod val="50000"/>
                    <a:lumOff val="50000"/>
                  </a:schemeClr>
                </a:solidFill>
              </a:rPr>
              <a:t>здравоохранения </a:t>
            </a:r>
            <a:endParaRPr lang="ru-RU" dirty="0">
              <a:solidFill>
                <a:schemeClr val="tx1">
                  <a:lumMod val="50000"/>
                  <a:lumOff val="50000"/>
                </a:schemeClr>
              </a:solidFill>
            </a:endParaRPr>
          </a:p>
        </p:txBody>
      </p:sp>
      <p:sp>
        <p:nvSpPr>
          <p:cNvPr id="3" name="Subtitle 2"/>
          <p:cNvSpPr>
            <a:spLocks noGrp="1"/>
          </p:cNvSpPr>
          <p:nvPr>
            <p:ph type="subTitle" idx="1"/>
          </p:nvPr>
        </p:nvSpPr>
        <p:spPr/>
        <p:txBody>
          <a:bodyPr/>
          <a:lstStyle/>
          <a:p>
            <a:r>
              <a:rPr lang="ru-RU" dirty="0" smtClean="0"/>
              <a:t>Этические и практические проблемы</a:t>
            </a:r>
            <a:endParaRPr lang="ru-RU" dirty="0"/>
          </a:p>
        </p:txBody>
      </p:sp>
      <p:sp>
        <p:nvSpPr>
          <p:cNvPr id="8" name="Oval Callout 7"/>
          <p:cNvSpPr/>
          <p:nvPr/>
        </p:nvSpPr>
        <p:spPr>
          <a:xfrm>
            <a:off x="4607496" y="404664"/>
            <a:ext cx="4536504" cy="2520280"/>
          </a:xfrm>
          <a:prstGeom prst="wedgeEllipseCallout">
            <a:avLst/>
          </a:prstGeom>
          <a:gradFill>
            <a:gsLst>
              <a:gs pos="0">
                <a:schemeClr val="accent1">
                  <a:tint val="66000"/>
                  <a:satMod val="160000"/>
                </a:schemeClr>
              </a:gs>
              <a:gs pos="1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That’s the way </a:t>
            </a:r>
          </a:p>
          <a:p>
            <a:pPr algn="ctr"/>
            <a:r>
              <a:rPr lang="en-US" sz="2800" dirty="0" smtClean="0"/>
              <a:t>a hard core Commie works!*</a:t>
            </a:r>
          </a:p>
          <a:p>
            <a:pPr algn="ctr"/>
            <a:endParaRPr lang="en-US" dirty="0" smtClean="0"/>
          </a:p>
          <a:p>
            <a:pPr algn="ctr"/>
            <a:r>
              <a:rPr lang="ru-RU" dirty="0" smtClean="0"/>
              <a:t>* Именно </a:t>
            </a:r>
            <a:r>
              <a:rPr lang="ru-RU" dirty="0"/>
              <a:t>так действуют подлинные </a:t>
            </a:r>
            <a:r>
              <a:rPr lang="ru-RU" dirty="0" smtClean="0"/>
              <a:t>коммунисты!</a:t>
            </a:r>
            <a:endParaRPr lang="ru-RU" dirty="0"/>
          </a:p>
        </p:txBody>
      </p:sp>
      <p:pic>
        <p:nvPicPr>
          <p:cNvPr id="7172" name="Picture 4" descr="http://upload.wikimedia.org/wikipedia/commons/thumb/d/d4/Karl_Marx_001.jpg/220px-Karl_Marx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492896"/>
            <a:ext cx="404901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306" y="4149080"/>
            <a:ext cx="8562793" cy="1015663"/>
          </a:xfrm>
          <a:prstGeom prst="rect">
            <a:avLst/>
          </a:prstGeom>
          <a:noFill/>
        </p:spPr>
        <p:txBody>
          <a:bodyPr wrap="none" rtlCol="0">
            <a:spAutoFit/>
          </a:bodyPr>
          <a:lstStyle/>
          <a:p>
            <a:r>
              <a:rPr lang="en-US" sz="2000" b="1" dirty="0" smtClean="0"/>
              <a:t>In the realm of errors, cure is better than prevention</a:t>
            </a:r>
            <a:r>
              <a:rPr lang="ru-RU" sz="2000" b="1" dirty="0" smtClean="0"/>
              <a:t>.*</a:t>
            </a:r>
            <a:endParaRPr lang="en-US" sz="2000" b="1" dirty="0" smtClean="0"/>
          </a:p>
          <a:p>
            <a:endParaRPr lang="en-US" sz="2000" dirty="0"/>
          </a:p>
          <a:p>
            <a:r>
              <a:rPr lang="ru-RU" sz="2000" dirty="0" smtClean="0"/>
              <a:t>В </a:t>
            </a:r>
            <a:r>
              <a:rPr lang="ru-RU" sz="2000" dirty="0" smtClean="0"/>
              <a:t>пространстве</a:t>
            </a:r>
            <a:r>
              <a:rPr lang="ru-RU" sz="2000" dirty="0" smtClean="0"/>
              <a:t>, </a:t>
            </a:r>
            <a:r>
              <a:rPr lang="ru-RU" sz="2000" dirty="0" smtClean="0"/>
              <a:t>подвластном ошибкам, лучше лечить, чем предупреждать.</a:t>
            </a:r>
            <a:endParaRPr lang="ru-RU" sz="8000" dirty="0"/>
          </a:p>
        </p:txBody>
      </p:sp>
      <p:sp>
        <p:nvSpPr>
          <p:cNvPr id="3" name="TextBox 2"/>
          <p:cNvSpPr txBox="1"/>
          <p:nvPr/>
        </p:nvSpPr>
        <p:spPr>
          <a:xfrm>
            <a:off x="1521416" y="6130976"/>
            <a:ext cx="2408929" cy="369332"/>
          </a:xfrm>
          <a:prstGeom prst="rect">
            <a:avLst/>
          </a:prstGeom>
          <a:noFill/>
        </p:spPr>
        <p:txBody>
          <a:bodyPr wrap="none" rtlCol="0">
            <a:spAutoFit/>
          </a:bodyPr>
          <a:lstStyle/>
          <a:p>
            <a:r>
              <a:rPr lang="ru-RU" dirty="0" smtClean="0"/>
              <a:t>* Карл Поппер, </a:t>
            </a:r>
            <a:r>
              <a:rPr lang="en-US" dirty="0" smtClean="0"/>
              <a:t>XX </a:t>
            </a:r>
            <a:r>
              <a:rPr lang="ru-RU" dirty="0" smtClean="0"/>
              <a:t>век </a:t>
            </a:r>
            <a:endParaRPr lang="ru-RU" dirty="0"/>
          </a:p>
        </p:txBody>
      </p:sp>
      <p:pic>
        <p:nvPicPr>
          <p:cNvPr id="11266" name="Picture 2" descr="http://pearlsofprofundity.files.wordpress.com/2012/03/kapl-popper-22.jpg?w=535&amp;h=2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509587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7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08006"/>
            <a:ext cx="8657563" cy="4801314"/>
          </a:xfrm>
          <a:prstGeom prst="rect">
            <a:avLst/>
          </a:prstGeom>
          <a:noFill/>
        </p:spPr>
        <p:txBody>
          <a:bodyPr wrap="none" rtlCol="0">
            <a:spAutoFit/>
          </a:bodyPr>
          <a:lstStyle/>
          <a:p>
            <a:r>
              <a:rPr lang="en-US" sz="2400" dirty="0" smtClean="0"/>
              <a:t>“</a:t>
            </a:r>
            <a:r>
              <a:rPr lang="en-US" sz="2800" dirty="0" smtClean="0"/>
              <a:t>Overenthusiastic scientists, politicians, and so on, </a:t>
            </a:r>
            <a:endParaRPr lang="ru-RU" sz="2800" dirty="0" smtClean="0"/>
          </a:p>
          <a:p>
            <a:r>
              <a:rPr lang="en-US" sz="2800" dirty="0" smtClean="0"/>
              <a:t>tend to forget that </a:t>
            </a:r>
            <a:endParaRPr lang="ru-RU" sz="2800" dirty="0" smtClean="0"/>
          </a:p>
          <a:p>
            <a:endParaRPr lang="en-US" sz="2800" dirty="0" smtClean="0"/>
          </a:p>
          <a:p>
            <a:r>
              <a:rPr lang="en-US" sz="3200" b="1" dirty="0" smtClean="0"/>
              <a:t>the realm of error in which we live is large. </a:t>
            </a:r>
            <a:endParaRPr lang="ru-RU" sz="3200" b="1" dirty="0" smtClean="0"/>
          </a:p>
          <a:p>
            <a:r>
              <a:rPr lang="en-US" sz="3200" b="1" dirty="0" smtClean="0"/>
              <a:t>Prevention is permissible only in well understood </a:t>
            </a:r>
          </a:p>
          <a:p>
            <a:r>
              <a:rPr lang="en-US" sz="3200" b="1" dirty="0" smtClean="0"/>
              <a:t>and controllable conditions</a:t>
            </a:r>
            <a:r>
              <a:rPr lang="en-US" sz="2400" b="1" dirty="0" smtClean="0"/>
              <a:t>.”</a:t>
            </a:r>
            <a:endParaRPr lang="ru-RU" sz="2400" b="1" dirty="0" smtClean="0"/>
          </a:p>
          <a:p>
            <a:endParaRPr lang="en-US" dirty="0" smtClean="0"/>
          </a:p>
          <a:p>
            <a:r>
              <a:rPr lang="en-US" dirty="0" smtClean="0"/>
              <a:t>“</a:t>
            </a:r>
            <a:r>
              <a:rPr lang="ru-RU" dirty="0" smtClean="0"/>
              <a:t>Переполненные сверх меры энтузиазмом ученые, политики, и так далее, </a:t>
            </a:r>
          </a:p>
          <a:p>
            <a:r>
              <a:rPr lang="ru-RU" dirty="0" smtClean="0"/>
              <a:t>склонны забывать, что</a:t>
            </a:r>
            <a:r>
              <a:rPr lang="en-US" dirty="0" smtClean="0"/>
              <a:t> </a:t>
            </a:r>
          </a:p>
          <a:p>
            <a:r>
              <a:rPr lang="ru-RU" b="1" dirty="0" smtClean="0"/>
              <a:t>пространство ошибок, пространство, в котором мы живем, велико.</a:t>
            </a:r>
          </a:p>
          <a:p>
            <a:r>
              <a:rPr lang="ru-RU" b="1" dirty="0" smtClean="0"/>
              <a:t>Профилактика может быть дозволена только в хорошо понимаемых и </a:t>
            </a:r>
          </a:p>
          <a:p>
            <a:r>
              <a:rPr lang="ru-RU" b="1" dirty="0"/>
              <a:t>к</a:t>
            </a:r>
            <a:r>
              <a:rPr lang="ru-RU" b="1" dirty="0" smtClean="0"/>
              <a:t>онтролируемых условиях</a:t>
            </a:r>
            <a:r>
              <a:rPr lang="en-US" b="1" dirty="0"/>
              <a:t>.</a:t>
            </a:r>
            <a:r>
              <a:rPr lang="en-US" b="1" dirty="0" smtClean="0"/>
              <a:t>”</a:t>
            </a:r>
            <a:endParaRPr lang="ru-RU" b="1" dirty="0" smtClean="0"/>
          </a:p>
          <a:p>
            <a:endParaRPr lang="ru-RU" dirty="0"/>
          </a:p>
        </p:txBody>
      </p:sp>
      <p:sp>
        <p:nvSpPr>
          <p:cNvPr id="3" name="TextBox 2"/>
          <p:cNvSpPr txBox="1"/>
          <p:nvPr/>
        </p:nvSpPr>
        <p:spPr>
          <a:xfrm>
            <a:off x="755576" y="6309320"/>
            <a:ext cx="2952328" cy="369332"/>
          </a:xfrm>
          <a:prstGeom prst="rect">
            <a:avLst/>
          </a:prstGeom>
          <a:noFill/>
        </p:spPr>
        <p:txBody>
          <a:bodyPr wrap="square" rtlCol="0">
            <a:spAutoFit/>
          </a:bodyPr>
          <a:lstStyle/>
          <a:p>
            <a:r>
              <a:rPr lang="en-US" dirty="0" smtClean="0"/>
              <a:t>British Medical Journal</a:t>
            </a:r>
            <a:r>
              <a:rPr lang="ru-RU" dirty="0" smtClean="0"/>
              <a:t>, 2004</a:t>
            </a:r>
            <a:endParaRPr lang="ru-RU" dirty="0"/>
          </a:p>
        </p:txBody>
      </p:sp>
    </p:spTree>
    <p:extLst>
      <p:ext uri="{BB962C8B-B14F-4D97-AF65-F5344CB8AC3E}">
        <p14:creationId xmlns:p14="http://schemas.microsoft.com/office/powerpoint/2010/main" val="281042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100-Mark-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644091" cy="374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44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0384" y="2564904"/>
            <a:ext cx="3941079" cy="1631216"/>
          </a:xfrm>
          <a:prstGeom prst="rect">
            <a:avLst/>
          </a:prstGeom>
          <a:noFill/>
        </p:spPr>
        <p:txBody>
          <a:bodyPr wrap="none" rtlCol="0">
            <a:spAutoFit/>
          </a:bodyPr>
          <a:lstStyle/>
          <a:p>
            <a:r>
              <a:rPr lang="ru-RU" sz="2000" dirty="0" smtClean="0"/>
              <a:t>Предупредить легче, чем лечить</a:t>
            </a:r>
            <a:r>
              <a:rPr lang="ru-RU" dirty="0" smtClean="0"/>
              <a:t>.*</a:t>
            </a:r>
          </a:p>
          <a:p>
            <a:pPr algn="ctr"/>
            <a:r>
              <a:rPr lang="ru-RU" sz="8000" dirty="0" smtClean="0"/>
              <a:t>?</a:t>
            </a:r>
            <a:endParaRPr lang="ru-RU" sz="8000" dirty="0"/>
          </a:p>
        </p:txBody>
      </p:sp>
      <p:sp>
        <p:nvSpPr>
          <p:cNvPr id="3" name="TextBox 2"/>
          <p:cNvSpPr txBox="1"/>
          <p:nvPr/>
        </p:nvSpPr>
        <p:spPr>
          <a:xfrm>
            <a:off x="3491880" y="6158408"/>
            <a:ext cx="3371500" cy="369332"/>
          </a:xfrm>
          <a:prstGeom prst="rect">
            <a:avLst/>
          </a:prstGeom>
          <a:noFill/>
        </p:spPr>
        <p:txBody>
          <a:bodyPr wrap="none" rtlCol="0">
            <a:spAutoFit/>
          </a:bodyPr>
          <a:lstStyle/>
          <a:p>
            <a:r>
              <a:rPr lang="ru-RU" dirty="0" smtClean="0"/>
              <a:t>* Эразм Роттердамский, </a:t>
            </a:r>
            <a:r>
              <a:rPr lang="en-US" dirty="0" smtClean="0"/>
              <a:t>XVI </a:t>
            </a:r>
            <a:r>
              <a:rPr lang="ru-RU" dirty="0" smtClean="0"/>
              <a:t>век </a:t>
            </a:r>
            <a:endParaRPr lang="ru-RU" dirty="0"/>
          </a:p>
        </p:txBody>
      </p:sp>
      <p:pic>
        <p:nvPicPr>
          <p:cNvPr id="10242" name="Picture 2" descr="&amp;Kcy;&amp;acy;&amp;rcy;&amp;tcy;&amp;icy;&amp;ncy;&amp;kcy;&amp;acy; 6 &amp;icy;&amp;zcy; 29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3990539"/>
            <a:ext cx="2160240" cy="273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62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784976" cy="2585323"/>
          </a:xfrm>
          <a:prstGeom prst="rect">
            <a:avLst/>
          </a:prstGeom>
          <a:noFill/>
        </p:spPr>
        <p:txBody>
          <a:bodyPr wrap="square" rtlCol="0">
            <a:spAutoFit/>
          </a:bodyPr>
          <a:lstStyle/>
          <a:p>
            <a:r>
              <a:rPr lang="ru-RU" dirty="0"/>
              <a:t>«Общественная П. включает систему социальных, </a:t>
            </a:r>
            <a:r>
              <a:rPr lang="ru-RU" dirty="0" smtClean="0"/>
              <a:t>экономических, законодательных</a:t>
            </a:r>
            <a:r>
              <a:rPr lang="ru-RU" dirty="0"/>
              <a:t>, </a:t>
            </a:r>
            <a:r>
              <a:rPr lang="ru-RU" dirty="0" smtClean="0"/>
              <a:t>воспитательных</a:t>
            </a:r>
            <a:r>
              <a:rPr lang="ru-RU" dirty="0"/>
              <a:t>, </a:t>
            </a:r>
            <a:r>
              <a:rPr lang="ru-RU" dirty="0" smtClean="0"/>
              <a:t>санитарно-технических</a:t>
            </a:r>
            <a:r>
              <a:rPr lang="ru-RU" dirty="0"/>
              <a:t>, санитарно-гигиенических, </a:t>
            </a:r>
            <a:endParaRPr lang="ru-RU" dirty="0" smtClean="0"/>
          </a:p>
          <a:p>
            <a:r>
              <a:rPr lang="ru-RU" dirty="0" smtClean="0"/>
              <a:t>противоэпидемических </a:t>
            </a:r>
            <a:r>
              <a:rPr lang="ru-RU" dirty="0"/>
              <a:t>и медицинских </a:t>
            </a:r>
            <a:r>
              <a:rPr lang="ru-RU" dirty="0" smtClean="0"/>
              <a:t>мероприятий</a:t>
            </a:r>
            <a:r>
              <a:rPr lang="ru-RU" dirty="0"/>
              <a:t>.</a:t>
            </a:r>
          </a:p>
          <a:p>
            <a:endParaRPr lang="ru-RU" dirty="0"/>
          </a:p>
          <a:p>
            <a:r>
              <a:rPr lang="ru-RU" dirty="0" smtClean="0"/>
              <a:t>Практическое </a:t>
            </a:r>
            <a:r>
              <a:rPr lang="ru-RU" dirty="0"/>
              <a:t>осуществление общественной П. требует </a:t>
            </a:r>
            <a:r>
              <a:rPr lang="ru-RU" dirty="0" smtClean="0"/>
              <a:t>законодательных </a:t>
            </a:r>
            <a:r>
              <a:rPr lang="ru-RU" dirty="0"/>
              <a:t>мер</a:t>
            </a:r>
            <a:r>
              <a:rPr lang="ru-RU" dirty="0" smtClean="0"/>
              <a:t>, постоянных </a:t>
            </a:r>
            <a:r>
              <a:rPr lang="ru-RU" dirty="0"/>
              <a:t>и значительных </a:t>
            </a:r>
            <a:r>
              <a:rPr lang="ru-RU" dirty="0" smtClean="0"/>
              <a:t>материальных </a:t>
            </a:r>
            <a:r>
              <a:rPr lang="ru-RU" dirty="0"/>
              <a:t>затрат, а также совместных действий </a:t>
            </a:r>
            <a:endParaRPr lang="ru-RU" dirty="0" smtClean="0"/>
          </a:p>
          <a:p>
            <a:r>
              <a:rPr lang="ru-RU" dirty="0" smtClean="0"/>
              <a:t>всех </a:t>
            </a:r>
            <a:r>
              <a:rPr lang="ru-RU" dirty="0"/>
              <a:t>звеньев государственного аппарата, </a:t>
            </a:r>
            <a:r>
              <a:rPr lang="ru-RU" dirty="0" smtClean="0"/>
              <a:t>медицинских </a:t>
            </a:r>
            <a:r>
              <a:rPr lang="ru-RU" dirty="0"/>
              <a:t>учреждений, </a:t>
            </a:r>
            <a:endParaRPr lang="ru-RU" dirty="0" smtClean="0"/>
          </a:p>
          <a:p>
            <a:r>
              <a:rPr lang="ru-RU" dirty="0" smtClean="0"/>
              <a:t>предприятий </a:t>
            </a:r>
            <a:r>
              <a:rPr lang="ru-RU" dirty="0"/>
              <a:t>промышленности, строительства, </a:t>
            </a:r>
            <a:r>
              <a:rPr lang="ru-RU" dirty="0" smtClean="0"/>
              <a:t>транспорта</a:t>
            </a:r>
            <a:r>
              <a:rPr lang="ru-RU" dirty="0"/>
              <a:t>, </a:t>
            </a:r>
            <a:r>
              <a:rPr lang="ru-RU" dirty="0" smtClean="0"/>
              <a:t>агропромышленного </a:t>
            </a:r>
            <a:r>
              <a:rPr lang="ru-RU" dirty="0" smtClean="0"/>
              <a:t>комплекса…»</a:t>
            </a:r>
            <a:endParaRPr lang="ru-RU" dirty="0"/>
          </a:p>
        </p:txBody>
      </p:sp>
      <p:pic>
        <p:nvPicPr>
          <p:cNvPr id="9218" name="Picture 2" descr="http://banks43.ru/netcat_files/118/154/Onischen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40874"/>
            <a:ext cx="4200127" cy="31500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mp;Kcy;&amp;acy;&amp;rcy;&amp;tcy;&amp;icy;&amp;ncy;&amp;kcy;&amp;acy; 8 &amp;icy;&amp;zcy; 68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966" y="3540874"/>
            <a:ext cx="4200129" cy="315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32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96752"/>
            <a:ext cx="6554102" cy="707886"/>
          </a:xfrm>
          <a:prstGeom prst="rect">
            <a:avLst/>
          </a:prstGeom>
          <a:noFill/>
        </p:spPr>
        <p:txBody>
          <a:bodyPr wrap="none" rtlCol="0">
            <a:spAutoFit/>
          </a:bodyPr>
          <a:lstStyle/>
          <a:p>
            <a:pPr algn="r"/>
            <a:r>
              <a:rPr lang="ru-RU" sz="4000" dirty="0" smtClean="0"/>
              <a:t>ПРЕВЕНТИВНАЯ  </a:t>
            </a:r>
            <a:r>
              <a:rPr lang="ru-RU" sz="2800" dirty="0" smtClean="0"/>
              <a:t> </a:t>
            </a:r>
            <a:r>
              <a:rPr lang="ru-RU" sz="4000" dirty="0" smtClean="0"/>
              <a:t>МЕДИЦИНА</a:t>
            </a:r>
            <a:endParaRPr lang="ru-RU" sz="4000" dirty="0"/>
          </a:p>
        </p:txBody>
      </p:sp>
      <p:graphicFrame>
        <p:nvGraphicFramePr>
          <p:cNvPr id="5" name="Diagram 4"/>
          <p:cNvGraphicFramePr/>
          <p:nvPr>
            <p:extLst>
              <p:ext uri="{D42A27DB-BD31-4B8C-83A1-F6EECF244321}">
                <p14:modId xmlns:p14="http://schemas.microsoft.com/office/powerpoint/2010/main" val="1510461052"/>
              </p:ext>
            </p:extLst>
          </p:nvPr>
        </p:nvGraphicFramePr>
        <p:xfrm>
          <a:off x="1259632"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15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96752"/>
            <a:ext cx="6554102" cy="707886"/>
          </a:xfrm>
          <a:prstGeom prst="rect">
            <a:avLst/>
          </a:prstGeom>
          <a:noFill/>
        </p:spPr>
        <p:txBody>
          <a:bodyPr wrap="none" rtlCol="0">
            <a:spAutoFit/>
          </a:bodyPr>
          <a:lstStyle/>
          <a:p>
            <a:pPr algn="r"/>
            <a:r>
              <a:rPr lang="ru-RU" sz="4000" dirty="0" smtClean="0"/>
              <a:t>ПРЕВЕНТИВНАЯ  </a:t>
            </a:r>
            <a:r>
              <a:rPr lang="ru-RU" sz="2800" dirty="0" smtClean="0"/>
              <a:t> </a:t>
            </a:r>
            <a:r>
              <a:rPr lang="ru-RU" sz="4000" dirty="0" smtClean="0"/>
              <a:t>МЕДИЦИНА</a:t>
            </a:r>
            <a:endParaRPr lang="ru-RU" sz="4000" dirty="0"/>
          </a:p>
        </p:txBody>
      </p:sp>
      <p:graphicFrame>
        <p:nvGraphicFramePr>
          <p:cNvPr id="5" name="Diagram 4"/>
          <p:cNvGraphicFramePr/>
          <p:nvPr>
            <p:extLst>
              <p:ext uri="{D42A27DB-BD31-4B8C-83A1-F6EECF244321}">
                <p14:modId xmlns:p14="http://schemas.microsoft.com/office/powerpoint/2010/main" val="91325087"/>
              </p:ext>
            </p:extLst>
          </p:nvPr>
        </p:nvGraphicFramePr>
        <p:xfrm>
          <a:off x="1259632"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097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arm5.staticflickr.com/4108/5021775493_75f4cf8e4a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776423"/>
            <a:ext cx="6048673" cy="57356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7541" y="304503"/>
            <a:ext cx="6192688" cy="800219"/>
          </a:xfrm>
          <a:prstGeom prst="rect">
            <a:avLst/>
          </a:prstGeom>
          <a:noFill/>
        </p:spPr>
        <p:txBody>
          <a:bodyPr wrap="square" rtlCol="0">
            <a:spAutoFit/>
          </a:bodyPr>
          <a:lstStyle/>
          <a:p>
            <a:pPr algn="ctr"/>
            <a:r>
              <a:rPr lang="ru-RU" sz="2800" dirty="0" smtClean="0"/>
              <a:t>Дилемма «трамвая-убийцы»</a:t>
            </a:r>
          </a:p>
          <a:p>
            <a:pPr algn="ctr"/>
            <a:r>
              <a:rPr lang="ru-RU" dirty="0" smtClean="0"/>
              <a:t>(</a:t>
            </a:r>
            <a:r>
              <a:rPr lang="en-US" dirty="0" smtClean="0"/>
              <a:t>Trolley problem)</a:t>
            </a:r>
            <a:endParaRPr lang="ru-RU" dirty="0"/>
          </a:p>
        </p:txBody>
      </p:sp>
      <p:sp>
        <p:nvSpPr>
          <p:cNvPr id="4" name="TextBox 3"/>
          <p:cNvSpPr txBox="1"/>
          <p:nvPr/>
        </p:nvSpPr>
        <p:spPr>
          <a:xfrm>
            <a:off x="234008" y="6373530"/>
            <a:ext cx="4032448" cy="276999"/>
          </a:xfrm>
          <a:prstGeom prst="rect">
            <a:avLst/>
          </a:prstGeom>
          <a:noFill/>
        </p:spPr>
        <p:txBody>
          <a:bodyPr wrap="square" rtlCol="0">
            <a:spAutoFit/>
          </a:bodyPr>
          <a:lstStyle/>
          <a:p>
            <a:r>
              <a:rPr lang="ru-RU" sz="1200" dirty="0" smtClean="0"/>
              <a:t>Рисунок </a:t>
            </a:r>
            <a:r>
              <a:rPr lang="en-US" sz="1200" dirty="0" smtClean="0"/>
              <a:t>John </a:t>
            </a:r>
            <a:r>
              <a:rPr lang="en-US" sz="1200" dirty="0" err="1" smtClean="0"/>
              <a:t>Holbo</a:t>
            </a:r>
            <a:r>
              <a:rPr lang="en-US" sz="1200" dirty="0" smtClean="0"/>
              <a:t>, johnholbo.com</a:t>
            </a:r>
            <a:r>
              <a:rPr lang="ru-RU" sz="1200" dirty="0" smtClean="0"/>
              <a:t> (</a:t>
            </a:r>
            <a:r>
              <a:rPr lang="en-US" sz="1200" dirty="0" smtClean="0">
                <a:effectLst/>
              </a:rPr>
              <a:t>CC BY-NC 2.0</a:t>
            </a:r>
            <a:r>
              <a:rPr lang="ru-RU" sz="1200" dirty="0" smtClean="0"/>
              <a:t>)</a:t>
            </a:r>
            <a:endParaRPr lang="en-US" sz="1200" dirty="0" smtClean="0"/>
          </a:p>
        </p:txBody>
      </p:sp>
    </p:spTree>
    <p:extLst>
      <p:ext uri="{BB962C8B-B14F-4D97-AF65-F5344CB8AC3E}">
        <p14:creationId xmlns:p14="http://schemas.microsoft.com/office/powerpoint/2010/main" val="2444137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5.staticflickr.com/4124/5022382134_664c3d59c8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58" y="332656"/>
            <a:ext cx="6396613" cy="63966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112" y="332656"/>
            <a:ext cx="2592288" cy="369332"/>
          </a:xfrm>
          <a:prstGeom prst="rect">
            <a:avLst/>
          </a:prstGeom>
          <a:noFill/>
        </p:spPr>
        <p:txBody>
          <a:bodyPr wrap="square" rtlCol="0">
            <a:spAutoFit/>
          </a:bodyPr>
          <a:lstStyle/>
          <a:p>
            <a:r>
              <a:rPr lang="ru-RU" dirty="0" smtClean="0"/>
              <a:t>Стандарт</a:t>
            </a:r>
            <a:r>
              <a:rPr lang="en-US" dirty="0" smtClean="0"/>
              <a:t>, </a:t>
            </a:r>
            <a:r>
              <a:rPr lang="ru-RU" dirty="0" smtClean="0"/>
              <a:t>1</a:t>
            </a:r>
            <a:r>
              <a:rPr lang="en-US" dirty="0" smtClean="0"/>
              <a:t>:5</a:t>
            </a:r>
            <a:endParaRPr lang="ru-RU" dirty="0"/>
          </a:p>
        </p:txBody>
      </p:sp>
      <p:sp>
        <p:nvSpPr>
          <p:cNvPr id="5" name="TextBox 4"/>
          <p:cNvSpPr txBox="1"/>
          <p:nvPr/>
        </p:nvSpPr>
        <p:spPr>
          <a:xfrm>
            <a:off x="234008" y="6373530"/>
            <a:ext cx="4032448" cy="276999"/>
          </a:xfrm>
          <a:prstGeom prst="rect">
            <a:avLst/>
          </a:prstGeom>
          <a:noFill/>
        </p:spPr>
        <p:txBody>
          <a:bodyPr wrap="square" rtlCol="0">
            <a:spAutoFit/>
          </a:bodyPr>
          <a:lstStyle/>
          <a:p>
            <a:r>
              <a:rPr lang="ru-RU" sz="1200" dirty="0" smtClean="0"/>
              <a:t>Рисунок </a:t>
            </a:r>
            <a:r>
              <a:rPr lang="en-US" sz="1200" dirty="0" smtClean="0"/>
              <a:t>John </a:t>
            </a:r>
            <a:r>
              <a:rPr lang="en-US" sz="1200" dirty="0" err="1" smtClean="0"/>
              <a:t>Holbo</a:t>
            </a:r>
            <a:r>
              <a:rPr lang="en-US" sz="1200" dirty="0" smtClean="0"/>
              <a:t>, johnholbo.com</a:t>
            </a:r>
            <a:r>
              <a:rPr lang="ru-RU" sz="1200" dirty="0" smtClean="0"/>
              <a:t> (</a:t>
            </a:r>
            <a:r>
              <a:rPr lang="en-US" sz="1200" dirty="0" smtClean="0">
                <a:effectLst/>
              </a:rPr>
              <a:t>CC BY-NC 2.0</a:t>
            </a:r>
            <a:r>
              <a:rPr lang="ru-RU" sz="1200" dirty="0" smtClean="0"/>
              <a:t>)</a:t>
            </a:r>
            <a:endParaRPr lang="en-US" sz="1200" dirty="0" smtClean="0"/>
          </a:p>
        </p:txBody>
      </p:sp>
    </p:spTree>
    <p:extLst>
      <p:ext uri="{BB962C8B-B14F-4D97-AF65-F5344CB8AC3E}">
        <p14:creationId xmlns:p14="http://schemas.microsoft.com/office/powerpoint/2010/main" val="128336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1453</Words>
  <Application>Microsoft Office PowerPoint</Application>
  <PresentationFormat>On-screen Show (4:3)</PresentationFormat>
  <Paragraphs>141</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Массовая профилактическая медицина: обратная сторона общественного здравоохранения </vt:lpstr>
      <vt:lpstr>Массовая профилактическая медицина: обратная сторона общественного здравоохранения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Массовая профилактическая медицина: обратная сторона общественного здравоохранения</dc:title>
  <dc:creator>Пескин Евгений Георгиевич</dc:creator>
  <cp:lastModifiedBy>Пескин Евгений Георгиевич</cp:lastModifiedBy>
  <cp:revision>39</cp:revision>
  <dcterms:created xsi:type="dcterms:W3CDTF">2012-05-10T13:03:12Z</dcterms:created>
  <dcterms:modified xsi:type="dcterms:W3CDTF">2012-05-18T13:34:41Z</dcterms:modified>
</cp:coreProperties>
</file>