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949" r:id="rId2"/>
    <p:sldMasterId id="2147483980" r:id="rId3"/>
  </p:sldMasterIdLst>
  <p:notesMasterIdLst>
    <p:notesMasterId r:id="rId21"/>
  </p:notesMasterIdLst>
  <p:sldIdLst>
    <p:sldId id="442" r:id="rId4"/>
    <p:sldId id="1080" r:id="rId5"/>
    <p:sldId id="1083" r:id="rId6"/>
    <p:sldId id="1094" r:id="rId7"/>
    <p:sldId id="1101" r:id="rId8"/>
    <p:sldId id="1096" r:id="rId9"/>
    <p:sldId id="1102" r:id="rId10"/>
    <p:sldId id="1098" r:id="rId11"/>
    <p:sldId id="1087" r:id="rId12"/>
    <p:sldId id="1097" r:id="rId13"/>
    <p:sldId id="1099" r:id="rId14"/>
    <p:sldId id="1100" r:id="rId15"/>
    <p:sldId id="909" r:id="rId16"/>
    <p:sldId id="1059" r:id="rId17"/>
    <p:sldId id="1103" r:id="rId18"/>
    <p:sldId id="1067" r:id="rId19"/>
    <p:sldId id="106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AFAFA"/>
    <a:srgbClr val="FF9999"/>
    <a:srgbClr val="F7BBB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19" autoAdjust="0"/>
    <p:restoredTop sz="94660"/>
  </p:normalViewPr>
  <p:slideViewPr>
    <p:cSldViewPr snapToGrid="0">
      <p:cViewPr varScale="1">
        <p:scale>
          <a:sx n="132" d="100"/>
          <a:sy n="132" d="100"/>
        </p:scale>
        <p:origin x="96" y="197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638EA-5275-4851-AE4E-4E90849DBCA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B665A8C5-5054-4990-87FB-FF48779CEA2B}">
      <dgm:prSet phldrT="[Текст]"/>
      <dgm:spPr/>
      <dgm:t>
        <a:bodyPr/>
        <a:lstStyle/>
        <a:p>
          <a:r>
            <a:rPr lang="en-US" dirty="0" smtClean="0"/>
            <a:t>Cognitive Architecture Platform</a:t>
          </a:r>
          <a:endParaRPr lang="ru-RU" dirty="0"/>
        </a:p>
      </dgm:t>
    </dgm:pt>
    <dgm:pt modelId="{EC40AE4D-F6F9-4BAA-AF11-72EB91AA4FAD}" type="parTrans" cxnId="{046984EF-05FB-43D5-A4D3-848EFB6638F6}">
      <dgm:prSet/>
      <dgm:spPr/>
      <dgm:t>
        <a:bodyPr/>
        <a:lstStyle/>
        <a:p>
          <a:endParaRPr lang="ru-RU"/>
        </a:p>
      </dgm:t>
    </dgm:pt>
    <dgm:pt modelId="{873F9017-7A06-4623-92DC-3ABDEF1CA2EA}" type="sibTrans" cxnId="{046984EF-05FB-43D5-A4D3-848EFB6638F6}">
      <dgm:prSet/>
      <dgm:spPr/>
      <dgm:t>
        <a:bodyPr/>
        <a:lstStyle/>
        <a:p>
          <a:endParaRPr lang="ru-RU"/>
        </a:p>
      </dgm:t>
    </dgm:pt>
    <dgm:pt modelId="{B433B5BF-5A50-4B45-8226-C21C7E904C01}">
      <dgm:prSet phldrT="[Текст]"/>
      <dgm:spPr/>
      <dgm:t>
        <a:bodyPr/>
        <a:lstStyle/>
        <a:p>
          <a:r>
            <a:rPr lang="en-US" dirty="0" smtClean="0"/>
            <a:t>Application (domain) Platform</a:t>
          </a:r>
          <a:endParaRPr lang="ru-RU" dirty="0"/>
        </a:p>
      </dgm:t>
    </dgm:pt>
    <dgm:pt modelId="{EC9D726D-4610-4C33-A4A3-20798A02F52A}" type="parTrans" cxnId="{FC3F0E3E-B26C-4BFC-81BD-18361F8413FB}">
      <dgm:prSet/>
      <dgm:spPr/>
      <dgm:t>
        <a:bodyPr/>
        <a:lstStyle/>
        <a:p>
          <a:endParaRPr lang="ru-RU"/>
        </a:p>
      </dgm:t>
    </dgm:pt>
    <dgm:pt modelId="{FD15193F-DB73-498F-8437-ED34EC649905}" type="sibTrans" cxnId="{FC3F0E3E-B26C-4BFC-81BD-18361F8413FB}">
      <dgm:prSet/>
      <dgm:spPr/>
      <dgm:t>
        <a:bodyPr/>
        <a:lstStyle/>
        <a:p>
          <a:endParaRPr lang="ru-RU"/>
        </a:p>
      </dgm:t>
    </dgm:pt>
    <dgm:pt modelId="{F0A684EB-5DAD-46CE-8BB7-2F7FF827F424}">
      <dgm:prSet phldrT="[Текст]"/>
      <dgm:spPr/>
      <dgm:t>
        <a:bodyPr/>
        <a:lstStyle/>
        <a:p>
          <a:r>
            <a:rPr lang="en-US" dirty="0" smtClean="0"/>
            <a:t>Learning Algorithm Platform</a:t>
          </a:r>
          <a:endParaRPr lang="ru-RU" dirty="0"/>
        </a:p>
      </dgm:t>
    </dgm:pt>
    <dgm:pt modelId="{BF79FA14-73E3-4B88-A71D-B375C0568EF2}" type="parTrans" cxnId="{87A0FF7D-0093-485D-B33E-8156ABC2C6A4}">
      <dgm:prSet/>
      <dgm:spPr/>
      <dgm:t>
        <a:bodyPr/>
        <a:lstStyle/>
        <a:p>
          <a:endParaRPr lang="ru-RU"/>
        </a:p>
      </dgm:t>
    </dgm:pt>
    <dgm:pt modelId="{31826974-A300-432D-A7CA-32B3E122907C}" type="sibTrans" cxnId="{87A0FF7D-0093-485D-B33E-8156ABC2C6A4}">
      <dgm:prSet/>
      <dgm:spPr/>
      <dgm:t>
        <a:bodyPr/>
        <a:lstStyle/>
        <a:p>
          <a:endParaRPr lang="ru-RU"/>
        </a:p>
      </dgm:t>
    </dgm:pt>
    <dgm:pt modelId="{1634B170-0B59-4CFE-BA56-E8E070A3DBDD}">
      <dgm:prSet phldrT="[Текст]"/>
      <dgm:spPr/>
      <dgm:t>
        <a:bodyPr/>
        <a:lstStyle/>
        <a:p>
          <a:r>
            <a:rPr lang="en-US" dirty="0" smtClean="0"/>
            <a:t>Computational library</a:t>
          </a:r>
          <a:endParaRPr lang="ru-RU" dirty="0"/>
        </a:p>
      </dgm:t>
    </dgm:pt>
    <dgm:pt modelId="{D9032633-ADFD-4271-B100-FA07CE1B9505}" type="parTrans" cxnId="{17A87C28-4057-4730-B35F-D2389FC12B61}">
      <dgm:prSet/>
      <dgm:spPr/>
      <dgm:t>
        <a:bodyPr/>
        <a:lstStyle/>
        <a:p>
          <a:endParaRPr lang="ru-RU"/>
        </a:p>
      </dgm:t>
    </dgm:pt>
    <dgm:pt modelId="{17607733-73AA-4DCC-8479-3AB03071816D}" type="sibTrans" cxnId="{17A87C28-4057-4730-B35F-D2389FC12B61}">
      <dgm:prSet/>
      <dgm:spPr/>
      <dgm:t>
        <a:bodyPr/>
        <a:lstStyle/>
        <a:p>
          <a:endParaRPr lang="ru-RU"/>
        </a:p>
      </dgm:t>
    </dgm:pt>
    <dgm:pt modelId="{C9836FA4-F60C-493A-AE54-20C41453069E}">
      <dgm:prSet phldrT="[Текст]"/>
      <dgm:spPr/>
      <dgm:t>
        <a:bodyPr/>
        <a:lstStyle/>
        <a:p>
          <a:r>
            <a:rPr lang="en-US" dirty="0" smtClean="0"/>
            <a:t>General Computer Language</a:t>
          </a:r>
          <a:endParaRPr lang="ru-RU" dirty="0"/>
        </a:p>
      </dgm:t>
    </dgm:pt>
    <dgm:pt modelId="{F1C40F08-F345-42BC-9A93-5E09013FC613}" type="parTrans" cxnId="{26508FBB-410E-4110-BF0A-3D4374661640}">
      <dgm:prSet/>
      <dgm:spPr/>
      <dgm:t>
        <a:bodyPr/>
        <a:lstStyle/>
        <a:p>
          <a:endParaRPr lang="ru-RU"/>
        </a:p>
      </dgm:t>
    </dgm:pt>
    <dgm:pt modelId="{1723BADB-53DC-4678-9A3D-27B83919C35A}" type="sibTrans" cxnId="{26508FBB-410E-4110-BF0A-3D4374661640}">
      <dgm:prSet/>
      <dgm:spPr/>
      <dgm:t>
        <a:bodyPr/>
        <a:lstStyle/>
        <a:p>
          <a:endParaRPr lang="ru-RU"/>
        </a:p>
      </dgm:t>
    </dgm:pt>
    <dgm:pt modelId="{E3438042-57C4-4ECC-AF8E-BBDD6DFF2A46}">
      <dgm:prSet phldrT="[Текст]"/>
      <dgm:spPr/>
      <dgm:t>
        <a:bodyPr/>
        <a:lstStyle/>
        <a:p>
          <a:r>
            <a:rPr lang="en-US" dirty="0" smtClean="0"/>
            <a:t>GPU/</a:t>
          </a:r>
          <a:r>
            <a:rPr lang="ru-RU" dirty="0" smtClean="0"/>
            <a:t> </a:t>
          </a:r>
          <a:r>
            <a:rPr lang="en-US" dirty="0" smtClean="0"/>
            <a:t>TPU/DPU/FPGA/Physical computation </a:t>
          </a:r>
          <a:r>
            <a:rPr lang="en-US" b="1" dirty="0" smtClean="0"/>
            <a:t>compilers</a:t>
          </a:r>
          <a:endParaRPr lang="ru-RU" b="1" dirty="0"/>
        </a:p>
      </dgm:t>
    </dgm:pt>
    <dgm:pt modelId="{C38944AB-79BB-430A-9181-5A624E998701}" type="parTrans" cxnId="{C9876621-9A82-41B6-9A41-3C0E6E0EB4AF}">
      <dgm:prSet/>
      <dgm:spPr/>
      <dgm:t>
        <a:bodyPr/>
        <a:lstStyle/>
        <a:p>
          <a:endParaRPr lang="ru-RU"/>
        </a:p>
      </dgm:t>
    </dgm:pt>
    <dgm:pt modelId="{5BA62C83-A549-425B-BBE2-BA0D29B6D115}" type="sibTrans" cxnId="{C9876621-9A82-41B6-9A41-3C0E6E0EB4AF}">
      <dgm:prSet/>
      <dgm:spPr/>
      <dgm:t>
        <a:bodyPr/>
        <a:lstStyle/>
        <a:p>
          <a:endParaRPr lang="ru-RU"/>
        </a:p>
      </dgm:t>
    </dgm:pt>
    <dgm:pt modelId="{7E4CA2F1-5231-4BE5-A3A1-141B2E5D1A0C}">
      <dgm:prSet phldrT="[Текст]"/>
      <dgm:spPr/>
      <dgm:t>
        <a:bodyPr/>
        <a:lstStyle/>
        <a:p>
          <a:r>
            <a:rPr lang="en-US" dirty="0" smtClean="0"/>
            <a:t>GPU/</a:t>
          </a:r>
          <a:r>
            <a:rPr lang="ru-RU" dirty="0" smtClean="0"/>
            <a:t> </a:t>
          </a:r>
          <a:r>
            <a:rPr lang="en-US" dirty="0" smtClean="0"/>
            <a:t>TPU/DPU/FPGA/Physical computation Devices</a:t>
          </a:r>
          <a:endParaRPr lang="ru-RU" dirty="0"/>
        </a:p>
      </dgm:t>
    </dgm:pt>
    <dgm:pt modelId="{12141464-0C5F-4903-BA2E-E0200FC045A2}" type="parTrans" cxnId="{A2C53FF5-DB45-4221-A4DD-3B26409A21AB}">
      <dgm:prSet/>
      <dgm:spPr/>
      <dgm:t>
        <a:bodyPr/>
        <a:lstStyle/>
        <a:p>
          <a:endParaRPr lang="ru-RU"/>
        </a:p>
      </dgm:t>
    </dgm:pt>
    <dgm:pt modelId="{45A1322B-C7F9-4BF5-BCD4-BFC2F4212D51}" type="sibTrans" cxnId="{A2C53FF5-DB45-4221-A4DD-3B26409A21AB}">
      <dgm:prSet/>
      <dgm:spPr/>
      <dgm:t>
        <a:bodyPr/>
        <a:lstStyle/>
        <a:p>
          <a:endParaRPr lang="ru-RU"/>
        </a:p>
      </dgm:t>
    </dgm:pt>
    <dgm:pt modelId="{92469F07-0941-452F-8C81-86AAB6270E78}">
      <dgm:prSet phldrT="[Текст]"/>
      <dgm:spPr/>
      <dgm:t>
        <a:bodyPr/>
        <a:lstStyle/>
        <a:p>
          <a:r>
            <a:rPr lang="en-US" dirty="0" smtClean="0"/>
            <a:t>CPU</a:t>
          </a:r>
          <a:endParaRPr lang="ru-RU" dirty="0"/>
        </a:p>
      </dgm:t>
    </dgm:pt>
    <dgm:pt modelId="{864A2163-C364-4CB8-A3E1-B3A57DC2F092}" type="parTrans" cxnId="{27AF2D35-0C01-4A24-8D5D-76D303B3D2BF}">
      <dgm:prSet/>
      <dgm:spPr/>
      <dgm:t>
        <a:bodyPr/>
        <a:lstStyle/>
        <a:p>
          <a:endParaRPr lang="ru-RU"/>
        </a:p>
      </dgm:t>
    </dgm:pt>
    <dgm:pt modelId="{A3B01046-4ED2-4288-8AE4-CCD28DB83AD5}" type="sibTrans" cxnId="{27AF2D35-0C01-4A24-8D5D-76D303B3D2BF}">
      <dgm:prSet/>
      <dgm:spPr/>
      <dgm:t>
        <a:bodyPr/>
        <a:lstStyle/>
        <a:p>
          <a:endParaRPr lang="ru-RU"/>
        </a:p>
      </dgm:t>
    </dgm:pt>
    <dgm:pt modelId="{602E94D3-2522-4CC3-85C3-C55A76492828}">
      <dgm:prSet phldrT="[Текст]"/>
      <dgm:spPr/>
      <dgm:t>
        <a:bodyPr/>
        <a:lstStyle/>
        <a:p>
          <a:r>
            <a:rPr lang="en-US" dirty="0" err="1" smtClean="0"/>
            <a:t>Neurocompiler</a:t>
          </a:r>
          <a:endParaRPr lang="ru-RU" dirty="0"/>
        </a:p>
      </dgm:t>
    </dgm:pt>
    <dgm:pt modelId="{133E1537-7944-4A16-B66B-7EF4D6C1FE29}" type="parTrans" cxnId="{823B8698-26AD-46E9-AA79-94A1C5D49D8F}">
      <dgm:prSet/>
      <dgm:spPr/>
      <dgm:t>
        <a:bodyPr/>
        <a:lstStyle/>
        <a:p>
          <a:endParaRPr lang="ru-RU"/>
        </a:p>
      </dgm:t>
    </dgm:pt>
    <dgm:pt modelId="{9D3708A8-F1D9-4C4D-AFD4-9F2E5359B4CC}" type="sibTrans" cxnId="{823B8698-26AD-46E9-AA79-94A1C5D49D8F}">
      <dgm:prSet/>
      <dgm:spPr/>
      <dgm:t>
        <a:bodyPr/>
        <a:lstStyle/>
        <a:p>
          <a:endParaRPr lang="ru-RU"/>
        </a:p>
      </dgm:t>
    </dgm:pt>
    <dgm:pt modelId="{72E9BFF2-AFD3-40B6-BDEF-92DCD75BA655}">
      <dgm:prSet phldrT="[Текст]"/>
      <dgm:spPr/>
      <dgm:t>
        <a:bodyPr/>
        <a:lstStyle/>
        <a:p>
          <a:r>
            <a:rPr lang="en-US" dirty="0" smtClean="0"/>
            <a:t>Neuromorphic driver</a:t>
          </a:r>
          <a:endParaRPr lang="ru-RU" dirty="0"/>
        </a:p>
      </dgm:t>
    </dgm:pt>
    <dgm:pt modelId="{54B7BFB9-0968-46B0-A544-578D47BDE7D1}" type="parTrans" cxnId="{030EE09A-315F-46EB-B0EE-F89B7BCB1731}">
      <dgm:prSet/>
      <dgm:spPr/>
      <dgm:t>
        <a:bodyPr/>
        <a:lstStyle/>
        <a:p>
          <a:endParaRPr lang="ru-RU"/>
        </a:p>
      </dgm:t>
    </dgm:pt>
    <dgm:pt modelId="{CC236167-8C5E-4291-A1EB-58CC405E7159}" type="sibTrans" cxnId="{030EE09A-315F-46EB-B0EE-F89B7BCB1731}">
      <dgm:prSet/>
      <dgm:spPr/>
      <dgm:t>
        <a:bodyPr/>
        <a:lstStyle/>
        <a:p>
          <a:endParaRPr lang="ru-RU"/>
        </a:p>
      </dgm:t>
    </dgm:pt>
    <dgm:pt modelId="{18091715-EB61-4F87-9226-5B0FD154B771}">
      <dgm:prSet phldrT="[Текст]"/>
      <dgm:spPr/>
      <dgm:t>
        <a:bodyPr/>
        <a:lstStyle/>
        <a:p>
          <a:r>
            <a:rPr lang="en-US" dirty="0" smtClean="0"/>
            <a:t>Neuromorphic chip</a:t>
          </a:r>
          <a:endParaRPr lang="ru-RU" dirty="0"/>
        </a:p>
      </dgm:t>
    </dgm:pt>
    <dgm:pt modelId="{06B6F26A-FAE8-4B13-A95B-DD1B63A34D2A}" type="parTrans" cxnId="{06065A48-91FE-41D8-AC3C-83FD152E335C}">
      <dgm:prSet/>
      <dgm:spPr/>
      <dgm:t>
        <a:bodyPr/>
        <a:lstStyle/>
        <a:p>
          <a:endParaRPr lang="ru-RU"/>
        </a:p>
      </dgm:t>
    </dgm:pt>
    <dgm:pt modelId="{C81F3AB2-67CF-4733-A8BF-6D7500F52756}" type="sibTrans" cxnId="{06065A48-91FE-41D8-AC3C-83FD152E335C}">
      <dgm:prSet/>
      <dgm:spPr/>
      <dgm:t>
        <a:bodyPr/>
        <a:lstStyle/>
        <a:p>
          <a:endParaRPr lang="ru-RU"/>
        </a:p>
      </dgm:t>
    </dgm:pt>
    <dgm:pt modelId="{E4355F4F-9218-4D6D-96E5-99CF891A9F56}" type="pres">
      <dgm:prSet presAssocID="{CF2638EA-5275-4851-AE4E-4E90849DBCA2}" presName="Name0" presStyleCnt="0">
        <dgm:presLayoutVars>
          <dgm:chPref val="1"/>
          <dgm:dir/>
          <dgm:animOne val="branch"/>
          <dgm:animLvl val="lvl"/>
          <dgm:resizeHandles/>
        </dgm:presLayoutVars>
      </dgm:prSet>
      <dgm:spPr/>
      <dgm:t>
        <a:bodyPr/>
        <a:lstStyle/>
        <a:p>
          <a:endParaRPr lang="ru-RU"/>
        </a:p>
      </dgm:t>
    </dgm:pt>
    <dgm:pt modelId="{AB98BB7D-8999-48D2-A11C-4698F3ABFA1D}" type="pres">
      <dgm:prSet presAssocID="{B433B5BF-5A50-4B45-8226-C21C7E904C01}" presName="vertOne" presStyleCnt="0"/>
      <dgm:spPr/>
    </dgm:pt>
    <dgm:pt modelId="{C5E4EF58-7CCD-4F29-AB8D-BDE94E5F1453}" type="pres">
      <dgm:prSet presAssocID="{B433B5BF-5A50-4B45-8226-C21C7E904C01}" presName="txOne" presStyleLbl="node0" presStyleIdx="0" presStyleCnt="1" custLinFactNeighborX="-700" custLinFactNeighborY="-24127">
        <dgm:presLayoutVars>
          <dgm:chPref val="3"/>
        </dgm:presLayoutVars>
      </dgm:prSet>
      <dgm:spPr/>
      <dgm:t>
        <a:bodyPr/>
        <a:lstStyle/>
        <a:p>
          <a:endParaRPr lang="ru-RU"/>
        </a:p>
      </dgm:t>
    </dgm:pt>
    <dgm:pt modelId="{7C722BCB-2A60-4B85-9B54-B5C6D7A183A5}" type="pres">
      <dgm:prSet presAssocID="{B433B5BF-5A50-4B45-8226-C21C7E904C01}" presName="parTransOne" presStyleCnt="0"/>
      <dgm:spPr/>
    </dgm:pt>
    <dgm:pt modelId="{77F4569C-EE0F-4082-B022-23E7E1944375}" type="pres">
      <dgm:prSet presAssocID="{B433B5BF-5A50-4B45-8226-C21C7E904C01}" presName="horzOne" presStyleCnt="0"/>
      <dgm:spPr/>
    </dgm:pt>
    <dgm:pt modelId="{BCC3F99F-322F-47A9-B7AE-D191379145BE}" type="pres">
      <dgm:prSet presAssocID="{B665A8C5-5054-4990-87FB-FF48779CEA2B}" presName="vertTwo" presStyleCnt="0"/>
      <dgm:spPr/>
    </dgm:pt>
    <dgm:pt modelId="{A8FC03F3-A78B-46E5-A82D-10BF2E16FFCA}" type="pres">
      <dgm:prSet presAssocID="{B665A8C5-5054-4990-87FB-FF48779CEA2B}" presName="txTwo" presStyleLbl="node2" presStyleIdx="0" presStyleCnt="1">
        <dgm:presLayoutVars>
          <dgm:chPref val="3"/>
        </dgm:presLayoutVars>
      </dgm:prSet>
      <dgm:spPr/>
      <dgm:t>
        <a:bodyPr/>
        <a:lstStyle/>
        <a:p>
          <a:endParaRPr lang="ru-RU"/>
        </a:p>
      </dgm:t>
    </dgm:pt>
    <dgm:pt modelId="{D1A6986D-1663-42DE-96F8-BD56A862CFB2}" type="pres">
      <dgm:prSet presAssocID="{B665A8C5-5054-4990-87FB-FF48779CEA2B}" presName="parTransTwo" presStyleCnt="0"/>
      <dgm:spPr/>
    </dgm:pt>
    <dgm:pt modelId="{CC42AA62-F66D-4D0A-BD3E-B772E9E80F39}" type="pres">
      <dgm:prSet presAssocID="{B665A8C5-5054-4990-87FB-FF48779CEA2B}" presName="horzTwo" presStyleCnt="0"/>
      <dgm:spPr/>
    </dgm:pt>
    <dgm:pt modelId="{AA8A58DF-EAD4-4463-BF13-35E386ED4309}" type="pres">
      <dgm:prSet presAssocID="{F0A684EB-5DAD-46CE-8BB7-2F7FF827F424}" presName="vertThree" presStyleCnt="0"/>
      <dgm:spPr/>
    </dgm:pt>
    <dgm:pt modelId="{3D0CDB38-3E06-4359-ACD5-0E81FDAB6D0D}" type="pres">
      <dgm:prSet presAssocID="{F0A684EB-5DAD-46CE-8BB7-2F7FF827F424}" presName="txThree" presStyleLbl="node3" presStyleIdx="0" presStyleCnt="1">
        <dgm:presLayoutVars>
          <dgm:chPref val="3"/>
        </dgm:presLayoutVars>
      </dgm:prSet>
      <dgm:spPr/>
      <dgm:t>
        <a:bodyPr/>
        <a:lstStyle/>
        <a:p>
          <a:endParaRPr lang="ru-RU"/>
        </a:p>
      </dgm:t>
    </dgm:pt>
    <dgm:pt modelId="{8ABFD561-11DA-41A1-9A5A-F2EDAAC5F9E2}" type="pres">
      <dgm:prSet presAssocID="{F0A684EB-5DAD-46CE-8BB7-2F7FF827F424}" presName="parTransThree" presStyleCnt="0"/>
      <dgm:spPr/>
    </dgm:pt>
    <dgm:pt modelId="{8C244C5A-0BC2-4AE5-BECD-52AF8E1A7102}" type="pres">
      <dgm:prSet presAssocID="{F0A684EB-5DAD-46CE-8BB7-2F7FF827F424}" presName="horzThree" presStyleCnt="0"/>
      <dgm:spPr/>
    </dgm:pt>
    <dgm:pt modelId="{08C1587A-DED2-4FE3-A052-DC25E3C685E7}" type="pres">
      <dgm:prSet presAssocID="{1634B170-0B59-4CFE-BA56-E8E070A3DBDD}" presName="vertFour" presStyleCnt="0">
        <dgm:presLayoutVars>
          <dgm:chPref val="3"/>
        </dgm:presLayoutVars>
      </dgm:prSet>
      <dgm:spPr/>
    </dgm:pt>
    <dgm:pt modelId="{566D9C50-B181-4672-ADCE-586CC04CB746}" type="pres">
      <dgm:prSet presAssocID="{1634B170-0B59-4CFE-BA56-E8E070A3DBDD}" presName="txFour" presStyleLbl="node4" presStyleIdx="0" presStyleCnt="8">
        <dgm:presLayoutVars>
          <dgm:chPref val="3"/>
        </dgm:presLayoutVars>
      </dgm:prSet>
      <dgm:spPr/>
      <dgm:t>
        <a:bodyPr/>
        <a:lstStyle/>
        <a:p>
          <a:endParaRPr lang="ru-RU"/>
        </a:p>
      </dgm:t>
    </dgm:pt>
    <dgm:pt modelId="{E87A6767-8769-42D1-843F-7B29D9982F61}" type="pres">
      <dgm:prSet presAssocID="{1634B170-0B59-4CFE-BA56-E8E070A3DBDD}" presName="parTransFour" presStyleCnt="0"/>
      <dgm:spPr/>
    </dgm:pt>
    <dgm:pt modelId="{29C02508-E9B8-491B-9A76-E112539CB7CE}" type="pres">
      <dgm:prSet presAssocID="{1634B170-0B59-4CFE-BA56-E8E070A3DBDD}" presName="horzFour" presStyleCnt="0"/>
      <dgm:spPr/>
    </dgm:pt>
    <dgm:pt modelId="{9CE3C01C-E886-4EBE-A54E-64F657432591}" type="pres">
      <dgm:prSet presAssocID="{C9836FA4-F60C-493A-AE54-20C41453069E}" presName="vertFour" presStyleCnt="0">
        <dgm:presLayoutVars>
          <dgm:chPref val="3"/>
        </dgm:presLayoutVars>
      </dgm:prSet>
      <dgm:spPr/>
    </dgm:pt>
    <dgm:pt modelId="{31E50D83-E89E-4224-B843-4575EA1E79ED}" type="pres">
      <dgm:prSet presAssocID="{C9836FA4-F60C-493A-AE54-20C41453069E}" presName="txFour" presStyleLbl="node4" presStyleIdx="1" presStyleCnt="8" custScaleX="75183">
        <dgm:presLayoutVars>
          <dgm:chPref val="3"/>
        </dgm:presLayoutVars>
      </dgm:prSet>
      <dgm:spPr/>
      <dgm:t>
        <a:bodyPr/>
        <a:lstStyle/>
        <a:p>
          <a:endParaRPr lang="ru-RU"/>
        </a:p>
      </dgm:t>
    </dgm:pt>
    <dgm:pt modelId="{59D318EC-54B4-4A62-96F8-D4A4B287BDF9}" type="pres">
      <dgm:prSet presAssocID="{C9836FA4-F60C-493A-AE54-20C41453069E}" presName="parTransFour" presStyleCnt="0"/>
      <dgm:spPr/>
    </dgm:pt>
    <dgm:pt modelId="{0E07799A-6873-4C7E-8AC7-9120E18B231F}" type="pres">
      <dgm:prSet presAssocID="{C9836FA4-F60C-493A-AE54-20C41453069E}" presName="horzFour" presStyleCnt="0"/>
      <dgm:spPr/>
    </dgm:pt>
    <dgm:pt modelId="{51AC1A90-34B5-4DE2-8B43-B84D5036C7B6}" type="pres">
      <dgm:prSet presAssocID="{92469F07-0941-452F-8C81-86AAB6270E78}" presName="vertFour" presStyleCnt="0">
        <dgm:presLayoutVars>
          <dgm:chPref val="3"/>
        </dgm:presLayoutVars>
      </dgm:prSet>
      <dgm:spPr/>
    </dgm:pt>
    <dgm:pt modelId="{06E37767-0CA1-4500-9F8A-3FF52AF2934D}" type="pres">
      <dgm:prSet presAssocID="{92469F07-0941-452F-8C81-86AAB6270E78}" presName="txFour" presStyleLbl="node4" presStyleIdx="2" presStyleCnt="8" custScaleX="72921">
        <dgm:presLayoutVars>
          <dgm:chPref val="3"/>
        </dgm:presLayoutVars>
      </dgm:prSet>
      <dgm:spPr/>
      <dgm:t>
        <a:bodyPr/>
        <a:lstStyle/>
        <a:p>
          <a:endParaRPr lang="ru-RU"/>
        </a:p>
      </dgm:t>
    </dgm:pt>
    <dgm:pt modelId="{108E3FE5-2653-4851-9E3F-793F6DDBBF7D}" type="pres">
      <dgm:prSet presAssocID="{92469F07-0941-452F-8C81-86AAB6270E78}" presName="horzFour" presStyleCnt="0"/>
      <dgm:spPr/>
    </dgm:pt>
    <dgm:pt modelId="{B791F8C2-78A7-4079-A5EA-C495B7B103C5}" type="pres">
      <dgm:prSet presAssocID="{1723BADB-53DC-4678-9A3D-27B83919C35A}" presName="sibSpaceFour" presStyleCnt="0"/>
      <dgm:spPr/>
    </dgm:pt>
    <dgm:pt modelId="{2E62E6A5-4F66-4D76-899B-BF7FF1911593}" type="pres">
      <dgm:prSet presAssocID="{E3438042-57C4-4ECC-AF8E-BBDD6DFF2A46}" presName="vertFour" presStyleCnt="0">
        <dgm:presLayoutVars>
          <dgm:chPref val="3"/>
        </dgm:presLayoutVars>
      </dgm:prSet>
      <dgm:spPr/>
    </dgm:pt>
    <dgm:pt modelId="{BFA74533-4E56-497F-A34D-77CCD537C017}" type="pres">
      <dgm:prSet presAssocID="{E3438042-57C4-4ECC-AF8E-BBDD6DFF2A46}" presName="txFour" presStyleLbl="node4" presStyleIdx="3" presStyleCnt="8">
        <dgm:presLayoutVars>
          <dgm:chPref val="3"/>
        </dgm:presLayoutVars>
      </dgm:prSet>
      <dgm:spPr/>
      <dgm:t>
        <a:bodyPr/>
        <a:lstStyle/>
        <a:p>
          <a:endParaRPr lang="ru-RU"/>
        </a:p>
      </dgm:t>
    </dgm:pt>
    <dgm:pt modelId="{F39D5249-4112-4A26-A946-B6877FF32DA6}" type="pres">
      <dgm:prSet presAssocID="{E3438042-57C4-4ECC-AF8E-BBDD6DFF2A46}" presName="parTransFour" presStyleCnt="0"/>
      <dgm:spPr/>
    </dgm:pt>
    <dgm:pt modelId="{EDEC3C83-264A-4FA2-8856-FC9B5056A834}" type="pres">
      <dgm:prSet presAssocID="{E3438042-57C4-4ECC-AF8E-BBDD6DFF2A46}" presName="horzFour" presStyleCnt="0"/>
      <dgm:spPr/>
    </dgm:pt>
    <dgm:pt modelId="{28AE2F18-1C69-465B-AC1C-167CCBE0DA0B}" type="pres">
      <dgm:prSet presAssocID="{7E4CA2F1-5231-4BE5-A3A1-141B2E5D1A0C}" presName="vertFour" presStyleCnt="0">
        <dgm:presLayoutVars>
          <dgm:chPref val="3"/>
        </dgm:presLayoutVars>
      </dgm:prSet>
      <dgm:spPr/>
    </dgm:pt>
    <dgm:pt modelId="{DAA236B5-3A39-47CD-9234-74C627EB596E}" type="pres">
      <dgm:prSet presAssocID="{7E4CA2F1-5231-4BE5-A3A1-141B2E5D1A0C}" presName="txFour" presStyleLbl="node4" presStyleIdx="4" presStyleCnt="8">
        <dgm:presLayoutVars>
          <dgm:chPref val="3"/>
        </dgm:presLayoutVars>
      </dgm:prSet>
      <dgm:spPr/>
      <dgm:t>
        <a:bodyPr/>
        <a:lstStyle/>
        <a:p>
          <a:endParaRPr lang="ru-RU"/>
        </a:p>
      </dgm:t>
    </dgm:pt>
    <dgm:pt modelId="{51FCA348-2EB6-4D9B-8233-2F1E566B16D5}" type="pres">
      <dgm:prSet presAssocID="{7E4CA2F1-5231-4BE5-A3A1-141B2E5D1A0C}" presName="horzFour" presStyleCnt="0"/>
      <dgm:spPr/>
    </dgm:pt>
    <dgm:pt modelId="{6B291F18-BB52-44FF-9F59-FCC0D9D55CD7}" type="pres">
      <dgm:prSet presAssocID="{17607733-73AA-4DCC-8479-3AB03071816D}" presName="sibSpaceFour" presStyleCnt="0"/>
      <dgm:spPr/>
    </dgm:pt>
    <dgm:pt modelId="{7BFDC9D7-C664-4A71-A436-6F68DF57E6E3}" type="pres">
      <dgm:prSet presAssocID="{602E94D3-2522-4CC3-85C3-C55A76492828}" presName="vertFour" presStyleCnt="0">
        <dgm:presLayoutVars>
          <dgm:chPref val="3"/>
        </dgm:presLayoutVars>
      </dgm:prSet>
      <dgm:spPr/>
    </dgm:pt>
    <dgm:pt modelId="{9856290D-FAF1-4203-81E5-1368F45EB706}" type="pres">
      <dgm:prSet presAssocID="{602E94D3-2522-4CC3-85C3-C55A76492828}" presName="txFour" presStyleLbl="node4" presStyleIdx="5" presStyleCnt="8">
        <dgm:presLayoutVars>
          <dgm:chPref val="3"/>
        </dgm:presLayoutVars>
      </dgm:prSet>
      <dgm:spPr/>
      <dgm:t>
        <a:bodyPr/>
        <a:lstStyle/>
        <a:p>
          <a:endParaRPr lang="ru-RU"/>
        </a:p>
      </dgm:t>
    </dgm:pt>
    <dgm:pt modelId="{D7109880-EBB8-4893-9BF4-EE66A520B229}" type="pres">
      <dgm:prSet presAssocID="{602E94D3-2522-4CC3-85C3-C55A76492828}" presName="parTransFour" presStyleCnt="0"/>
      <dgm:spPr/>
    </dgm:pt>
    <dgm:pt modelId="{0365154D-19F0-4405-B9CA-EE977915DBEC}" type="pres">
      <dgm:prSet presAssocID="{602E94D3-2522-4CC3-85C3-C55A76492828}" presName="horzFour" presStyleCnt="0"/>
      <dgm:spPr/>
    </dgm:pt>
    <dgm:pt modelId="{16DF2B53-40B5-44EC-B587-02B6573B4E48}" type="pres">
      <dgm:prSet presAssocID="{72E9BFF2-AFD3-40B6-BDEF-92DCD75BA655}" presName="vertFour" presStyleCnt="0">
        <dgm:presLayoutVars>
          <dgm:chPref val="3"/>
        </dgm:presLayoutVars>
      </dgm:prSet>
      <dgm:spPr/>
    </dgm:pt>
    <dgm:pt modelId="{009CB741-69F4-492E-937C-F4717F341C73}" type="pres">
      <dgm:prSet presAssocID="{72E9BFF2-AFD3-40B6-BDEF-92DCD75BA655}" presName="txFour" presStyleLbl="node4" presStyleIdx="6" presStyleCnt="8">
        <dgm:presLayoutVars>
          <dgm:chPref val="3"/>
        </dgm:presLayoutVars>
      </dgm:prSet>
      <dgm:spPr/>
      <dgm:t>
        <a:bodyPr/>
        <a:lstStyle/>
        <a:p>
          <a:endParaRPr lang="ru-RU"/>
        </a:p>
      </dgm:t>
    </dgm:pt>
    <dgm:pt modelId="{70CD7C04-4282-40A9-BED1-1E3E3773FD99}" type="pres">
      <dgm:prSet presAssocID="{72E9BFF2-AFD3-40B6-BDEF-92DCD75BA655}" presName="parTransFour" presStyleCnt="0"/>
      <dgm:spPr/>
    </dgm:pt>
    <dgm:pt modelId="{3C7963A6-F312-45D7-8528-A4807D368001}" type="pres">
      <dgm:prSet presAssocID="{72E9BFF2-AFD3-40B6-BDEF-92DCD75BA655}" presName="horzFour" presStyleCnt="0"/>
      <dgm:spPr/>
    </dgm:pt>
    <dgm:pt modelId="{44C1DE75-2408-43F0-A2BE-91EFD4142BB3}" type="pres">
      <dgm:prSet presAssocID="{18091715-EB61-4F87-9226-5B0FD154B771}" presName="vertFour" presStyleCnt="0">
        <dgm:presLayoutVars>
          <dgm:chPref val="3"/>
        </dgm:presLayoutVars>
      </dgm:prSet>
      <dgm:spPr/>
    </dgm:pt>
    <dgm:pt modelId="{5CF20CDD-ECB0-4F93-8958-F5E3B6E20CF7}" type="pres">
      <dgm:prSet presAssocID="{18091715-EB61-4F87-9226-5B0FD154B771}" presName="txFour" presStyleLbl="node4" presStyleIdx="7" presStyleCnt="8">
        <dgm:presLayoutVars>
          <dgm:chPref val="3"/>
        </dgm:presLayoutVars>
      </dgm:prSet>
      <dgm:spPr/>
      <dgm:t>
        <a:bodyPr/>
        <a:lstStyle/>
        <a:p>
          <a:endParaRPr lang="ru-RU"/>
        </a:p>
      </dgm:t>
    </dgm:pt>
    <dgm:pt modelId="{5D679164-AFCA-485E-AA07-4016A627C683}" type="pres">
      <dgm:prSet presAssocID="{18091715-EB61-4F87-9226-5B0FD154B771}" presName="horzFour" presStyleCnt="0"/>
      <dgm:spPr/>
    </dgm:pt>
  </dgm:ptLst>
  <dgm:cxnLst>
    <dgm:cxn modelId="{AEACD595-DB60-4986-BEEE-AB6577E74D51}" type="presOf" srcId="{E3438042-57C4-4ECC-AF8E-BBDD6DFF2A46}" destId="{BFA74533-4E56-497F-A34D-77CCD537C017}" srcOrd="0" destOrd="0" presId="urn:microsoft.com/office/officeart/2005/8/layout/hierarchy4"/>
    <dgm:cxn modelId="{17A87C28-4057-4730-B35F-D2389FC12B61}" srcId="{F0A684EB-5DAD-46CE-8BB7-2F7FF827F424}" destId="{1634B170-0B59-4CFE-BA56-E8E070A3DBDD}" srcOrd="0" destOrd="0" parTransId="{D9032633-ADFD-4271-B100-FA07CE1B9505}" sibTransId="{17607733-73AA-4DCC-8479-3AB03071816D}"/>
    <dgm:cxn modelId="{823B8698-26AD-46E9-AA79-94A1C5D49D8F}" srcId="{F0A684EB-5DAD-46CE-8BB7-2F7FF827F424}" destId="{602E94D3-2522-4CC3-85C3-C55A76492828}" srcOrd="1" destOrd="0" parTransId="{133E1537-7944-4A16-B66B-7EF4D6C1FE29}" sibTransId="{9D3708A8-F1D9-4C4D-AFD4-9F2E5359B4CC}"/>
    <dgm:cxn modelId="{27AF2D35-0C01-4A24-8D5D-76D303B3D2BF}" srcId="{C9836FA4-F60C-493A-AE54-20C41453069E}" destId="{92469F07-0941-452F-8C81-86AAB6270E78}" srcOrd="0" destOrd="0" parTransId="{864A2163-C364-4CB8-A3E1-B3A57DC2F092}" sibTransId="{A3B01046-4ED2-4288-8AE4-CCD28DB83AD5}"/>
    <dgm:cxn modelId="{4513CF2A-F2B8-4108-884C-1329F6283ACF}" type="presOf" srcId="{B665A8C5-5054-4990-87FB-FF48779CEA2B}" destId="{A8FC03F3-A78B-46E5-A82D-10BF2E16FFCA}" srcOrd="0" destOrd="0" presId="urn:microsoft.com/office/officeart/2005/8/layout/hierarchy4"/>
    <dgm:cxn modelId="{FC3F0E3E-B26C-4BFC-81BD-18361F8413FB}" srcId="{CF2638EA-5275-4851-AE4E-4E90849DBCA2}" destId="{B433B5BF-5A50-4B45-8226-C21C7E904C01}" srcOrd="0" destOrd="0" parTransId="{EC9D726D-4610-4C33-A4A3-20798A02F52A}" sibTransId="{FD15193F-DB73-498F-8437-ED34EC649905}"/>
    <dgm:cxn modelId="{FEF71CC6-8B49-4ABA-B05D-CC0E724FE761}" type="presOf" srcId="{CF2638EA-5275-4851-AE4E-4E90849DBCA2}" destId="{E4355F4F-9218-4D6D-96E5-99CF891A9F56}" srcOrd="0" destOrd="0" presId="urn:microsoft.com/office/officeart/2005/8/layout/hierarchy4"/>
    <dgm:cxn modelId="{529FDA53-E60F-4CAF-9358-2CD6F6CDA654}" type="presOf" srcId="{1634B170-0B59-4CFE-BA56-E8E070A3DBDD}" destId="{566D9C50-B181-4672-ADCE-586CC04CB746}" srcOrd="0" destOrd="0" presId="urn:microsoft.com/office/officeart/2005/8/layout/hierarchy4"/>
    <dgm:cxn modelId="{1D9B2897-5566-4C77-A44B-148BB9325CAB}" type="presOf" srcId="{C9836FA4-F60C-493A-AE54-20C41453069E}" destId="{31E50D83-E89E-4224-B843-4575EA1E79ED}" srcOrd="0" destOrd="0" presId="urn:microsoft.com/office/officeart/2005/8/layout/hierarchy4"/>
    <dgm:cxn modelId="{A2C53FF5-DB45-4221-A4DD-3B26409A21AB}" srcId="{E3438042-57C4-4ECC-AF8E-BBDD6DFF2A46}" destId="{7E4CA2F1-5231-4BE5-A3A1-141B2E5D1A0C}" srcOrd="0" destOrd="0" parTransId="{12141464-0C5F-4903-BA2E-E0200FC045A2}" sibTransId="{45A1322B-C7F9-4BF5-BCD4-BFC2F4212D51}"/>
    <dgm:cxn modelId="{06065A48-91FE-41D8-AC3C-83FD152E335C}" srcId="{72E9BFF2-AFD3-40B6-BDEF-92DCD75BA655}" destId="{18091715-EB61-4F87-9226-5B0FD154B771}" srcOrd="0" destOrd="0" parTransId="{06B6F26A-FAE8-4B13-A95B-DD1B63A34D2A}" sibTransId="{C81F3AB2-67CF-4733-A8BF-6D7500F52756}"/>
    <dgm:cxn modelId="{26508FBB-410E-4110-BF0A-3D4374661640}" srcId="{1634B170-0B59-4CFE-BA56-E8E070A3DBDD}" destId="{C9836FA4-F60C-493A-AE54-20C41453069E}" srcOrd="0" destOrd="0" parTransId="{F1C40F08-F345-42BC-9A93-5E09013FC613}" sibTransId="{1723BADB-53DC-4678-9A3D-27B83919C35A}"/>
    <dgm:cxn modelId="{C489BB56-E7F4-4BBE-8DFD-E0803B2ACAD4}" type="presOf" srcId="{602E94D3-2522-4CC3-85C3-C55A76492828}" destId="{9856290D-FAF1-4203-81E5-1368F45EB706}" srcOrd="0" destOrd="0" presId="urn:microsoft.com/office/officeart/2005/8/layout/hierarchy4"/>
    <dgm:cxn modelId="{030EE09A-315F-46EB-B0EE-F89B7BCB1731}" srcId="{602E94D3-2522-4CC3-85C3-C55A76492828}" destId="{72E9BFF2-AFD3-40B6-BDEF-92DCD75BA655}" srcOrd="0" destOrd="0" parTransId="{54B7BFB9-0968-46B0-A544-578D47BDE7D1}" sibTransId="{CC236167-8C5E-4291-A1EB-58CC405E7159}"/>
    <dgm:cxn modelId="{87A0FF7D-0093-485D-B33E-8156ABC2C6A4}" srcId="{B665A8C5-5054-4990-87FB-FF48779CEA2B}" destId="{F0A684EB-5DAD-46CE-8BB7-2F7FF827F424}" srcOrd="0" destOrd="0" parTransId="{BF79FA14-73E3-4B88-A71D-B375C0568EF2}" sibTransId="{31826974-A300-432D-A7CA-32B3E122907C}"/>
    <dgm:cxn modelId="{8ECD53D2-DF2B-4C8F-A92E-7AF006F2B237}" type="presOf" srcId="{92469F07-0941-452F-8C81-86AAB6270E78}" destId="{06E37767-0CA1-4500-9F8A-3FF52AF2934D}" srcOrd="0" destOrd="0" presId="urn:microsoft.com/office/officeart/2005/8/layout/hierarchy4"/>
    <dgm:cxn modelId="{C9876621-9A82-41B6-9A41-3C0E6E0EB4AF}" srcId="{1634B170-0B59-4CFE-BA56-E8E070A3DBDD}" destId="{E3438042-57C4-4ECC-AF8E-BBDD6DFF2A46}" srcOrd="1" destOrd="0" parTransId="{C38944AB-79BB-430A-9181-5A624E998701}" sibTransId="{5BA62C83-A549-425B-BBE2-BA0D29B6D115}"/>
    <dgm:cxn modelId="{901A25F7-7BF8-4EF0-80C3-5B2643E24F9E}" type="presOf" srcId="{B433B5BF-5A50-4B45-8226-C21C7E904C01}" destId="{C5E4EF58-7CCD-4F29-AB8D-BDE94E5F1453}" srcOrd="0" destOrd="0" presId="urn:microsoft.com/office/officeart/2005/8/layout/hierarchy4"/>
    <dgm:cxn modelId="{046984EF-05FB-43D5-A4D3-848EFB6638F6}" srcId="{B433B5BF-5A50-4B45-8226-C21C7E904C01}" destId="{B665A8C5-5054-4990-87FB-FF48779CEA2B}" srcOrd="0" destOrd="0" parTransId="{EC40AE4D-F6F9-4BAA-AF11-72EB91AA4FAD}" sibTransId="{873F9017-7A06-4623-92DC-3ABDEF1CA2EA}"/>
    <dgm:cxn modelId="{F38A5D89-5DDD-4F62-8EAD-3F927CE4220B}" type="presOf" srcId="{7E4CA2F1-5231-4BE5-A3A1-141B2E5D1A0C}" destId="{DAA236B5-3A39-47CD-9234-74C627EB596E}" srcOrd="0" destOrd="0" presId="urn:microsoft.com/office/officeart/2005/8/layout/hierarchy4"/>
    <dgm:cxn modelId="{3BC8A25D-E17F-4DF9-BBF5-F34DC65A550E}" type="presOf" srcId="{72E9BFF2-AFD3-40B6-BDEF-92DCD75BA655}" destId="{009CB741-69F4-492E-937C-F4717F341C73}" srcOrd="0" destOrd="0" presId="urn:microsoft.com/office/officeart/2005/8/layout/hierarchy4"/>
    <dgm:cxn modelId="{6D34C38B-8E04-4256-857F-D3E09AB1C12E}" type="presOf" srcId="{18091715-EB61-4F87-9226-5B0FD154B771}" destId="{5CF20CDD-ECB0-4F93-8958-F5E3B6E20CF7}" srcOrd="0" destOrd="0" presId="urn:microsoft.com/office/officeart/2005/8/layout/hierarchy4"/>
    <dgm:cxn modelId="{B02CD7C1-8A85-4C16-9F07-234509A3BA4C}" type="presOf" srcId="{F0A684EB-5DAD-46CE-8BB7-2F7FF827F424}" destId="{3D0CDB38-3E06-4359-ACD5-0E81FDAB6D0D}" srcOrd="0" destOrd="0" presId="urn:microsoft.com/office/officeart/2005/8/layout/hierarchy4"/>
    <dgm:cxn modelId="{950BD58A-7F27-4591-A3D9-CF3AB2BD5131}" type="presParOf" srcId="{E4355F4F-9218-4D6D-96E5-99CF891A9F56}" destId="{AB98BB7D-8999-48D2-A11C-4698F3ABFA1D}" srcOrd="0" destOrd="0" presId="urn:microsoft.com/office/officeart/2005/8/layout/hierarchy4"/>
    <dgm:cxn modelId="{AD802D77-B7A3-4FE4-B333-1E0170F78788}" type="presParOf" srcId="{AB98BB7D-8999-48D2-A11C-4698F3ABFA1D}" destId="{C5E4EF58-7CCD-4F29-AB8D-BDE94E5F1453}" srcOrd="0" destOrd="0" presId="urn:microsoft.com/office/officeart/2005/8/layout/hierarchy4"/>
    <dgm:cxn modelId="{8826B8C2-32C3-41B5-A218-6D0D4B7E870E}" type="presParOf" srcId="{AB98BB7D-8999-48D2-A11C-4698F3ABFA1D}" destId="{7C722BCB-2A60-4B85-9B54-B5C6D7A183A5}" srcOrd="1" destOrd="0" presId="urn:microsoft.com/office/officeart/2005/8/layout/hierarchy4"/>
    <dgm:cxn modelId="{E418E910-3533-4DD9-8927-D09A09B9FDC3}" type="presParOf" srcId="{AB98BB7D-8999-48D2-A11C-4698F3ABFA1D}" destId="{77F4569C-EE0F-4082-B022-23E7E1944375}" srcOrd="2" destOrd="0" presId="urn:microsoft.com/office/officeart/2005/8/layout/hierarchy4"/>
    <dgm:cxn modelId="{A9311D94-BAD9-4A7B-BA59-0A99CCDD2725}" type="presParOf" srcId="{77F4569C-EE0F-4082-B022-23E7E1944375}" destId="{BCC3F99F-322F-47A9-B7AE-D191379145BE}" srcOrd="0" destOrd="0" presId="urn:microsoft.com/office/officeart/2005/8/layout/hierarchy4"/>
    <dgm:cxn modelId="{194EE61C-84FE-40EF-97DA-33B5E15C99BF}" type="presParOf" srcId="{BCC3F99F-322F-47A9-B7AE-D191379145BE}" destId="{A8FC03F3-A78B-46E5-A82D-10BF2E16FFCA}" srcOrd="0" destOrd="0" presId="urn:microsoft.com/office/officeart/2005/8/layout/hierarchy4"/>
    <dgm:cxn modelId="{104FB964-88BB-4A52-9042-3F15BD1018C9}" type="presParOf" srcId="{BCC3F99F-322F-47A9-B7AE-D191379145BE}" destId="{D1A6986D-1663-42DE-96F8-BD56A862CFB2}" srcOrd="1" destOrd="0" presId="urn:microsoft.com/office/officeart/2005/8/layout/hierarchy4"/>
    <dgm:cxn modelId="{487F8819-4540-47DE-9965-76EE99C34932}" type="presParOf" srcId="{BCC3F99F-322F-47A9-B7AE-D191379145BE}" destId="{CC42AA62-F66D-4D0A-BD3E-B772E9E80F39}" srcOrd="2" destOrd="0" presId="urn:microsoft.com/office/officeart/2005/8/layout/hierarchy4"/>
    <dgm:cxn modelId="{CCAFFC04-E7D4-4792-A064-B8B7D7271A6E}" type="presParOf" srcId="{CC42AA62-F66D-4D0A-BD3E-B772E9E80F39}" destId="{AA8A58DF-EAD4-4463-BF13-35E386ED4309}" srcOrd="0" destOrd="0" presId="urn:microsoft.com/office/officeart/2005/8/layout/hierarchy4"/>
    <dgm:cxn modelId="{DE22ED67-CF45-49E2-855A-E82A959B16E5}" type="presParOf" srcId="{AA8A58DF-EAD4-4463-BF13-35E386ED4309}" destId="{3D0CDB38-3E06-4359-ACD5-0E81FDAB6D0D}" srcOrd="0" destOrd="0" presId="urn:microsoft.com/office/officeart/2005/8/layout/hierarchy4"/>
    <dgm:cxn modelId="{B8934EF5-23EA-484D-A87C-47BC8B15E1C2}" type="presParOf" srcId="{AA8A58DF-EAD4-4463-BF13-35E386ED4309}" destId="{8ABFD561-11DA-41A1-9A5A-F2EDAAC5F9E2}" srcOrd="1" destOrd="0" presId="urn:microsoft.com/office/officeart/2005/8/layout/hierarchy4"/>
    <dgm:cxn modelId="{7B01988F-636C-420A-8028-628F35F323CC}" type="presParOf" srcId="{AA8A58DF-EAD4-4463-BF13-35E386ED4309}" destId="{8C244C5A-0BC2-4AE5-BECD-52AF8E1A7102}" srcOrd="2" destOrd="0" presId="urn:microsoft.com/office/officeart/2005/8/layout/hierarchy4"/>
    <dgm:cxn modelId="{674301C2-0B5B-4315-854A-3348D42C5EA0}" type="presParOf" srcId="{8C244C5A-0BC2-4AE5-BECD-52AF8E1A7102}" destId="{08C1587A-DED2-4FE3-A052-DC25E3C685E7}" srcOrd="0" destOrd="0" presId="urn:microsoft.com/office/officeart/2005/8/layout/hierarchy4"/>
    <dgm:cxn modelId="{6C9FC312-87FC-4A1B-A2F0-37F71AD9C147}" type="presParOf" srcId="{08C1587A-DED2-4FE3-A052-DC25E3C685E7}" destId="{566D9C50-B181-4672-ADCE-586CC04CB746}" srcOrd="0" destOrd="0" presId="urn:microsoft.com/office/officeart/2005/8/layout/hierarchy4"/>
    <dgm:cxn modelId="{DDB2A662-3633-4296-9E5E-BE5AD43DA355}" type="presParOf" srcId="{08C1587A-DED2-4FE3-A052-DC25E3C685E7}" destId="{E87A6767-8769-42D1-843F-7B29D9982F61}" srcOrd="1" destOrd="0" presId="urn:microsoft.com/office/officeart/2005/8/layout/hierarchy4"/>
    <dgm:cxn modelId="{B1132EE6-0505-4FBB-B50D-D678E8FAEB37}" type="presParOf" srcId="{08C1587A-DED2-4FE3-A052-DC25E3C685E7}" destId="{29C02508-E9B8-491B-9A76-E112539CB7CE}" srcOrd="2" destOrd="0" presId="urn:microsoft.com/office/officeart/2005/8/layout/hierarchy4"/>
    <dgm:cxn modelId="{FAE6026E-96D9-4239-BA15-E0B0797BF6C9}" type="presParOf" srcId="{29C02508-E9B8-491B-9A76-E112539CB7CE}" destId="{9CE3C01C-E886-4EBE-A54E-64F657432591}" srcOrd="0" destOrd="0" presId="urn:microsoft.com/office/officeart/2005/8/layout/hierarchy4"/>
    <dgm:cxn modelId="{FFD9F120-429E-4B4D-862D-C5286C82DA01}" type="presParOf" srcId="{9CE3C01C-E886-4EBE-A54E-64F657432591}" destId="{31E50D83-E89E-4224-B843-4575EA1E79ED}" srcOrd="0" destOrd="0" presId="urn:microsoft.com/office/officeart/2005/8/layout/hierarchy4"/>
    <dgm:cxn modelId="{45A6E968-B526-40ED-BF8F-0D5C9B5CA933}" type="presParOf" srcId="{9CE3C01C-E886-4EBE-A54E-64F657432591}" destId="{59D318EC-54B4-4A62-96F8-D4A4B287BDF9}" srcOrd="1" destOrd="0" presId="urn:microsoft.com/office/officeart/2005/8/layout/hierarchy4"/>
    <dgm:cxn modelId="{383D3620-CCD1-439A-BBE1-B6F807671A81}" type="presParOf" srcId="{9CE3C01C-E886-4EBE-A54E-64F657432591}" destId="{0E07799A-6873-4C7E-8AC7-9120E18B231F}" srcOrd="2" destOrd="0" presId="urn:microsoft.com/office/officeart/2005/8/layout/hierarchy4"/>
    <dgm:cxn modelId="{CAFA3B15-B8DB-4056-8893-F3D354C2290F}" type="presParOf" srcId="{0E07799A-6873-4C7E-8AC7-9120E18B231F}" destId="{51AC1A90-34B5-4DE2-8B43-B84D5036C7B6}" srcOrd="0" destOrd="0" presId="urn:microsoft.com/office/officeart/2005/8/layout/hierarchy4"/>
    <dgm:cxn modelId="{1CC65452-B736-4923-B311-70ACE70D17E1}" type="presParOf" srcId="{51AC1A90-34B5-4DE2-8B43-B84D5036C7B6}" destId="{06E37767-0CA1-4500-9F8A-3FF52AF2934D}" srcOrd="0" destOrd="0" presId="urn:microsoft.com/office/officeart/2005/8/layout/hierarchy4"/>
    <dgm:cxn modelId="{AF17A9CC-44DC-47D8-8787-2B00FA996699}" type="presParOf" srcId="{51AC1A90-34B5-4DE2-8B43-B84D5036C7B6}" destId="{108E3FE5-2653-4851-9E3F-793F6DDBBF7D}" srcOrd="1" destOrd="0" presId="urn:microsoft.com/office/officeart/2005/8/layout/hierarchy4"/>
    <dgm:cxn modelId="{731FF8C3-8610-4530-84C5-A0D489AB100F}" type="presParOf" srcId="{29C02508-E9B8-491B-9A76-E112539CB7CE}" destId="{B791F8C2-78A7-4079-A5EA-C495B7B103C5}" srcOrd="1" destOrd="0" presId="urn:microsoft.com/office/officeart/2005/8/layout/hierarchy4"/>
    <dgm:cxn modelId="{13EB6BEF-DD46-4559-8F9B-784686C39C43}" type="presParOf" srcId="{29C02508-E9B8-491B-9A76-E112539CB7CE}" destId="{2E62E6A5-4F66-4D76-899B-BF7FF1911593}" srcOrd="2" destOrd="0" presId="urn:microsoft.com/office/officeart/2005/8/layout/hierarchy4"/>
    <dgm:cxn modelId="{060AA3A3-3411-44AF-B703-7F596C538E38}" type="presParOf" srcId="{2E62E6A5-4F66-4D76-899B-BF7FF1911593}" destId="{BFA74533-4E56-497F-A34D-77CCD537C017}" srcOrd="0" destOrd="0" presId="urn:microsoft.com/office/officeart/2005/8/layout/hierarchy4"/>
    <dgm:cxn modelId="{6ED4CFB2-61DF-4191-8F34-07F5C14F35DB}" type="presParOf" srcId="{2E62E6A5-4F66-4D76-899B-BF7FF1911593}" destId="{F39D5249-4112-4A26-A946-B6877FF32DA6}" srcOrd="1" destOrd="0" presId="urn:microsoft.com/office/officeart/2005/8/layout/hierarchy4"/>
    <dgm:cxn modelId="{DE9A6468-40AD-42D8-87FF-7DD3ACB47F0F}" type="presParOf" srcId="{2E62E6A5-4F66-4D76-899B-BF7FF1911593}" destId="{EDEC3C83-264A-4FA2-8856-FC9B5056A834}" srcOrd="2" destOrd="0" presId="urn:microsoft.com/office/officeart/2005/8/layout/hierarchy4"/>
    <dgm:cxn modelId="{018D7913-8A72-41AF-9A9D-B5A9FC291B71}" type="presParOf" srcId="{EDEC3C83-264A-4FA2-8856-FC9B5056A834}" destId="{28AE2F18-1C69-465B-AC1C-167CCBE0DA0B}" srcOrd="0" destOrd="0" presId="urn:microsoft.com/office/officeart/2005/8/layout/hierarchy4"/>
    <dgm:cxn modelId="{E6B932FD-04A0-415E-B91F-D4172FC0B844}" type="presParOf" srcId="{28AE2F18-1C69-465B-AC1C-167CCBE0DA0B}" destId="{DAA236B5-3A39-47CD-9234-74C627EB596E}" srcOrd="0" destOrd="0" presId="urn:microsoft.com/office/officeart/2005/8/layout/hierarchy4"/>
    <dgm:cxn modelId="{93A73A93-58BA-4C29-B1F2-2FF05A54B62C}" type="presParOf" srcId="{28AE2F18-1C69-465B-AC1C-167CCBE0DA0B}" destId="{51FCA348-2EB6-4D9B-8233-2F1E566B16D5}" srcOrd="1" destOrd="0" presId="urn:microsoft.com/office/officeart/2005/8/layout/hierarchy4"/>
    <dgm:cxn modelId="{A2A58580-F06C-426B-94E2-25E7DFBCFC17}" type="presParOf" srcId="{8C244C5A-0BC2-4AE5-BECD-52AF8E1A7102}" destId="{6B291F18-BB52-44FF-9F59-FCC0D9D55CD7}" srcOrd="1" destOrd="0" presId="urn:microsoft.com/office/officeart/2005/8/layout/hierarchy4"/>
    <dgm:cxn modelId="{0E9C2EF5-6992-405F-B277-8934F9CDA1C8}" type="presParOf" srcId="{8C244C5A-0BC2-4AE5-BECD-52AF8E1A7102}" destId="{7BFDC9D7-C664-4A71-A436-6F68DF57E6E3}" srcOrd="2" destOrd="0" presId="urn:microsoft.com/office/officeart/2005/8/layout/hierarchy4"/>
    <dgm:cxn modelId="{BF8BA0C3-763B-410B-A5B7-412E66BA2728}" type="presParOf" srcId="{7BFDC9D7-C664-4A71-A436-6F68DF57E6E3}" destId="{9856290D-FAF1-4203-81E5-1368F45EB706}" srcOrd="0" destOrd="0" presId="urn:microsoft.com/office/officeart/2005/8/layout/hierarchy4"/>
    <dgm:cxn modelId="{2616CC78-CD54-4D6B-B604-012CF297B6F9}" type="presParOf" srcId="{7BFDC9D7-C664-4A71-A436-6F68DF57E6E3}" destId="{D7109880-EBB8-4893-9BF4-EE66A520B229}" srcOrd="1" destOrd="0" presId="urn:microsoft.com/office/officeart/2005/8/layout/hierarchy4"/>
    <dgm:cxn modelId="{E50823C1-74B5-4B32-9CDD-2EFB421C12BB}" type="presParOf" srcId="{7BFDC9D7-C664-4A71-A436-6F68DF57E6E3}" destId="{0365154D-19F0-4405-B9CA-EE977915DBEC}" srcOrd="2" destOrd="0" presId="urn:microsoft.com/office/officeart/2005/8/layout/hierarchy4"/>
    <dgm:cxn modelId="{B336EE24-1845-44D3-A1B9-62C1D042E2D0}" type="presParOf" srcId="{0365154D-19F0-4405-B9CA-EE977915DBEC}" destId="{16DF2B53-40B5-44EC-B587-02B6573B4E48}" srcOrd="0" destOrd="0" presId="urn:microsoft.com/office/officeart/2005/8/layout/hierarchy4"/>
    <dgm:cxn modelId="{065C12F7-2534-4380-A2C3-0941248AC345}" type="presParOf" srcId="{16DF2B53-40B5-44EC-B587-02B6573B4E48}" destId="{009CB741-69F4-492E-937C-F4717F341C73}" srcOrd="0" destOrd="0" presId="urn:microsoft.com/office/officeart/2005/8/layout/hierarchy4"/>
    <dgm:cxn modelId="{64D8AC6F-B077-4748-8F98-358820C9DC98}" type="presParOf" srcId="{16DF2B53-40B5-44EC-B587-02B6573B4E48}" destId="{70CD7C04-4282-40A9-BED1-1E3E3773FD99}" srcOrd="1" destOrd="0" presId="urn:microsoft.com/office/officeart/2005/8/layout/hierarchy4"/>
    <dgm:cxn modelId="{5C965ED7-2DE6-493C-AB91-B4C86FC33F65}" type="presParOf" srcId="{16DF2B53-40B5-44EC-B587-02B6573B4E48}" destId="{3C7963A6-F312-45D7-8528-A4807D368001}" srcOrd="2" destOrd="0" presId="urn:microsoft.com/office/officeart/2005/8/layout/hierarchy4"/>
    <dgm:cxn modelId="{F59ED57C-5C8D-431D-9DF6-AD9CF0E88C29}" type="presParOf" srcId="{3C7963A6-F312-45D7-8528-A4807D368001}" destId="{44C1DE75-2408-43F0-A2BE-91EFD4142BB3}" srcOrd="0" destOrd="0" presId="urn:microsoft.com/office/officeart/2005/8/layout/hierarchy4"/>
    <dgm:cxn modelId="{D5CD03FC-25D8-4F82-8EB5-80584F9AE9A7}" type="presParOf" srcId="{44C1DE75-2408-43F0-A2BE-91EFD4142BB3}" destId="{5CF20CDD-ECB0-4F93-8958-F5E3B6E20CF7}" srcOrd="0" destOrd="0" presId="urn:microsoft.com/office/officeart/2005/8/layout/hierarchy4"/>
    <dgm:cxn modelId="{C945B4E0-B8A4-4EF0-8484-D0BFE52274CD}" type="presParOf" srcId="{44C1DE75-2408-43F0-A2BE-91EFD4142BB3}" destId="{5D679164-AFCA-485E-AA07-4016A627C68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4EF58-7CCD-4F29-AB8D-BDE94E5F1453}">
      <dsp:nvSpPr>
        <dsp:cNvPr id="0" name=""/>
        <dsp:cNvSpPr/>
      </dsp:nvSpPr>
      <dsp:spPr>
        <a:xfrm>
          <a:off x="0" y="0"/>
          <a:ext cx="5889694"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Application (domain) Platform</a:t>
          </a:r>
          <a:endParaRPr lang="ru-RU" sz="2700" kern="1200" dirty="0"/>
        </a:p>
      </dsp:txBody>
      <dsp:txXfrm>
        <a:off x="18196" y="18196"/>
        <a:ext cx="5853302" cy="584860"/>
      </dsp:txXfrm>
    </dsp:sp>
    <dsp:sp modelId="{A8FC03F3-A78B-46E5-A82D-10BF2E16FFCA}">
      <dsp:nvSpPr>
        <dsp:cNvPr id="0" name=""/>
        <dsp:cNvSpPr/>
      </dsp:nvSpPr>
      <dsp:spPr>
        <a:xfrm>
          <a:off x="5946" y="674668"/>
          <a:ext cx="5878196"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Cognitive Architecture Platform</a:t>
          </a:r>
          <a:endParaRPr lang="ru-RU" sz="2700" kern="1200" dirty="0"/>
        </a:p>
      </dsp:txBody>
      <dsp:txXfrm>
        <a:off x="24142" y="692864"/>
        <a:ext cx="5841804" cy="584860"/>
      </dsp:txXfrm>
    </dsp:sp>
    <dsp:sp modelId="{3D0CDB38-3E06-4359-ACD5-0E81FDAB6D0D}">
      <dsp:nvSpPr>
        <dsp:cNvPr id="0" name=""/>
        <dsp:cNvSpPr/>
      </dsp:nvSpPr>
      <dsp:spPr>
        <a:xfrm>
          <a:off x="17410" y="1347298"/>
          <a:ext cx="5855268"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Learning Algorithm Platform</a:t>
          </a:r>
          <a:endParaRPr lang="ru-RU" sz="2700" kern="1200" dirty="0"/>
        </a:p>
      </dsp:txBody>
      <dsp:txXfrm>
        <a:off x="35606" y="1365494"/>
        <a:ext cx="5818876" cy="584860"/>
      </dsp:txXfrm>
    </dsp:sp>
    <dsp:sp modelId="{566D9C50-B181-4672-ADCE-586CC04CB746}">
      <dsp:nvSpPr>
        <dsp:cNvPr id="0" name=""/>
        <dsp:cNvSpPr/>
      </dsp:nvSpPr>
      <dsp:spPr>
        <a:xfrm>
          <a:off x="40522" y="2019927"/>
          <a:ext cx="3686570"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Computational library</a:t>
          </a:r>
          <a:endParaRPr lang="ru-RU" sz="1200" kern="1200" dirty="0"/>
        </a:p>
      </dsp:txBody>
      <dsp:txXfrm>
        <a:off x="58718" y="2038123"/>
        <a:ext cx="3650178" cy="584860"/>
      </dsp:txXfrm>
    </dsp:sp>
    <dsp:sp modelId="{31E50D83-E89E-4224-B843-4575EA1E79ED}">
      <dsp:nvSpPr>
        <dsp:cNvPr id="0" name=""/>
        <dsp:cNvSpPr/>
      </dsp:nvSpPr>
      <dsp:spPr>
        <a:xfrm>
          <a:off x="69113" y="2692557"/>
          <a:ext cx="1539167"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General Computer Language</a:t>
          </a:r>
          <a:endParaRPr lang="ru-RU" sz="1200" kern="1200" dirty="0"/>
        </a:p>
      </dsp:txBody>
      <dsp:txXfrm>
        <a:off x="87309" y="2710753"/>
        <a:ext cx="1502775" cy="584860"/>
      </dsp:txXfrm>
    </dsp:sp>
    <dsp:sp modelId="{06E37767-0CA1-4500-9F8A-3FF52AF2934D}">
      <dsp:nvSpPr>
        <dsp:cNvPr id="0" name=""/>
        <dsp:cNvSpPr/>
      </dsp:nvSpPr>
      <dsp:spPr>
        <a:xfrm>
          <a:off x="92267" y="3365186"/>
          <a:ext cx="1492859"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CPU</a:t>
          </a:r>
          <a:endParaRPr lang="ru-RU" sz="1200" kern="1200" dirty="0"/>
        </a:p>
      </dsp:txBody>
      <dsp:txXfrm>
        <a:off x="110463" y="3383382"/>
        <a:ext cx="1456467" cy="584860"/>
      </dsp:txXfrm>
    </dsp:sp>
    <dsp:sp modelId="{BFA74533-4E56-497F-A34D-77CCD537C017}">
      <dsp:nvSpPr>
        <dsp:cNvPr id="0" name=""/>
        <dsp:cNvSpPr/>
      </dsp:nvSpPr>
      <dsp:spPr>
        <a:xfrm>
          <a:off x="1651273" y="2692557"/>
          <a:ext cx="2047228"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GPU/</a:t>
          </a:r>
          <a:r>
            <a:rPr lang="ru-RU" sz="1200" kern="1200" dirty="0" smtClean="0"/>
            <a:t> </a:t>
          </a:r>
          <a:r>
            <a:rPr lang="en-US" sz="1200" kern="1200" dirty="0" smtClean="0"/>
            <a:t>TPU/DPU/FPGA/Physical computation </a:t>
          </a:r>
          <a:r>
            <a:rPr lang="en-US" sz="1200" b="1" kern="1200" dirty="0" smtClean="0"/>
            <a:t>compilers</a:t>
          </a:r>
          <a:endParaRPr lang="ru-RU" sz="1200" b="1" kern="1200" dirty="0"/>
        </a:p>
      </dsp:txBody>
      <dsp:txXfrm>
        <a:off x="1669469" y="2710753"/>
        <a:ext cx="2010836" cy="584860"/>
      </dsp:txXfrm>
    </dsp:sp>
    <dsp:sp modelId="{DAA236B5-3A39-47CD-9234-74C627EB596E}">
      <dsp:nvSpPr>
        <dsp:cNvPr id="0" name=""/>
        <dsp:cNvSpPr/>
      </dsp:nvSpPr>
      <dsp:spPr>
        <a:xfrm>
          <a:off x="1651273" y="3365186"/>
          <a:ext cx="2047228"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GPU/</a:t>
          </a:r>
          <a:r>
            <a:rPr lang="ru-RU" sz="1200" kern="1200" dirty="0" smtClean="0"/>
            <a:t> </a:t>
          </a:r>
          <a:r>
            <a:rPr lang="en-US" sz="1200" kern="1200" dirty="0" smtClean="0"/>
            <a:t>TPU/DPU/FPGA/Physical computation Devices</a:t>
          </a:r>
          <a:endParaRPr lang="ru-RU" sz="1200" kern="1200" dirty="0"/>
        </a:p>
      </dsp:txBody>
      <dsp:txXfrm>
        <a:off x="1669469" y="3383382"/>
        <a:ext cx="2010836" cy="584860"/>
      </dsp:txXfrm>
    </dsp:sp>
    <dsp:sp modelId="{9856290D-FAF1-4203-81E5-1368F45EB706}">
      <dsp:nvSpPr>
        <dsp:cNvPr id="0" name=""/>
        <dsp:cNvSpPr/>
      </dsp:nvSpPr>
      <dsp:spPr>
        <a:xfrm>
          <a:off x="3770084" y="2019927"/>
          <a:ext cx="2079483"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Neurocompiler</a:t>
          </a:r>
          <a:endParaRPr lang="ru-RU" sz="1200" kern="1200" dirty="0"/>
        </a:p>
      </dsp:txBody>
      <dsp:txXfrm>
        <a:off x="3788280" y="2038123"/>
        <a:ext cx="2043091" cy="584860"/>
      </dsp:txXfrm>
    </dsp:sp>
    <dsp:sp modelId="{009CB741-69F4-492E-937C-F4717F341C73}">
      <dsp:nvSpPr>
        <dsp:cNvPr id="0" name=""/>
        <dsp:cNvSpPr/>
      </dsp:nvSpPr>
      <dsp:spPr>
        <a:xfrm>
          <a:off x="3770084" y="2692557"/>
          <a:ext cx="2079483"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Neuromorphic driver</a:t>
          </a:r>
          <a:endParaRPr lang="ru-RU" sz="1200" kern="1200" dirty="0"/>
        </a:p>
      </dsp:txBody>
      <dsp:txXfrm>
        <a:off x="3788280" y="2710753"/>
        <a:ext cx="2043091" cy="584860"/>
      </dsp:txXfrm>
    </dsp:sp>
    <dsp:sp modelId="{5CF20CDD-ECB0-4F93-8958-F5E3B6E20CF7}">
      <dsp:nvSpPr>
        <dsp:cNvPr id="0" name=""/>
        <dsp:cNvSpPr/>
      </dsp:nvSpPr>
      <dsp:spPr>
        <a:xfrm>
          <a:off x="3770084" y="3365186"/>
          <a:ext cx="2079483"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Neuromorphic chip</a:t>
          </a:r>
          <a:endParaRPr lang="ru-RU" sz="1200" kern="1200" dirty="0"/>
        </a:p>
      </dsp:txBody>
      <dsp:txXfrm>
        <a:off x="3788280" y="3383382"/>
        <a:ext cx="2043091" cy="5848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41E2F-A9DA-488E-AA28-E712FC1E5220}" type="datetimeFigureOut">
              <a:rPr lang="ru-RU" smtClean="0"/>
              <a:t>18.05.2018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9D971-4F67-4FD7-984A-1DE3259A4D0E}" type="slidenum">
              <a:rPr lang="ru-RU" smtClean="0"/>
              <a:t>‹#›</a:t>
            </a:fld>
            <a:endParaRPr lang="ru-RU"/>
          </a:p>
        </p:txBody>
      </p:sp>
    </p:spTree>
    <p:extLst>
      <p:ext uri="{BB962C8B-B14F-4D97-AF65-F5344CB8AC3E}">
        <p14:creationId xmlns:p14="http://schemas.microsoft.com/office/powerpoint/2010/main" val="70985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3839B02-3A2B-44CC-80A9-97BC9EBCBBBF}" type="slidenum">
              <a:rPr lang="en-US"/>
              <a:pPr/>
              <a:t>17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3693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49547AD-1459-463B-B686-EB6E9BDBA010}"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169281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E4A088-73AF-4296-988C-E6C90E7B1F9C}"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360331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FAF666F-71AF-4AE2-BC54-EDC14533D656}"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39715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Основные слайды">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7" name="Рисунок 6" descr="шаблоны для презентации 3стр 10.jpg"/>
          <p:cNvPicPr>
            <a:picLocks noChangeAspect="1"/>
          </p:cNvPicPr>
          <p:nvPr userDrawn="1"/>
        </p:nvPicPr>
        <p:blipFill>
          <a:blip r:embed="rId2" cstate="print"/>
          <a:stretch>
            <a:fillRect/>
          </a:stretch>
        </p:blipFill>
        <p:spPr>
          <a:xfrm>
            <a:off x="0" y="0"/>
            <a:ext cx="9144000" cy="6858000"/>
          </a:xfrm>
          <a:prstGeom prst="rect">
            <a:avLst/>
          </a:prstGeom>
        </p:spPr>
      </p:pic>
      <p:sp>
        <p:nvSpPr>
          <p:cNvPr id="11" name="Текст 10"/>
          <p:cNvSpPr>
            <a:spLocks noGrp="1"/>
          </p:cNvSpPr>
          <p:nvPr>
            <p:ph type="body" sz="quarter" idx="14" hasCustomPrompt="1"/>
          </p:nvPr>
        </p:nvSpPr>
        <p:spPr>
          <a:xfrm>
            <a:off x="179386" y="116632"/>
            <a:ext cx="8785225" cy="531068"/>
          </a:xfrm>
        </p:spPr>
        <p:txBody>
          <a:bodyPr>
            <a:normAutofit/>
          </a:bodyPr>
          <a:lstStyle>
            <a:lvl1pPr marL="0" indent="0" algn="ctr">
              <a:buNone/>
              <a:defRPr sz="2400" b="1">
                <a:solidFill>
                  <a:schemeClr val="tx2"/>
                </a:solidFill>
              </a:defRPr>
            </a:lvl1pPr>
            <a:lvl5pPr algn="ctr">
              <a:defRPr/>
            </a:lvl5pPr>
          </a:lstStyle>
          <a:p>
            <a:pPr lvl="0"/>
            <a:r>
              <a:rPr lang="ru-RU" dirty="0" smtClean="0"/>
              <a:t>НАЗВАНИЕ СЛАЙДА</a:t>
            </a:r>
            <a:endParaRPr lang="ru-RU" dirty="0"/>
          </a:p>
        </p:txBody>
      </p:sp>
      <p:sp>
        <p:nvSpPr>
          <p:cNvPr id="18" name="Текст 17"/>
          <p:cNvSpPr>
            <a:spLocks noGrp="1"/>
          </p:cNvSpPr>
          <p:nvPr>
            <p:ph type="body" sz="quarter" idx="15" hasCustomPrompt="1"/>
          </p:nvPr>
        </p:nvSpPr>
        <p:spPr>
          <a:xfrm>
            <a:off x="179388" y="908050"/>
            <a:ext cx="8785225" cy="5184775"/>
          </a:xfrm>
        </p:spPr>
        <p:txBody>
          <a:bodyPr>
            <a:normAutofit/>
          </a:bodyPr>
          <a:lstStyle>
            <a:lvl1pPr marL="0" indent="0">
              <a:buNone/>
              <a:defRPr sz="1800" b="1">
                <a:solidFill>
                  <a:schemeClr val="tx2"/>
                </a:solidFill>
              </a:defRPr>
            </a:lvl1pPr>
          </a:lstStyle>
          <a:p>
            <a:pPr lvl="0"/>
            <a:r>
              <a:rPr lang="ru-RU" dirty="0" smtClean="0"/>
              <a:t>ТЕКСТ</a:t>
            </a:r>
            <a:endParaRPr lang="ru-RU" dirty="0"/>
          </a:p>
        </p:txBody>
      </p:sp>
    </p:spTree>
    <p:extLst>
      <p:ext uri="{BB962C8B-B14F-4D97-AF65-F5344CB8AC3E}">
        <p14:creationId xmlns:p14="http://schemas.microsoft.com/office/powerpoint/2010/main" val="30314616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D2A7DBC2-76E1-4F5C-9A35-FEB8D743C02C}" type="datetime5">
              <a:rPr lang="en-US" smtClean="0">
                <a:solidFill>
                  <a:prstClr val="black">
                    <a:tint val="75000"/>
                  </a:prstClr>
                </a:solidFill>
              </a:rPr>
              <a:t>18-May-18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682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A868AAC3-BB96-412E-AB23-E4D460605123}" type="datetime5">
              <a:rPr lang="en-US" smtClean="0">
                <a:solidFill>
                  <a:prstClr val="black">
                    <a:tint val="75000"/>
                  </a:prstClr>
                </a:solidFill>
              </a:rPr>
              <a:t>18-May-18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03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ABF6E8-8ED3-4229-A2A3-AD70470841BD}" type="datetime5">
              <a:rPr lang="en-US" smtClean="0">
                <a:solidFill>
                  <a:prstClr val="black">
                    <a:tint val="75000"/>
                  </a:prstClr>
                </a:solidFill>
              </a:rPr>
              <a:t>18-May-18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8391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2EA64BBB-CB42-4071-9CFD-ECD17F7C05C2}" type="datetime5">
              <a:rPr lang="en-US" smtClean="0">
                <a:solidFill>
                  <a:prstClr val="black">
                    <a:tint val="75000"/>
                  </a:prstClr>
                </a:solidFill>
              </a:rPr>
              <a:t>18-May-18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4866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03128A3B-5405-4385-874E-94C4980E697A}" type="datetime5">
              <a:rPr lang="en-US" smtClean="0">
                <a:solidFill>
                  <a:prstClr val="black">
                    <a:tint val="75000"/>
                  </a:prstClr>
                </a:solidFill>
              </a:rPr>
              <a:t>18-May-18</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5289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BD3E6914-4D68-431B-9E58-1DD53AB92300}" type="datetime5">
              <a:rPr lang="en-US" smtClean="0">
                <a:solidFill>
                  <a:prstClr val="black">
                    <a:tint val="75000"/>
                  </a:prstClr>
                </a:solidFill>
              </a:rPr>
              <a:t>18-May-18</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851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88114-2738-45D7-BE2C-9535CE97D463}" type="datetime5">
              <a:rPr lang="en-US" smtClean="0">
                <a:solidFill>
                  <a:prstClr val="black">
                    <a:tint val="75000"/>
                  </a:prstClr>
                </a:solidFill>
              </a:rPr>
              <a:t>18-May-18</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834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38792A-577E-4ABD-9F02-FB273C9C3952}"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2238202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D4286-2CAD-48A0-A1D8-1F5C5D21A184}" type="datetime5">
              <a:rPr lang="en-US" smtClean="0">
                <a:solidFill>
                  <a:prstClr val="black">
                    <a:tint val="75000"/>
                  </a:prstClr>
                </a:solidFill>
              </a:rPr>
              <a:t>18-May-18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98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34A27-C5E1-45BF-BDF5-1346A7388170}" type="datetime5">
              <a:rPr lang="en-US" smtClean="0">
                <a:solidFill>
                  <a:prstClr val="black">
                    <a:tint val="75000"/>
                  </a:prstClr>
                </a:solidFill>
              </a:rPr>
              <a:t>18-May-18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9861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F0767FA-6EA3-4805-8C41-DD42D63EF270}" type="datetime5">
              <a:rPr lang="en-US" smtClean="0">
                <a:solidFill>
                  <a:prstClr val="black">
                    <a:tint val="75000"/>
                  </a:prstClr>
                </a:solidFill>
              </a:rPr>
              <a:t>18-May-18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2696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C43B6EA-19FE-4EA5-8696-6C69BEC9C9F9}" type="datetime5">
              <a:rPr lang="en-US" smtClean="0">
                <a:solidFill>
                  <a:prstClr val="black">
                    <a:tint val="75000"/>
                  </a:prstClr>
                </a:solidFill>
              </a:rPr>
              <a:t>18-May-18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710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3" name="Date Placeholder 3"/>
          <p:cNvSpPr>
            <a:spLocks noGrp="1"/>
          </p:cNvSpPr>
          <p:nvPr>
            <p:ph type="dt" sz="half" idx="10"/>
          </p:nvPr>
        </p:nvSpPr>
        <p:spPr/>
        <p:txBody>
          <a:bodyPr/>
          <a:lstStyle>
            <a:lvl1pPr>
              <a:defRPr/>
            </a:lvl1pPr>
          </a:lstStyle>
          <a:p>
            <a:pPr>
              <a:defRPr/>
            </a:pPr>
            <a:fld id="{E49EE2D8-E616-45FE-B882-EF064BAD7B5B}" type="datetime5">
              <a:rPr lang="en-US" smtClean="0">
                <a:solidFill>
                  <a:prstClr val="black">
                    <a:tint val="75000"/>
                  </a:prstClr>
                </a:solidFill>
              </a:rPr>
              <a:t>18-May-18</a:t>
            </a:fld>
            <a:endParaRPr lang="ru-RU">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ru-RU">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2A4861E-24DB-4E92-A5CE-D9C0C2A8A7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8391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F718FBE3-1F5C-4A14-A946-E335178E9754}" type="datetime5">
              <a:rPr lang="en-US" smtClean="0">
                <a:solidFill>
                  <a:prstClr val="black">
                    <a:tint val="75000"/>
                  </a:prstClr>
                </a:solidFill>
              </a:rPr>
              <a:t>18-May-18</a:t>
            </a:fld>
            <a:endParaRPr lang="ru-RU">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endParaRPr lang="ru-RU">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45BD0E1F-94C6-40E1-9B2F-8755DDF351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31276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457200" y="1600200"/>
            <a:ext cx="8229600" cy="4525963"/>
          </a:xfrm>
        </p:spPr>
        <p:txBody>
          <a:bodyPr/>
          <a:lstStyle/>
          <a:p>
            <a:endParaRPr lang="ru-RU"/>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5A4E7D7-C412-4D82-B1B9-2E096A2537A2}" type="datetime5">
              <a:rPr lang="en-US" smtClean="0">
                <a:solidFill>
                  <a:prstClr val="black">
                    <a:tint val="75000"/>
                  </a:prstClr>
                </a:solidFill>
              </a:rPr>
              <a:t>18-May-18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7C13DDE-7132-46AD-9122-A91E118F10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925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endParaRPr lang="ru-RU"/>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EEBC3342-C114-4A45-AC84-B90CA3385987}" type="datetime5">
              <a:rPr lang="en-US" smtClean="0">
                <a:solidFill>
                  <a:prstClr val="black">
                    <a:tint val="75000"/>
                  </a:prstClr>
                </a:solidFill>
              </a:rPr>
              <a:t>18-May-18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6B8E517-86BA-4234-B1FD-C6DB2DD85D7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6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46B259BE-64DD-49E2-A868-1C6398B44ACD}"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54019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E0270B91-A91F-439B-B99B-6C24C3BAD2BD}"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408582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549924-664D-4762-9F9A-B62E4ED2E1B1}"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2551929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704C2-B86D-4C54-8E99-B83FE7F17425}"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2762899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0596E484-CEBC-42FA-97A7-BFC48AE33F5E}" type="datetime5">
              <a:rPr lang="en-US" smtClean="0"/>
              <a:t>18-May-18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4079052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31CAACC5-9B0B-479A-BBFE-85BC5FEC1403}" type="datetime5">
              <a:rPr lang="en-US" smtClean="0"/>
              <a:t>18-May-18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3832066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6AF3FDB0-C95B-4D5C-B479-70DA8980FD17}" type="datetime5">
              <a:rPr lang="en-US" smtClean="0"/>
              <a:t>18-May-18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438197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8BEF2-14C4-4D57-964C-451A86A440AC}" type="datetime5">
              <a:rPr lang="en-US" smtClean="0"/>
              <a:t>18-May-18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3322127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F14BF-6767-4D32-A198-029D13053F5F}" type="datetime5">
              <a:rPr lang="en-US" smtClean="0"/>
              <a:t>18-May-18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1483293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925BB-49CC-482C-AF7F-1222082CE153}" type="datetime5">
              <a:rPr lang="en-US" smtClean="0"/>
              <a:t>18-May-18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4092281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1DC94820-B42A-4ECF-AD28-3C474C387905}"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2621949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214DD76-66F5-468A-B76D-3DE03E573882}" type="datetime5">
              <a:rPr lang="en-US" smtClean="0"/>
              <a:t>18-May-18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78621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A9040A4-D60B-47BB-B28A-6EA65664FF3F}" type="datetime5">
              <a:rPr lang="en-US" smtClean="0"/>
              <a:t>18-May-18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56781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9DC62DC-387F-4E87-BB66-73A72490C3EC}" type="datetime5">
              <a:rPr lang="en-US" smtClean="0"/>
              <a:t>18-May-18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203156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D52FDFF-5881-4DE3-914F-8D29702E778C}" type="datetime5">
              <a:rPr lang="en-US" smtClean="0"/>
              <a:t>18-May-18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219082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E0159-05CB-4995-BA96-E11BB8786A42}" type="datetime5">
              <a:rPr lang="en-US" smtClean="0"/>
              <a:t>18-May-18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144546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10134A-EE4B-49FC-8F8A-B0E2995F695A}" type="datetime5">
              <a:rPr lang="en-US" smtClean="0"/>
              <a:t>18-May-18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19439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218985-D456-48EC-A605-15BBB47AD618}" type="datetime5">
              <a:rPr lang="en-US" smtClean="0"/>
              <a:t>18-May-18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414996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2EB86-7E94-454D-8B5A-FFA99ACC9A9F}" type="datetime5">
              <a:rPr lang="en-US" smtClean="0"/>
              <a:t>18-May-18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F76B6-6155-42AC-B024-73025507AB5D}" type="slidenum">
              <a:rPr lang="ru-RU" smtClean="0"/>
              <a:t>‹#›</a:t>
            </a:fld>
            <a:endParaRPr lang="ru-RU"/>
          </a:p>
        </p:txBody>
      </p:sp>
    </p:spTree>
    <p:extLst>
      <p:ext uri="{BB962C8B-B14F-4D97-AF65-F5344CB8AC3E}">
        <p14:creationId xmlns:p14="http://schemas.microsoft.com/office/powerpoint/2010/main" val="236000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4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42525-6484-414D-883A-ECE7506A5459}" type="datetime5">
              <a:rPr lang="en-US" smtClean="0">
                <a:solidFill>
                  <a:prstClr val="black">
                    <a:tint val="75000"/>
                  </a:prstClr>
                </a:solidFill>
              </a:rPr>
              <a:t>18-May-18</a:t>
            </a:fld>
            <a:endParaRPr lang="ru-R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369730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44C72-AE12-4F6D-84FA-B9CF3851FCFE}" type="datetime5">
              <a:rPr lang="en-US" smtClean="0"/>
              <a:t>18-May-18</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9108D-64B6-47A6-B06A-257E9C83E91D}" type="slidenum">
              <a:rPr lang="ru-RU" smtClean="0"/>
              <a:t>‹#›</a:t>
            </a:fld>
            <a:endParaRPr lang="ru-RU"/>
          </a:p>
        </p:txBody>
      </p:sp>
    </p:spTree>
    <p:extLst>
      <p:ext uri="{BB962C8B-B14F-4D97-AF65-F5344CB8AC3E}">
        <p14:creationId xmlns:p14="http://schemas.microsoft.com/office/powerpoint/2010/main" val="353381978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nvidia.com/object/embedded-systems-dev-kits-modules.html" TargetMode="Externa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ilev.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mailto:ailev@asmp.msk.s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76" y="2367654"/>
            <a:ext cx="8667991" cy="718080"/>
          </a:xfrm>
        </p:spPr>
        <p:txBody>
          <a:bodyPr>
            <a:noAutofit/>
          </a:bodyPr>
          <a:lstStyle/>
          <a:p>
            <a:r>
              <a:rPr lang="en-US" sz="3600" b="1" dirty="0" smtClean="0">
                <a:latin typeface="+mn-lt"/>
              </a:rPr>
              <a:t/>
            </a:r>
            <a:br>
              <a:rPr lang="en-US" sz="3600" b="1" dirty="0" smtClean="0">
                <a:latin typeface="+mn-lt"/>
              </a:rPr>
            </a:br>
            <a:r>
              <a:rPr lang="en-US" sz="3600" b="1" dirty="0">
                <a:latin typeface="+mn-lt"/>
              </a:rPr>
              <a:t/>
            </a:r>
            <a:br>
              <a:rPr lang="en-US" sz="3600" b="1" dirty="0">
                <a:latin typeface="+mn-lt"/>
              </a:rPr>
            </a:br>
            <a:r>
              <a:rPr lang="ru-RU" sz="3600" b="1" dirty="0" smtClean="0">
                <a:latin typeface="+mn-lt"/>
              </a:rPr>
              <a:t>Предпринимательство</a:t>
            </a:r>
            <a:r>
              <a:rPr lang="ru-RU" sz="3600" b="1" dirty="0" smtClean="0">
                <a:latin typeface="+mn-lt"/>
              </a:rPr>
              <a:t>: кейс   </a:t>
            </a:r>
            <a:r>
              <a:rPr lang="en-US" sz="3600" b="1" dirty="0" smtClean="0">
                <a:latin typeface="+mn-lt"/>
              </a:rPr>
              <a:t>NVIDIA</a:t>
            </a:r>
            <a:br>
              <a:rPr lang="en-US" sz="3600" b="1" dirty="0" smtClean="0">
                <a:latin typeface="+mn-lt"/>
              </a:rPr>
            </a:br>
            <a:r>
              <a:rPr lang="ru-RU" sz="3600" b="1" dirty="0" smtClean="0">
                <a:latin typeface="+mn-lt"/>
              </a:rPr>
              <a:t>часть 2</a:t>
            </a:r>
            <a:endParaRPr lang="ru-RU" sz="3200" b="1" dirty="0">
              <a:latin typeface="+mn-lt"/>
            </a:endParaRPr>
          </a:p>
        </p:txBody>
      </p:sp>
      <p:sp>
        <p:nvSpPr>
          <p:cNvPr id="3" name="Подзаголовок 2"/>
          <p:cNvSpPr>
            <a:spLocks noGrp="1"/>
          </p:cNvSpPr>
          <p:nvPr>
            <p:ph type="subTitle" idx="1"/>
          </p:nvPr>
        </p:nvSpPr>
        <p:spPr>
          <a:xfrm>
            <a:off x="1108272" y="6030403"/>
            <a:ext cx="6858000" cy="734247"/>
          </a:xfrm>
        </p:spPr>
        <p:txBody>
          <a:bodyPr>
            <a:normAutofit lnSpcReduction="10000"/>
          </a:bodyPr>
          <a:lstStyle/>
          <a:p>
            <a:r>
              <a:rPr lang="ru-RU" dirty="0" smtClean="0"/>
              <a:t>Москва,</a:t>
            </a:r>
            <a:br>
              <a:rPr lang="ru-RU" dirty="0" smtClean="0"/>
            </a:br>
            <a:r>
              <a:rPr lang="ru-RU" dirty="0" smtClean="0"/>
              <a:t>19</a:t>
            </a:r>
            <a:r>
              <a:rPr lang="en-US" dirty="0" smtClean="0"/>
              <a:t> </a:t>
            </a:r>
            <a:r>
              <a:rPr lang="ru-RU" dirty="0" smtClean="0"/>
              <a:t>мая </a:t>
            </a:r>
            <a:r>
              <a:rPr lang="ru-RU" dirty="0" smtClean="0"/>
              <a:t>2018г</a:t>
            </a:r>
            <a:r>
              <a:rPr lang="ru-RU" dirty="0" smtClean="0"/>
              <a:t>.</a:t>
            </a:r>
            <a:endParaRPr lang="ru-RU" dirty="0"/>
          </a:p>
        </p:txBody>
      </p:sp>
      <p:pic>
        <p:nvPicPr>
          <p:cNvPr id="5" name="Рисунок 4"/>
          <p:cNvPicPr>
            <a:picLocks noChangeAspect="1"/>
          </p:cNvPicPr>
          <p:nvPr/>
        </p:nvPicPr>
        <p:blipFill>
          <a:blip r:embed="rId2"/>
          <a:stretch>
            <a:fillRect/>
          </a:stretch>
        </p:blipFill>
        <p:spPr>
          <a:xfrm>
            <a:off x="6644579" y="2011680"/>
            <a:ext cx="2351589" cy="53445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872" y="3169375"/>
            <a:ext cx="2208249" cy="2499905"/>
          </a:xfrm>
          <a:prstGeom prst="rect">
            <a:avLst/>
          </a:prstGeom>
        </p:spPr>
      </p:pic>
    </p:spTree>
    <p:extLst>
      <p:ext uri="{BB962C8B-B14F-4D97-AF65-F5344CB8AC3E}">
        <p14:creationId xmlns:p14="http://schemas.microsoft.com/office/powerpoint/2010/main" val="780179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8464550" cy="1325563"/>
          </a:xfrm>
        </p:spPr>
        <p:txBody>
          <a:bodyPr/>
          <a:lstStyle/>
          <a:p>
            <a:r>
              <a:rPr lang="ru-RU" b="1" dirty="0" smtClean="0">
                <a:latin typeface="+mn-lt"/>
              </a:rPr>
              <a:t>Неожиданности </a:t>
            </a:r>
            <a:r>
              <a:rPr lang="en-US" b="1" dirty="0" smtClean="0">
                <a:latin typeface="+mn-lt"/>
              </a:rPr>
              <a:t>GTC </a:t>
            </a:r>
            <a:r>
              <a:rPr lang="ru-RU" b="1" dirty="0" smtClean="0">
                <a:latin typeface="+mn-lt"/>
              </a:rPr>
              <a:t>в марте 2018</a:t>
            </a:r>
            <a:endParaRPr lang="ru-RU" b="1" dirty="0">
              <a:latin typeface="+mn-lt"/>
            </a:endParaRPr>
          </a:p>
        </p:txBody>
      </p:sp>
      <p:sp>
        <p:nvSpPr>
          <p:cNvPr id="3" name="Объект 2"/>
          <p:cNvSpPr>
            <a:spLocks noGrp="1"/>
          </p:cNvSpPr>
          <p:nvPr>
            <p:ph idx="1"/>
          </p:nvPr>
        </p:nvSpPr>
        <p:spPr/>
        <p:txBody>
          <a:bodyPr>
            <a:normAutofit fontScale="55000" lnSpcReduction="20000"/>
          </a:bodyPr>
          <a:lstStyle/>
          <a:p>
            <a:r>
              <a:rPr lang="ru-RU" dirty="0" smtClean="0"/>
              <a:t>Новых чипов: не объявлено!</a:t>
            </a:r>
          </a:p>
          <a:p>
            <a:r>
              <a:rPr lang="en-US" dirty="0" smtClean="0"/>
              <a:t>NVIDIA </a:t>
            </a:r>
            <a:r>
              <a:rPr lang="ru-RU" dirty="0" smtClean="0"/>
              <a:t>больше не чиповая компания, хотя продолжает делать чипы</a:t>
            </a:r>
          </a:p>
          <a:p>
            <a:r>
              <a:rPr lang="en-US" b="1" dirty="0" smtClean="0"/>
              <a:t>NVIDIA </a:t>
            </a:r>
            <a:r>
              <a:rPr lang="ru-RU" b="1" dirty="0" smtClean="0"/>
              <a:t>компания компьютерной архитектуры и программистская компания</a:t>
            </a:r>
          </a:p>
          <a:p>
            <a:r>
              <a:rPr lang="ru-RU" b="1" dirty="0" smtClean="0"/>
              <a:t>Поставка решений полного стека: промышленные </a:t>
            </a:r>
            <a:r>
              <a:rPr lang="ru-RU" b="1" dirty="0" err="1" smtClean="0"/>
              <a:t>платфоры</a:t>
            </a:r>
            <a:endParaRPr lang="ru-RU" b="1" dirty="0" smtClean="0"/>
          </a:p>
          <a:p>
            <a:pPr lvl="1"/>
            <a:r>
              <a:rPr lang="ru-RU" b="1" dirty="0" smtClean="0"/>
              <a:t>Автомобильная промышленность (множество решений) </a:t>
            </a:r>
          </a:p>
          <a:p>
            <a:pPr lvl="1"/>
            <a:r>
              <a:rPr lang="ru-RU" b="1" dirty="0" smtClean="0"/>
              <a:t>Компьютерная медицина (</a:t>
            </a:r>
            <a:r>
              <a:rPr lang="en-US" b="1" dirty="0" smtClean="0"/>
              <a:t>Clara)</a:t>
            </a:r>
          </a:p>
          <a:p>
            <a:pPr lvl="1"/>
            <a:r>
              <a:rPr lang="en-US" b="1" dirty="0" smtClean="0"/>
              <a:t>…</a:t>
            </a:r>
            <a:endParaRPr lang="ru-RU" b="1" dirty="0" smtClean="0"/>
          </a:p>
          <a:p>
            <a:endParaRPr lang="ru-RU" b="1" dirty="0"/>
          </a:p>
          <a:p>
            <a:endParaRPr lang="ru-RU" b="1" dirty="0" smtClean="0"/>
          </a:p>
          <a:p>
            <a:r>
              <a:rPr lang="ru-RU" b="1" dirty="0" smtClean="0"/>
              <a:t>Мнение людей разделилось 50/50:</a:t>
            </a:r>
          </a:p>
          <a:p>
            <a:pPr lvl="1"/>
            <a:r>
              <a:rPr lang="ru-RU" b="1" dirty="0" smtClean="0"/>
              <a:t>Полная неудача и печаль: не смогли показать нового чипа! Всё показанное – попытка замаскировать неудачу.</a:t>
            </a:r>
          </a:p>
          <a:p>
            <a:pPr lvl="1"/>
            <a:r>
              <a:rPr lang="ru-RU" b="1" dirty="0" smtClean="0"/>
              <a:t>Полный успех и </a:t>
            </a:r>
            <a:r>
              <a:rPr lang="ru-RU" b="1" dirty="0" err="1" smtClean="0"/>
              <a:t>вострог</a:t>
            </a:r>
            <a:r>
              <a:rPr lang="ru-RU" b="1" dirty="0" smtClean="0"/>
              <a:t>: перспективный план развития компании на ближайшие полтора десятка лет!</a:t>
            </a:r>
            <a:endParaRPr lang="en-US" b="1" dirty="0" smtClean="0"/>
          </a:p>
          <a:p>
            <a:pPr lvl="1"/>
            <a:endParaRPr lang="en-US" b="1" dirty="0"/>
          </a:p>
          <a:p>
            <a:r>
              <a:rPr lang="ru-RU" sz="3600" b="1" dirty="0" smtClean="0"/>
              <a:t>Масштаб разработок: </a:t>
            </a:r>
            <a:r>
              <a:rPr lang="en-US" sz="3600" b="1" dirty="0" smtClean="0"/>
              <a:t>$12</a:t>
            </a:r>
            <a:r>
              <a:rPr lang="ru-RU" sz="3600" b="1" dirty="0" smtClean="0"/>
              <a:t>млрд. на исследования за 1993-2017</a:t>
            </a:r>
          </a:p>
          <a:p>
            <a:r>
              <a:rPr lang="ru-RU" sz="3600" b="1" dirty="0" smtClean="0"/>
              <a:t>Линейка чипов с </a:t>
            </a:r>
            <a:r>
              <a:rPr lang="en-US" sz="3600" b="1" dirty="0" smtClean="0"/>
              <a:t>deep learning: </a:t>
            </a:r>
            <a:r>
              <a:rPr lang="en-US" sz="3600" b="1" dirty="0"/>
              <a:t>$</a:t>
            </a:r>
            <a:r>
              <a:rPr lang="en-US" sz="3600" b="1" dirty="0" smtClean="0"/>
              <a:t>3.5</a:t>
            </a:r>
            <a:r>
              <a:rPr lang="ru-RU" sz="3600" b="1" dirty="0" smtClean="0"/>
              <a:t>млрд</a:t>
            </a:r>
            <a:endParaRPr lang="ru-RU" sz="3600" b="1" dirty="0"/>
          </a:p>
        </p:txBody>
      </p:sp>
      <p:sp>
        <p:nvSpPr>
          <p:cNvPr id="4" name="Номер слайда 3"/>
          <p:cNvSpPr>
            <a:spLocks noGrp="1"/>
          </p:cNvSpPr>
          <p:nvPr>
            <p:ph type="sldNum" sz="quarter" idx="12"/>
          </p:nvPr>
        </p:nvSpPr>
        <p:spPr/>
        <p:txBody>
          <a:bodyPr/>
          <a:lstStyle/>
          <a:p>
            <a:fld id="{C84F76B6-6155-42AC-B024-73025507AB5D}" type="slidenum">
              <a:rPr lang="ru-RU" smtClean="0"/>
              <a:t>10</a:t>
            </a:fld>
            <a:endParaRPr lang="ru-RU"/>
          </a:p>
        </p:txBody>
      </p:sp>
    </p:spTree>
    <p:extLst>
      <p:ext uri="{BB962C8B-B14F-4D97-AF65-F5344CB8AC3E}">
        <p14:creationId xmlns:p14="http://schemas.microsoft.com/office/powerpoint/2010/main" val="185515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9144000" cy="679903"/>
          </a:xfrm>
        </p:spPr>
        <p:txBody>
          <a:bodyPr>
            <a:normAutofit fontScale="90000"/>
          </a:bodyPr>
          <a:lstStyle/>
          <a:p>
            <a:r>
              <a:rPr lang="ru-RU" b="1" dirty="0" smtClean="0">
                <a:latin typeface="+mn-lt"/>
              </a:rPr>
              <a:t>Системное мышление: платформы</a:t>
            </a:r>
            <a:endParaRPr lang="ru-RU" b="1" dirty="0">
              <a:latin typeface="+mn-lt"/>
            </a:endParaRPr>
          </a:p>
        </p:txBody>
      </p:sp>
      <p:sp>
        <p:nvSpPr>
          <p:cNvPr id="4" name="Номер слайда 3"/>
          <p:cNvSpPr>
            <a:spLocks noGrp="1"/>
          </p:cNvSpPr>
          <p:nvPr>
            <p:ph type="sldNum" sz="quarter" idx="12"/>
          </p:nvPr>
        </p:nvSpPr>
        <p:spPr/>
        <p:txBody>
          <a:bodyPr/>
          <a:lstStyle/>
          <a:p>
            <a:fld id="{C84F76B6-6155-42AC-B024-73025507AB5D}" type="slidenum">
              <a:rPr lang="ru-RU" smtClean="0"/>
              <a:t>11</a:t>
            </a:fld>
            <a:endParaRPr lang="ru-RU"/>
          </a:p>
        </p:txBody>
      </p:sp>
      <p:pic>
        <p:nvPicPr>
          <p:cNvPr id="5" name="Рисунок 4"/>
          <p:cNvPicPr>
            <a:picLocks noChangeAspect="1"/>
          </p:cNvPicPr>
          <p:nvPr/>
        </p:nvPicPr>
        <p:blipFill>
          <a:blip r:embed="rId2"/>
          <a:stretch>
            <a:fillRect/>
          </a:stretch>
        </p:blipFill>
        <p:spPr>
          <a:xfrm>
            <a:off x="-1" y="1142043"/>
            <a:ext cx="4993337" cy="1911428"/>
          </a:xfrm>
          <a:prstGeom prst="rect">
            <a:avLst/>
          </a:prstGeom>
        </p:spPr>
      </p:pic>
      <p:pic>
        <p:nvPicPr>
          <p:cNvPr id="6" name="Рисунок 5"/>
          <p:cNvPicPr>
            <a:picLocks noChangeAspect="1"/>
          </p:cNvPicPr>
          <p:nvPr/>
        </p:nvPicPr>
        <p:blipFill>
          <a:blip r:embed="rId3"/>
          <a:stretch>
            <a:fillRect/>
          </a:stretch>
        </p:blipFill>
        <p:spPr>
          <a:xfrm>
            <a:off x="5087257" y="1142043"/>
            <a:ext cx="4056743" cy="1911428"/>
          </a:xfrm>
          <a:prstGeom prst="rect">
            <a:avLst/>
          </a:prstGeom>
        </p:spPr>
      </p:pic>
      <p:sp>
        <p:nvSpPr>
          <p:cNvPr id="7" name="TextBox 6"/>
          <p:cNvSpPr txBox="1"/>
          <p:nvPr/>
        </p:nvSpPr>
        <p:spPr>
          <a:xfrm>
            <a:off x="1807029" y="3150485"/>
            <a:ext cx="1193404" cy="369332"/>
          </a:xfrm>
          <a:prstGeom prst="rect">
            <a:avLst/>
          </a:prstGeom>
          <a:noFill/>
        </p:spPr>
        <p:txBody>
          <a:bodyPr wrap="none" rtlCol="0">
            <a:spAutoFit/>
          </a:bodyPr>
          <a:lstStyle/>
          <a:p>
            <a:r>
              <a:rPr lang="ru-RU" dirty="0" err="1" smtClean="0"/>
              <a:t>Роботакси</a:t>
            </a:r>
            <a:endParaRPr lang="ru-RU" dirty="0"/>
          </a:p>
        </p:txBody>
      </p:sp>
      <p:sp>
        <p:nvSpPr>
          <p:cNvPr id="8" name="TextBox 7"/>
          <p:cNvSpPr txBox="1"/>
          <p:nvPr/>
        </p:nvSpPr>
        <p:spPr>
          <a:xfrm>
            <a:off x="5533570" y="3150485"/>
            <a:ext cx="3164115" cy="369332"/>
          </a:xfrm>
          <a:prstGeom prst="rect">
            <a:avLst/>
          </a:prstGeom>
          <a:noFill/>
        </p:spPr>
        <p:txBody>
          <a:bodyPr wrap="square" rtlCol="0">
            <a:spAutoFit/>
          </a:bodyPr>
          <a:lstStyle/>
          <a:p>
            <a:r>
              <a:rPr lang="ru-RU" dirty="0" smtClean="0"/>
              <a:t>Медицинские изображения</a:t>
            </a:r>
            <a:endParaRPr lang="ru-RU" dirty="0"/>
          </a:p>
        </p:txBody>
      </p:sp>
      <p:sp>
        <p:nvSpPr>
          <p:cNvPr id="9" name="TextBox 8"/>
          <p:cNvSpPr txBox="1"/>
          <p:nvPr/>
        </p:nvSpPr>
        <p:spPr>
          <a:xfrm>
            <a:off x="1346200" y="3995678"/>
            <a:ext cx="6451600" cy="2862322"/>
          </a:xfrm>
          <a:prstGeom prst="rect">
            <a:avLst/>
          </a:prstGeom>
          <a:noFill/>
        </p:spPr>
        <p:txBody>
          <a:bodyPr wrap="square" rtlCol="0">
            <a:spAutoFit/>
          </a:bodyPr>
          <a:lstStyle/>
          <a:p>
            <a:r>
              <a:rPr lang="ru-RU" dirty="0" smtClean="0"/>
              <a:t>«Гады, не понимают, что мы им даём возможность завоёвывать новые рынки! Тормозят! Ну, тогда мы сами этим займёмся!»</a:t>
            </a:r>
            <a:br>
              <a:rPr lang="ru-RU" dirty="0" smtClean="0"/>
            </a:br>
            <a:r>
              <a:rPr lang="ru-RU" dirty="0" smtClean="0"/>
              <a:t/>
            </a:r>
            <a:br>
              <a:rPr lang="ru-RU" dirty="0" smtClean="0"/>
            </a:br>
            <a:r>
              <a:rPr lang="ru-RU" dirty="0" smtClean="0"/>
              <a:t>Продукт – это всегда ограничение наших универсальных возможностей. Ну, мы выйдем на рынки, где этих продуктов требуется много. И дадим продукты.</a:t>
            </a:r>
            <a:br>
              <a:rPr lang="ru-RU" dirty="0" smtClean="0"/>
            </a:br>
            <a:r>
              <a:rPr lang="ru-RU" dirty="0" smtClean="0"/>
              <a:t/>
            </a:r>
            <a:br>
              <a:rPr lang="ru-RU" dirty="0" smtClean="0"/>
            </a:br>
            <a:r>
              <a:rPr lang="ru-RU" dirty="0" smtClean="0"/>
              <a:t>И у всех продуктов будут общие нижние уровни. Мы будем нужны всем.</a:t>
            </a:r>
            <a:endParaRPr lang="ru-RU" dirty="0"/>
          </a:p>
        </p:txBody>
      </p:sp>
    </p:spTree>
    <p:extLst>
      <p:ext uri="{BB962C8B-B14F-4D97-AF65-F5344CB8AC3E}">
        <p14:creationId xmlns:p14="http://schemas.microsoft.com/office/powerpoint/2010/main" val="333275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06" y="0"/>
            <a:ext cx="9066894" cy="2813502"/>
          </a:xfrm>
        </p:spPr>
        <p:txBody>
          <a:bodyPr>
            <a:normAutofit fontScale="90000"/>
          </a:bodyPr>
          <a:lstStyle/>
          <a:p>
            <a:r>
              <a:rPr lang="ru-RU" b="1" dirty="0" smtClean="0">
                <a:latin typeface="+mn-lt"/>
              </a:rPr>
              <a:t>Не ждать! Покупайте сегодня наш </a:t>
            </a:r>
            <a:r>
              <a:rPr lang="en-US" b="1" dirty="0" smtClean="0">
                <a:latin typeface="+mn-lt"/>
              </a:rPr>
              <a:t>GPU </a:t>
            </a:r>
            <a:r>
              <a:rPr lang="ru-RU" b="1" dirty="0" smtClean="0">
                <a:latin typeface="+mn-lt"/>
              </a:rPr>
              <a:t>и начинайте разрабатывать свой продукт. Когда научитесь и разработаете, выйдет завтрашний </a:t>
            </a:r>
            <a:r>
              <a:rPr lang="en-US" b="1" dirty="0" smtClean="0">
                <a:latin typeface="+mn-lt"/>
              </a:rPr>
              <a:t>GPU – </a:t>
            </a:r>
            <a:r>
              <a:rPr lang="ru-RU" b="1" dirty="0" smtClean="0">
                <a:latin typeface="+mn-lt"/>
              </a:rPr>
              <a:t>но ваш продукт как раз будет готов!</a:t>
            </a:r>
            <a:endParaRPr lang="ru-RU" b="1" dirty="0">
              <a:latin typeface="+mn-lt"/>
            </a:endParaRPr>
          </a:p>
        </p:txBody>
      </p:sp>
      <p:sp>
        <p:nvSpPr>
          <p:cNvPr id="3" name="Объект 2"/>
          <p:cNvSpPr>
            <a:spLocks noGrp="1"/>
          </p:cNvSpPr>
          <p:nvPr>
            <p:ph idx="1"/>
          </p:nvPr>
        </p:nvSpPr>
        <p:spPr>
          <a:xfrm>
            <a:off x="0" y="2971119"/>
            <a:ext cx="9143999" cy="3886881"/>
          </a:xfrm>
        </p:spPr>
        <p:txBody>
          <a:bodyPr>
            <a:normAutofit fontScale="92500"/>
          </a:bodyPr>
          <a:lstStyle/>
          <a:p>
            <a:r>
              <a:rPr lang="ru-RU" dirty="0" smtClean="0"/>
              <a:t>У нас нет того, что вам нужно (вам нужно </a:t>
            </a:r>
            <a:r>
              <a:rPr lang="en-US" dirty="0" smtClean="0"/>
              <a:t>x10, </a:t>
            </a:r>
            <a:r>
              <a:rPr lang="ru-RU" dirty="0" smtClean="0"/>
              <a:t>это всегда в следующем году). И так будет всегда!</a:t>
            </a:r>
          </a:p>
          <a:p>
            <a:r>
              <a:rPr lang="ru-RU" dirty="0" smtClean="0"/>
              <a:t>Но мы обязуемся сохранить архитектуру: это защита ваших вложений (платформа!)</a:t>
            </a:r>
          </a:p>
          <a:p>
            <a:r>
              <a:rPr lang="ru-RU" dirty="0" smtClean="0"/>
              <a:t>У нас уже сегодня линейка разных мощностей с одной архитектурой! </a:t>
            </a:r>
          </a:p>
          <a:p>
            <a:r>
              <a:rPr lang="ru-RU" dirty="0" smtClean="0"/>
              <a:t>Мы поддерживаем разработчиков уже сегодня: лучший инструментарий</a:t>
            </a:r>
          </a:p>
          <a:p>
            <a:r>
              <a:rPr lang="ru-RU" dirty="0" smtClean="0"/>
              <a:t>Учим ваших людей (курсы), мы знаем, что у вас их ещё нет</a:t>
            </a:r>
            <a:endParaRPr lang="ru-RU" dirty="0"/>
          </a:p>
        </p:txBody>
      </p:sp>
      <p:sp>
        <p:nvSpPr>
          <p:cNvPr id="4" name="Номер слайда 3"/>
          <p:cNvSpPr>
            <a:spLocks noGrp="1"/>
          </p:cNvSpPr>
          <p:nvPr>
            <p:ph type="sldNum" sz="quarter" idx="12"/>
          </p:nvPr>
        </p:nvSpPr>
        <p:spPr/>
        <p:txBody>
          <a:bodyPr/>
          <a:lstStyle/>
          <a:p>
            <a:fld id="{C84F76B6-6155-42AC-B024-73025507AB5D}" type="slidenum">
              <a:rPr lang="ru-RU" smtClean="0"/>
              <a:t>12</a:t>
            </a:fld>
            <a:endParaRPr lang="ru-RU"/>
          </a:p>
        </p:txBody>
      </p:sp>
    </p:spTree>
    <p:extLst>
      <p:ext uri="{BB962C8B-B14F-4D97-AF65-F5344CB8AC3E}">
        <p14:creationId xmlns:p14="http://schemas.microsoft.com/office/powerpoint/2010/main" val="53052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010" y="-9473"/>
            <a:ext cx="8224242" cy="1068406"/>
          </a:xfrm>
        </p:spPr>
        <p:txBody>
          <a:bodyPr>
            <a:noAutofit/>
          </a:bodyPr>
          <a:lstStyle/>
          <a:p>
            <a:pPr algn="ctr"/>
            <a:r>
              <a:rPr lang="en-US" sz="4500" b="1" dirty="0" smtClean="0">
                <a:latin typeface="+mn-lt"/>
              </a:rPr>
              <a:t>Intelligence Platform Stack</a:t>
            </a:r>
            <a:br>
              <a:rPr lang="en-US" sz="4500" b="1" dirty="0" smtClean="0">
                <a:latin typeface="+mn-lt"/>
              </a:rPr>
            </a:br>
            <a:r>
              <a:rPr lang="en-US" sz="3200" b="1" dirty="0" smtClean="0">
                <a:latin typeface="+mn-lt"/>
              </a:rPr>
              <a:t>and machine learning engineering in it</a:t>
            </a:r>
            <a:endParaRPr lang="ru-RU" sz="3200" b="1" dirty="0">
              <a:latin typeface="+mn-lt"/>
            </a:endParaRPr>
          </a:p>
        </p:txBody>
      </p:sp>
      <p:sp>
        <p:nvSpPr>
          <p:cNvPr id="4" name="Номер слайда 3"/>
          <p:cNvSpPr>
            <a:spLocks noGrp="1"/>
          </p:cNvSpPr>
          <p:nvPr>
            <p:ph type="sldNum" sz="quarter" idx="12"/>
          </p:nvPr>
        </p:nvSpPr>
        <p:spPr/>
        <p:txBody>
          <a:bodyPr/>
          <a:lstStyle/>
          <a:p>
            <a:fld id="{C84F76B6-6155-42AC-B024-73025507AB5D}" type="slidenum">
              <a:rPr lang="ru-RU" smtClean="0"/>
              <a:t>13</a:t>
            </a:fld>
            <a:endParaRPr lang="ru-RU"/>
          </a:p>
        </p:txBody>
      </p:sp>
      <p:graphicFrame>
        <p:nvGraphicFramePr>
          <p:cNvPr id="9" name="Схема 8"/>
          <p:cNvGraphicFramePr/>
          <p:nvPr>
            <p:extLst>
              <p:ext uri="{D42A27DB-BD31-4B8C-83A1-F6EECF244321}">
                <p14:modId xmlns:p14="http://schemas.microsoft.com/office/powerpoint/2010/main" val="2460148400"/>
              </p:ext>
            </p:extLst>
          </p:nvPr>
        </p:nvGraphicFramePr>
        <p:xfrm>
          <a:off x="1651669" y="1308436"/>
          <a:ext cx="5890090" cy="3988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Стрелка вверх 9"/>
          <p:cNvSpPr/>
          <p:nvPr/>
        </p:nvSpPr>
        <p:spPr>
          <a:xfrm>
            <a:off x="7912426" y="1308436"/>
            <a:ext cx="963826" cy="40461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Disruption</a:t>
            </a:r>
            <a:r>
              <a:rPr lang="ru-RU" sz="3600" dirty="0" smtClean="0"/>
              <a:t> </a:t>
            </a:r>
            <a:r>
              <a:rPr lang="en-US" sz="3600" dirty="0" smtClean="0"/>
              <a:t>enablers</a:t>
            </a:r>
            <a:endParaRPr lang="ru-RU" sz="3600" dirty="0"/>
          </a:p>
        </p:txBody>
      </p:sp>
      <p:sp>
        <p:nvSpPr>
          <p:cNvPr id="11" name="Стрелка вверх 10"/>
          <p:cNvSpPr/>
          <p:nvPr/>
        </p:nvSpPr>
        <p:spPr>
          <a:xfrm rot="10800000">
            <a:off x="317176" y="1308436"/>
            <a:ext cx="963826" cy="40461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Disruption demand</a:t>
            </a:r>
            <a:endParaRPr lang="ru-RU" sz="3600" dirty="0"/>
          </a:p>
        </p:txBody>
      </p:sp>
      <p:sp>
        <p:nvSpPr>
          <p:cNvPr id="12" name="TextBox 11"/>
          <p:cNvSpPr txBox="1"/>
          <p:nvPr/>
        </p:nvSpPr>
        <p:spPr>
          <a:xfrm>
            <a:off x="751535" y="5890479"/>
            <a:ext cx="7690357" cy="830997"/>
          </a:xfrm>
          <a:prstGeom prst="rect">
            <a:avLst/>
          </a:prstGeom>
          <a:noFill/>
        </p:spPr>
        <p:txBody>
          <a:bodyPr wrap="square" rtlCol="0">
            <a:spAutoFit/>
          </a:bodyPr>
          <a:lstStyle/>
          <a:p>
            <a:pPr algn="ctr"/>
            <a:r>
              <a:rPr lang="en-US" sz="2400" b="1" dirty="0" smtClean="0"/>
              <a:t>Thanks for computer gamers for their disruption demand </a:t>
            </a:r>
            <a:br>
              <a:rPr lang="en-US" sz="2400" b="1" dirty="0" smtClean="0"/>
            </a:br>
            <a:r>
              <a:rPr lang="en-US" sz="2400" b="1" dirty="0" smtClean="0"/>
              <a:t>to give us disruption enabler such as GPU!</a:t>
            </a:r>
            <a:endParaRPr lang="ru-RU" sz="2400" b="1" dirty="0"/>
          </a:p>
        </p:txBody>
      </p:sp>
      <p:sp>
        <p:nvSpPr>
          <p:cNvPr id="3" name="Скругленный прямоугольник 2"/>
          <p:cNvSpPr/>
          <p:nvPr/>
        </p:nvSpPr>
        <p:spPr>
          <a:xfrm>
            <a:off x="3344091" y="1308436"/>
            <a:ext cx="2024743" cy="404615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35671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r>
              <a:rPr lang="ru-RU" sz="2800" b="1" dirty="0" smtClean="0"/>
              <a:t>Совместимость архитектур: </a:t>
            </a:r>
            <a:br>
              <a:rPr lang="ru-RU" sz="2800" b="1" dirty="0" smtClean="0"/>
            </a:br>
            <a:r>
              <a:rPr lang="ru-RU" sz="2800" b="1" dirty="0" smtClean="0"/>
              <a:t>они программируются одинаково! (ну, почти)</a:t>
            </a:r>
            <a:endParaRPr lang="ru-RU" sz="3600" b="1" dirty="0"/>
          </a:p>
        </p:txBody>
      </p:sp>
      <p:sp>
        <p:nvSpPr>
          <p:cNvPr id="4" name="Номер слайда 3"/>
          <p:cNvSpPr>
            <a:spLocks noGrp="1"/>
          </p:cNvSpPr>
          <p:nvPr>
            <p:ph type="sldNum" sz="quarter" idx="12"/>
          </p:nvPr>
        </p:nvSpPr>
        <p:spPr/>
        <p:txBody>
          <a:bodyPr/>
          <a:lstStyle/>
          <a:p>
            <a:fld id="{D929108D-64B6-47A6-B06A-257E9C83E91D}" type="slidenum">
              <a:rPr lang="ru-RU" smtClean="0">
                <a:solidFill>
                  <a:prstClr val="black">
                    <a:tint val="75000"/>
                  </a:prstClr>
                </a:solidFill>
              </a:rPr>
              <a:pPr/>
              <a:t>14</a:t>
            </a:fld>
            <a:endParaRPr lang="ru-RU">
              <a:solidFill>
                <a:prstClr val="black">
                  <a:tint val="75000"/>
                </a:prstClr>
              </a:solidFill>
            </a:endParaRPr>
          </a:p>
        </p:txBody>
      </p:sp>
      <p:sp>
        <p:nvSpPr>
          <p:cNvPr id="6" name="Прямоугольник 5"/>
          <p:cNvSpPr/>
          <p:nvPr/>
        </p:nvSpPr>
        <p:spPr>
          <a:xfrm>
            <a:off x="2384475" y="6444476"/>
            <a:ext cx="5015132" cy="276999"/>
          </a:xfrm>
          <a:prstGeom prst="rect">
            <a:avLst/>
          </a:prstGeom>
        </p:spPr>
        <p:txBody>
          <a:bodyPr wrap="square">
            <a:spAutoFit/>
          </a:bodyPr>
          <a:lstStyle/>
          <a:p>
            <a:r>
              <a:rPr lang="en-US" sz="1200" dirty="0">
                <a:hlinkClick r:id="rId2"/>
              </a:rPr>
              <a:t>http://</a:t>
            </a:r>
            <a:r>
              <a:rPr lang="en-US" sz="1200" dirty="0" smtClean="0">
                <a:hlinkClick r:id="rId2"/>
              </a:rPr>
              <a:t>www.nvidia.com/object/embedded-systems-dev-kits-modules.html</a:t>
            </a:r>
            <a:r>
              <a:rPr lang="ru-RU" sz="1200" dirty="0" smtClean="0"/>
              <a:t> </a:t>
            </a:r>
            <a:endParaRPr lang="ru-RU" sz="1200" dirty="0"/>
          </a:p>
        </p:txBody>
      </p:sp>
      <p:sp>
        <p:nvSpPr>
          <p:cNvPr id="7" name="TextBox 6"/>
          <p:cNvSpPr txBox="1"/>
          <p:nvPr/>
        </p:nvSpPr>
        <p:spPr>
          <a:xfrm>
            <a:off x="32654" y="4085022"/>
            <a:ext cx="5014686" cy="1569660"/>
          </a:xfrm>
          <a:prstGeom prst="rect">
            <a:avLst/>
          </a:prstGeom>
          <a:noFill/>
        </p:spPr>
        <p:txBody>
          <a:bodyPr wrap="square" rtlCol="0">
            <a:spAutoFit/>
          </a:bodyPr>
          <a:lstStyle/>
          <a:p>
            <a:pPr algn="ctr"/>
            <a:r>
              <a:rPr lang="en-US" sz="2400" dirty="0" smtClean="0"/>
              <a:t>NVIDIA Jetson TX-2 – 7.5Watt </a:t>
            </a:r>
            <a:r>
              <a:rPr lang="ru-RU" sz="2400" dirty="0" smtClean="0"/>
              <a:t>суперкомпьютер с 1</a:t>
            </a:r>
            <a:r>
              <a:rPr lang="en-US" sz="2400" dirty="0" smtClean="0"/>
              <a:t>TFLOPS</a:t>
            </a:r>
            <a:r>
              <a:rPr lang="ru-RU" sz="2400" dirty="0" smtClean="0"/>
              <a:t>, 50*87мм</a:t>
            </a:r>
            <a:br>
              <a:rPr lang="ru-RU" sz="2400" dirty="0" smtClean="0"/>
            </a:br>
            <a:r>
              <a:rPr lang="ru-RU" sz="2400" dirty="0" smtClean="0"/>
              <a:t>объявлен 7 марта </a:t>
            </a:r>
            <a:r>
              <a:rPr lang="ru-RU" sz="2400" dirty="0" smtClean="0"/>
              <a:t>2017</a:t>
            </a:r>
            <a:endParaRPr lang="ru-RU" sz="2400" dirty="0"/>
          </a:p>
        </p:txBody>
      </p:sp>
      <p:pic>
        <p:nvPicPr>
          <p:cNvPr id="3" name="Рисунок 2"/>
          <p:cNvPicPr>
            <a:picLocks noChangeAspect="1"/>
          </p:cNvPicPr>
          <p:nvPr/>
        </p:nvPicPr>
        <p:blipFill>
          <a:blip r:embed="rId3"/>
          <a:stretch>
            <a:fillRect/>
          </a:stretch>
        </p:blipFill>
        <p:spPr>
          <a:xfrm>
            <a:off x="0" y="1143000"/>
            <a:ext cx="4506681" cy="2536825"/>
          </a:xfrm>
          <a:prstGeom prst="rect">
            <a:avLst/>
          </a:prstGeom>
        </p:spPr>
      </p:pic>
      <p:pic>
        <p:nvPicPr>
          <p:cNvPr id="5" name="Рисунок 4"/>
          <p:cNvPicPr>
            <a:picLocks noChangeAspect="1"/>
          </p:cNvPicPr>
          <p:nvPr/>
        </p:nvPicPr>
        <p:blipFill>
          <a:blip r:embed="rId4"/>
          <a:stretch>
            <a:fillRect/>
          </a:stretch>
        </p:blipFill>
        <p:spPr>
          <a:xfrm>
            <a:off x="5109012" y="1142999"/>
            <a:ext cx="4034988" cy="2536825"/>
          </a:xfrm>
          <a:prstGeom prst="rect">
            <a:avLst/>
          </a:prstGeom>
        </p:spPr>
      </p:pic>
      <p:sp>
        <p:nvSpPr>
          <p:cNvPr id="8" name="TextBox 7"/>
          <p:cNvSpPr txBox="1"/>
          <p:nvPr/>
        </p:nvSpPr>
        <p:spPr>
          <a:xfrm>
            <a:off x="5034627" y="4085021"/>
            <a:ext cx="4183757" cy="1569660"/>
          </a:xfrm>
          <a:prstGeom prst="rect">
            <a:avLst/>
          </a:prstGeom>
          <a:noFill/>
        </p:spPr>
        <p:txBody>
          <a:bodyPr wrap="square" rtlCol="0">
            <a:spAutoFit/>
          </a:bodyPr>
          <a:lstStyle/>
          <a:p>
            <a:pPr algn="ctr"/>
            <a:r>
              <a:rPr lang="en-US" sz="2400" dirty="0" smtClean="0"/>
              <a:t>NVIDIA </a:t>
            </a:r>
            <a:r>
              <a:rPr lang="en-US" sz="2400" dirty="0" smtClean="0"/>
              <a:t>DGX-2 </a:t>
            </a:r>
            <a:r>
              <a:rPr lang="en-US" sz="2400" dirty="0" smtClean="0"/>
              <a:t>– </a:t>
            </a:r>
            <a:r>
              <a:rPr lang="en-US" sz="2400" dirty="0" smtClean="0"/>
              <a:t>10KWatt </a:t>
            </a:r>
            <a:r>
              <a:rPr lang="ru-RU" sz="2400" dirty="0" smtClean="0"/>
              <a:t>суперкомпьютер с </a:t>
            </a:r>
            <a:r>
              <a:rPr lang="en-US" sz="2400" dirty="0" smtClean="0"/>
              <a:t>2PFLOPS</a:t>
            </a:r>
            <a:r>
              <a:rPr lang="ru-RU" sz="2400" dirty="0" smtClean="0"/>
              <a:t>, </a:t>
            </a:r>
            <a:r>
              <a:rPr lang="ru-RU" sz="2400" dirty="0" smtClean="0"/>
              <a:t>44*48*79см</a:t>
            </a:r>
            <a:r>
              <a:rPr lang="ru-RU" sz="2400" dirty="0" smtClean="0"/>
              <a:t/>
            </a:r>
            <a:br>
              <a:rPr lang="ru-RU" sz="2400" dirty="0" smtClean="0"/>
            </a:br>
            <a:r>
              <a:rPr lang="ru-RU" sz="2400" dirty="0" smtClean="0"/>
              <a:t>объявлен </a:t>
            </a:r>
            <a:r>
              <a:rPr lang="en-US" sz="2400" dirty="0" smtClean="0"/>
              <a:t>2</a:t>
            </a:r>
            <a:r>
              <a:rPr lang="ru-RU" sz="2400" dirty="0" smtClean="0"/>
              <a:t>7 </a:t>
            </a:r>
            <a:r>
              <a:rPr lang="ru-RU" sz="2400" dirty="0" smtClean="0"/>
              <a:t>марта </a:t>
            </a:r>
            <a:r>
              <a:rPr lang="ru-RU" sz="2400" dirty="0" smtClean="0"/>
              <a:t>201</a:t>
            </a:r>
            <a:r>
              <a:rPr lang="en-US" sz="2400" dirty="0" smtClean="0"/>
              <a:t>8</a:t>
            </a:r>
            <a:endParaRPr lang="ru-RU" sz="2400" dirty="0"/>
          </a:p>
        </p:txBody>
      </p:sp>
      <p:sp>
        <p:nvSpPr>
          <p:cNvPr id="9" name="TextBox 8"/>
          <p:cNvSpPr txBox="1"/>
          <p:nvPr/>
        </p:nvSpPr>
        <p:spPr>
          <a:xfrm>
            <a:off x="4680856" y="5742807"/>
            <a:ext cx="4463143" cy="646331"/>
          </a:xfrm>
          <a:prstGeom prst="rect">
            <a:avLst/>
          </a:prstGeom>
          <a:noFill/>
        </p:spPr>
        <p:txBody>
          <a:bodyPr wrap="square" rtlCol="0">
            <a:spAutoFit/>
          </a:bodyPr>
          <a:lstStyle/>
          <a:p>
            <a:r>
              <a:rPr lang="ru-RU" b="1" dirty="0" smtClean="0"/>
              <a:t>Много больше системных уровней!</a:t>
            </a:r>
            <a:br>
              <a:rPr lang="ru-RU" b="1" dirty="0" smtClean="0"/>
            </a:br>
            <a:r>
              <a:rPr lang="ru-RU" b="1" dirty="0" smtClean="0"/>
              <a:t>Экспертиза уровня выше печатной платы!</a:t>
            </a:r>
            <a:endParaRPr lang="ru-RU" b="1" dirty="0"/>
          </a:p>
        </p:txBody>
      </p:sp>
    </p:spTree>
    <p:extLst>
      <p:ext uri="{BB962C8B-B14F-4D97-AF65-F5344CB8AC3E}">
        <p14:creationId xmlns:p14="http://schemas.microsoft.com/office/powerpoint/2010/main" val="2965613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03943"/>
          </a:xfrm>
        </p:spPr>
        <p:txBody>
          <a:bodyPr>
            <a:normAutofit fontScale="90000"/>
          </a:bodyPr>
          <a:lstStyle/>
          <a:p>
            <a:r>
              <a:rPr lang="ru-RU" sz="2800" b="1" dirty="0" smtClean="0">
                <a:latin typeface="+mn-lt"/>
              </a:rPr>
              <a:t>Новые </a:t>
            </a:r>
            <a:r>
              <a:rPr lang="en-US" sz="2800" b="1" dirty="0" smtClean="0">
                <a:latin typeface="+mn-lt"/>
              </a:rPr>
              <a:t>CPU</a:t>
            </a:r>
            <a:r>
              <a:rPr lang="ru-RU" sz="2800" b="1" dirty="0" smtClean="0">
                <a:latin typeface="+mn-lt"/>
              </a:rPr>
              <a:t> – это </a:t>
            </a:r>
            <a:r>
              <a:rPr lang="en-US" sz="2800" b="1" dirty="0" smtClean="0">
                <a:latin typeface="+mn-lt"/>
              </a:rPr>
              <a:t>GPU (general processing unit)</a:t>
            </a:r>
            <a:r>
              <a:rPr lang="ru-RU" sz="2800" b="1" dirty="0" smtClean="0">
                <a:latin typeface="+mn-lt"/>
              </a:rPr>
              <a:t/>
            </a:r>
            <a:br>
              <a:rPr lang="ru-RU" sz="2800" b="1" dirty="0" smtClean="0">
                <a:latin typeface="+mn-lt"/>
              </a:rPr>
            </a:br>
            <a:r>
              <a:rPr lang="ru-RU" sz="1600" b="1" dirty="0" smtClean="0">
                <a:latin typeface="+mn-lt"/>
              </a:rPr>
              <a:t>(моя гипотеза)</a:t>
            </a:r>
            <a:endParaRPr lang="ru-RU" sz="1600" b="1" dirty="0">
              <a:latin typeface="+mn-lt"/>
            </a:endParaRPr>
          </a:p>
        </p:txBody>
      </p:sp>
      <p:sp>
        <p:nvSpPr>
          <p:cNvPr id="3" name="Объект 2"/>
          <p:cNvSpPr>
            <a:spLocks noGrp="1"/>
          </p:cNvSpPr>
          <p:nvPr>
            <p:ph idx="1"/>
          </p:nvPr>
        </p:nvSpPr>
        <p:spPr>
          <a:xfrm>
            <a:off x="50800" y="769258"/>
            <a:ext cx="9093200" cy="3773713"/>
          </a:xfrm>
        </p:spPr>
        <p:txBody>
          <a:bodyPr>
            <a:noAutofit/>
          </a:bodyPr>
          <a:lstStyle/>
          <a:p>
            <a:r>
              <a:rPr lang="ru-RU" sz="1600" dirty="0" smtClean="0"/>
              <a:t>Система команд </a:t>
            </a:r>
            <a:r>
              <a:rPr lang="en-US" sz="1600" dirty="0" smtClean="0"/>
              <a:t>CPU</a:t>
            </a:r>
            <a:r>
              <a:rPr lang="ru-RU" sz="1600" dirty="0" smtClean="0"/>
              <a:t>: элементарные команды (</a:t>
            </a:r>
            <a:r>
              <a:rPr lang="en-US" sz="1600" dirty="0" smtClean="0"/>
              <a:t>RISC, </a:t>
            </a:r>
            <a:r>
              <a:rPr lang="ru-RU" sz="1600" dirty="0" smtClean="0"/>
              <a:t>но раньше были и другие попытки)</a:t>
            </a:r>
          </a:p>
          <a:p>
            <a:r>
              <a:rPr lang="ru-RU" sz="1600" dirty="0" smtClean="0"/>
              <a:t>Система команд </a:t>
            </a:r>
            <a:r>
              <a:rPr lang="en-US" sz="1600" dirty="0" smtClean="0"/>
              <a:t>GPU: </a:t>
            </a:r>
            <a:r>
              <a:rPr lang="ru-RU" sz="1600" dirty="0" smtClean="0"/>
              <a:t>эклектика для удовлетворения наиболее нуждающихся в вычислительной мощности алгоритмов: «Рынок требует алгоритма, даём для него поддержку командой».</a:t>
            </a:r>
          </a:p>
          <a:p>
            <a:r>
              <a:rPr lang="ru-RU" sz="1600" dirty="0" smtClean="0"/>
              <a:t>В текущей архитектуре оказалось, что «</a:t>
            </a:r>
            <a:r>
              <a:rPr lang="ru-RU" sz="1600" dirty="0" err="1" smtClean="0"/>
              <a:t>неуниверсальный</a:t>
            </a:r>
            <a:r>
              <a:rPr lang="ru-RU" sz="1600" dirty="0" smtClean="0"/>
              <a:t> </a:t>
            </a:r>
            <a:r>
              <a:rPr lang="en-US" sz="1600" dirty="0" smtClean="0"/>
              <a:t>GPU</a:t>
            </a:r>
            <a:r>
              <a:rPr lang="ru-RU" sz="1600" dirty="0" smtClean="0"/>
              <a:t>» загружен сильнее, чем универсальный! В </a:t>
            </a:r>
            <a:r>
              <a:rPr lang="en-US" sz="1600" dirty="0" smtClean="0"/>
              <a:t>DGX-2 </a:t>
            </a:r>
            <a:r>
              <a:rPr lang="ru-RU" sz="1600" dirty="0" smtClean="0"/>
              <a:t>всего 2 </a:t>
            </a:r>
            <a:r>
              <a:rPr lang="en-US" sz="1600" dirty="0" smtClean="0"/>
              <a:t>CPU – </a:t>
            </a:r>
            <a:r>
              <a:rPr lang="ru-RU" sz="1600" dirty="0" smtClean="0"/>
              <a:t>просто чтобы загружать работой 16 </a:t>
            </a:r>
            <a:r>
              <a:rPr lang="en-US" sz="1600" dirty="0" smtClean="0"/>
              <a:t>GPU.</a:t>
            </a:r>
            <a:endParaRPr lang="ru-RU" sz="1600" dirty="0" smtClean="0"/>
          </a:p>
          <a:p>
            <a:r>
              <a:rPr lang="ru-RU" sz="1600" dirty="0" smtClean="0"/>
              <a:t>Алгоритмы нужны очень разные, спецпроцессоры не помогут:</a:t>
            </a:r>
          </a:p>
          <a:p>
            <a:pPr lvl="1"/>
            <a:r>
              <a:rPr lang="ru-RU" sz="1400" dirty="0" smtClean="0"/>
              <a:t>Обработки сигналов (видео, аудио, вибрация и т.д.)</a:t>
            </a:r>
          </a:p>
          <a:p>
            <a:pPr lvl="1"/>
            <a:r>
              <a:rPr lang="ru-RU" sz="1400" dirty="0" err="1" smtClean="0"/>
              <a:t>Мультифизическое</a:t>
            </a:r>
            <a:r>
              <a:rPr lang="ru-RU" sz="1400" dirty="0" smtClean="0"/>
              <a:t> моделирование (модели мира)</a:t>
            </a:r>
          </a:p>
          <a:p>
            <a:pPr lvl="1"/>
            <a:r>
              <a:rPr lang="ru-RU" sz="1400" dirty="0" err="1" smtClean="0"/>
              <a:t>нейросеток</a:t>
            </a:r>
            <a:r>
              <a:rPr lang="ru-RU" sz="1400" dirty="0" smtClean="0"/>
              <a:t>, эволюционных алгоритмов и т.д.: интеллект</a:t>
            </a:r>
          </a:p>
          <a:p>
            <a:pPr lvl="1"/>
            <a:r>
              <a:rPr lang="ru-RU" sz="1400" dirty="0" smtClean="0"/>
              <a:t>…</a:t>
            </a:r>
          </a:p>
          <a:p>
            <a:pPr marL="457200" lvl="1" indent="0">
              <a:buNone/>
            </a:pPr>
            <a:endParaRPr lang="ru-RU" sz="1400" dirty="0" smtClean="0"/>
          </a:p>
          <a:p>
            <a:pPr marL="57150" indent="0">
              <a:buNone/>
            </a:pPr>
            <a:r>
              <a:rPr lang="ru-RU" sz="1600" dirty="0" smtClean="0"/>
              <a:t>Это предпринимательское пари. Время покажет. В это не все верят (в том числе мои знакомые спецы приводят абсолютно разные аргументы, почему это всё не так. Но акции </a:t>
            </a:r>
            <a:r>
              <a:rPr lang="en-US" sz="1600" dirty="0" smtClean="0"/>
              <a:t>NVIDIA </a:t>
            </a:r>
            <a:r>
              <a:rPr lang="ru-RU" sz="1600" dirty="0" smtClean="0"/>
              <a:t>тем временем растут. Пока растут).</a:t>
            </a:r>
          </a:p>
        </p:txBody>
      </p:sp>
      <p:sp>
        <p:nvSpPr>
          <p:cNvPr id="4" name="Номер слайда 3"/>
          <p:cNvSpPr>
            <a:spLocks noGrp="1"/>
          </p:cNvSpPr>
          <p:nvPr>
            <p:ph type="sldNum" sz="quarter" idx="12"/>
          </p:nvPr>
        </p:nvSpPr>
        <p:spPr/>
        <p:txBody>
          <a:bodyPr/>
          <a:lstStyle/>
          <a:p>
            <a:fld id="{D929108D-64B6-47A6-B06A-257E9C83E91D}" type="slidenum">
              <a:rPr lang="ru-RU" smtClean="0"/>
              <a:t>15</a:t>
            </a:fld>
            <a:endParaRPr lang="ru-RU"/>
          </a:p>
        </p:txBody>
      </p:sp>
      <p:sp>
        <p:nvSpPr>
          <p:cNvPr id="5" name="Прямоугольник 4"/>
          <p:cNvSpPr/>
          <p:nvPr/>
        </p:nvSpPr>
        <p:spPr>
          <a:xfrm>
            <a:off x="169817" y="4734342"/>
            <a:ext cx="8804366" cy="1692771"/>
          </a:xfrm>
          <a:prstGeom prst="rect">
            <a:avLst/>
          </a:prstGeom>
        </p:spPr>
        <p:txBody>
          <a:bodyPr wrap="square">
            <a:spAutoFit/>
          </a:bodyPr>
          <a:lstStyle/>
          <a:p>
            <a:r>
              <a:rPr lang="en-US" dirty="0" err="1"/>
              <a:t>Nvidia's</a:t>
            </a:r>
            <a:r>
              <a:rPr lang="en-US" dirty="0"/>
              <a:t> decision to invest heavily in the underlying software ecosystem with CUDA was a key enabler in this shift. </a:t>
            </a:r>
            <a:r>
              <a:rPr lang="ru-RU" dirty="0" smtClean="0"/>
              <a:t>«</a:t>
            </a:r>
            <a:r>
              <a:rPr lang="en-US" dirty="0" smtClean="0"/>
              <a:t>It </a:t>
            </a:r>
            <a:r>
              <a:rPr lang="en-US" dirty="0"/>
              <a:t>was a substantial investment for many years</a:t>
            </a:r>
            <a:r>
              <a:rPr lang="en-US" dirty="0" smtClean="0"/>
              <a:t>,</a:t>
            </a:r>
            <a:r>
              <a:rPr lang="ru-RU" dirty="0" smtClean="0"/>
              <a:t>»</a:t>
            </a:r>
            <a:r>
              <a:rPr lang="en-US" dirty="0" smtClean="0"/>
              <a:t> </a:t>
            </a:r>
            <a:r>
              <a:rPr lang="en-US" dirty="0"/>
              <a:t>says Ian Buck, who led the development of CUDA at </a:t>
            </a:r>
            <a:r>
              <a:rPr lang="en-US" dirty="0" err="1"/>
              <a:t>Nvidia</a:t>
            </a:r>
            <a:r>
              <a:rPr lang="en-US" dirty="0"/>
              <a:t>. </a:t>
            </a:r>
            <a:r>
              <a:rPr lang="ru-RU" dirty="0" smtClean="0"/>
              <a:t>«</a:t>
            </a:r>
            <a:r>
              <a:rPr lang="en-US" dirty="0" smtClean="0"/>
              <a:t>We're </a:t>
            </a:r>
            <a:r>
              <a:rPr lang="en-US" dirty="0"/>
              <a:t>now clearly reaping the benefit from this long-term vision. Jen-</a:t>
            </a:r>
            <a:r>
              <a:rPr lang="en-US" dirty="0" err="1"/>
              <a:t>Hsun</a:t>
            </a:r>
            <a:r>
              <a:rPr lang="en-US" dirty="0"/>
              <a:t> committed to it for many years</a:t>
            </a:r>
            <a:r>
              <a:rPr lang="en-US" dirty="0" smtClean="0"/>
              <a:t>.</a:t>
            </a:r>
            <a:r>
              <a:rPr lang="ru-RU" dirty="0" smtClean="0"/>
              <a:t>»</a:t>
            </a:r>
          </a:p>
          <a:p>
            <a:endParaRPr lang="ru-RU" sz="1600" dirty="0"/>
          </a:p>
          <a:p>
            <a:r>
              <a:rPr lang="en-US" sz="1400" dirty="0"/>
              <a:t>https://www.forbes.com/sites/aarontilley/2016/11/30/nvidia-deep-learning-ai-intel/#836210b7ff1e</a:t>
            </a:r>
            <a:endParaRPr lang="ru-RU" sz="1400" dirty="0"/>
          </a:p>
        </p:txBody>
      </p:sp>
    </p:spTree>
    <p:extLst>
      <p:ext uri="{BB962C8B-B14F-4D97-AF65-F5344CB8AC3E}">
        <p14:creationId xmlns:p14="http://schemas.microsoft.com/office/powerpoint/2010/main" val="71665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704019"/>
          </a:xfrm>
        </p:spPr>
        <p:txBody>
          <a:bodyPr>
            <a:normAutofit fontScale="90000"/>
          </a:bodyPr>
          <a:lstStyle/>
          <a:p>
            <a:pPr algn="ctr"/>
            <a:r>
              <a:rPr lang="ru-RU" b="1" dirty="0" smtClean="0">
                <a:latin typeface="+mn-lt"/>
              </a:rPr>
              <a:t>Это всё прелюдия, фуга впереди!</a:t>
            </a:r>
            <a:endParaRPr lang="ru-RU" b="1" dirty="0">
              <a:latin typeface="+mn-lt"/>
            </a:endParaRPr>
          </a:p>
        </p:txBody>
      </p:sp>
      <p:sp>
        <p:nvSpPr>
          <p:cNvPr id="3" name="Объект 2"/>
          <p:cNvSpPr>
            <a:spLocks noGrp="1"/>
          </p:cNvSpPr>
          <p:nvPr>
            <p:ph idx="1"/>
          </p:nvPr>
        </p:nvSpPr>
        <p:spPr>
          <a:xfrm>
            <a:off x="373108" y="1222302"/>
            <a:ext cx="8397784" cy="4980892"/>
          </a:xfrm>
        </p:spPr>
        <p:txBody>
          <a:bodyPr>
            <a:normAutofit fontScale="92500" lnSpcReduction="20000"/>
          </a:bodyPr>
          <a:lstStyle/>
          <a:p>
            <a:r>
              <a:rPr lang="ru-RU" dirty="0" smtClean="0"/>
              <a:t>Вторая половина истории про эволюцию. Для эволюции требуется много вычислительной мощности: порождаемые мутанты должны немного пожить, чтобы можно было оценить их приспособленность. Нужны модели и мира, и мутантов.</a:t>
            </a:r>
          </a:p>
          <a:p>
            <a:endParaRPr lang="ru-RU" dirty="0"/>
          </a:p>
          <a:p>
            <a:r>
              <a:rPr lang="ru-RU" dirty="0" smtClean="0"/>
              <a:t>Эволюционные алгоритмы были </a:t>
            </a:r>
            <a:r>
              <a:rPr lang="ru-RU" dirty="0" err="1" smtClean="0"/>
              <a:t>запретительны</a:t>
            </a:r>
            <a:r>
              <a:rPr lang="ru-RU" dirty="0" smtClean="0"/>
              <a:t> по требуемым вычислительным ресурсам. Но сейчас с ними идут эксперименты.</a:t>
            </a:r>
          </a:p>
          <a:p>
            <a:r>
              <a:rPr lang="ru-RU" dirty="0" smtClean="0"/>
              <a:t>Можно только гадать, что будет, когда компьютерная эволюция станет использоваться массово. </a:t>
            </a:r>
            <a:r>
              <a:rPr lang="en-US" dirty="0" smtClean="0"/>
              <a:t>NVIDIA </a:t>
            </a:r>
            <a:r>
              <a:rPr lang="ru-RU" dirty="0" smtClean="0"/>
              <a:t>вполне может стать фирмой, обеспечивающей этот поворот в человеческой (или уже нечеловечес</a:t>
            </a:r>
            <a:r>
              <a:rPr lang="ru-RU" dirty="0" smtClean="0"/>
              <a:t>кой истории).</a:t>
            </a:r>
          </a:p>
          <a:p>
            <a:r>
              <a:rPr lang="ru-RU" dirty="0" smtClean="0"/>
              <a:t>Или не стать.</a:t>
            </a:r>
            <a:endParaRPr lang="ru-RU" dirty="0" smtClean="0"/>
          </a:p>
        </p:txBody>
      </p:sp>
      <p:sp>
        <p:nvSpPr>
          <p:cNvPr id="4" name="Номер слайда 3"/>
          <p:cNvSpPr>
            <a:spLocks noGrp="1"/>
          </p:cNvSpPr>
          <p:nvPr>
            <p:ph type="sldNum" sz="quarter" idx="12"/>
          </p:nvPr>
        </p:nvSpPr>
        <p:spPr/>
        <p:txBody>
          <a:bodyPr/>
          <a:lstStyle/>
          <a:p>
            <a:fld id="{C84F76B6-6155-42AC-B024-73025507AB5D}" type="slidenum">
              <a:rPr lang="ru-RU" smtClean="0"/>
              <a:t>16</a:t>
            </a:fld>
            <a:endParaRPr lang="ru-RU"/>
          </a:p>
        </p:txBody>
      </p:sp>
    </p:spTree>
    <p:extLst>
      <p:ext uri="{BB962C8B-B14F-4D97-AF65-F5344CB8AC3E}">
        <p14:creationId xmlns:p14="http://schemas.microsoft.com/office/powerpoint/2010/main" val="3962302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E56300E-1E04-4C41-A4EC-E127D7FAFDE1}" type="slidenum">
              <a:rPr lang="en-US"/>
              <a:pPr/>
              <a:t>17</a:t>
            </a:fld>
            <a:endParaRPr lang="en-US"/>
          </a:p>
        </p:txBody>
      </p:sp>
      <p:sp>
        <p:nvSpPr>
          <p:cNvPr id="66562" name="Rectangle 2"/>
          <p:cNvSpPr>
            <a:spLocks noGrp="1" noChangeArrowheads="1"/>
          </p:cNvSpPr>
          <p:nvPr>
            <p:ph type="title"/>
          </p:nvPr>
        </p:nvSpPr>
        <p:spPr>
          <a:xfrm>
            <a:off x="628650" y="145208"/>
            <a:ext cx="7886700" cy="544372"/>
          </a:xfrm>
        </p:spPr>
        <p:txBody>
          <a:bodyPr>
            <a:normAutofit fontScale="90000"/>
          </a:bodyPr>
          <a:lstStyle/>
          <a:p>
            <a:pPr algn="ctr"/>
            <a:r>
              <a:rPr lang="ru-RU" b="1" dirty="0">
                <a:latin typeface="+mn-lt"/>
              </a:rPr>
              <a:t>Спасибо за внимание</a:t>
            </a:r>
            <a:endParaRPr lang="en-US" b="1" dirty="0">
              <a:latin typeface="+mn-lt"/>
            </a:endParaRPr>
          </a:p>
        </p:txBody>
      </p:sp>
      <p:sp>
        <p:nvSpPr>
          <p:cNvPr id="66563" name="Rectangle 3"/>
          <p:cNvSpPr>
            <a:spLocks noGrp="1" noChangeArrowheads="1"/>
          </p:cNvSpPr>
          <p:nvPr>
            <p:ph type="body" idx="1"/>
          </p:nvPr>
        </p:nvSpPr>
        <p:spPr>
          <a:xfrm>
            <a:off x="767062" y="4502429"/>
            <a:ext cx="3390454" cy="1655302"/>
          </a:xfrm>
        </p:spPr>
        <p:txBody>
          <a:bodyPr>
            <a:normAutofit/>
          </a:bodyPr>
          <a:lstStyle/>
          <a:p>
            <a:pPr>
              <a:lnSpc>
                <a:spcPct val="90000"/>
              </a:lnSpc>
              <a:buFontTx/>
              <a:buNone/>
            </a:pPr>
            <a:r>
              <a:rPr lang="ru-RU" sz="2800" b="1" dirty="0"/>
              <a:t>Анатолий </a:t>
            </a:r>
            <a:r>
              <a:rPr lang="ru-RU" sz="2800" b="1" dirty="0" smtClean="0"/>
              <a:t>Левенчук,</a:t>
            </a:r>
          </a:p>
          <a:p>
            <a:pPr>
              <a:lnSpc>
                <a:spcPct val="90000"/>
              </a:lnSpc>
              <a:buFontTx/>
              <a:buNone/>
            </a:pPr>
            <a:r>
              <a:rPr lang="en-US" sz="2800" dirty="0" smtClean="0">
                <a:hlinkClick r:id="rId3"/>
              </a:rPr>
              <a:t>http</a:t>
            </a:r>
            <a:r>
              <a:rPr lang="en-US" sz="2800" dirty="0">
                <a:hlinkClick r:id="rId3"/>
              </a:rPr>
              <a:t>://ailev.ru</a:t>
            </a:r>
            <a:endParaRPr lang="en-US" sz="2800" dirty="0"/>
          </a:p>
          <a:p>
            <a:pPr>
              <a:lnSpc>
                <a:spcPct val="90000"/>
              </a:lnSpc>
              <a:buFontTx/>
              <a:buNone/>
            </a:pPr>
            <a:r>
              <a:rPr lang="en-US" sz="2800" dirty="0" smtClean="0">
                <a:hlinkClick r:id="rId4"/>
              </a:rPr>
              <a:t>ailev@asmp.msk.su</a:t>
            </a:r>
            <a:endParaRPr lang="ru-RU" sz="2800" dirty="0" smtClean="0"/>
          </a:p>
          <a:p>
            <a:pPr>
              <a:lnSpc>
                <a:spcPct val="90000"/>
              </a:lnSpc>
              <a:buFontTx/>
              <a:buNone/>
            </a:pPr>
            <a:endParaRPr lang="ru-RU" dirty="0"/>
          </a:p>
          <a:p>
            <a:pPr>
              <a:lnSpc>
                <a:spcPct val="90000"/>
              </a:lnSpc>
              <a:buFontTx/>
              <a:buNone/>
            </a:pPr>
            <a:endParaRPr lang="ru-RU" sz="2800" dirty="0" smtClean="0"/>
          </a:p>
          <a:p>
            <a:pPr>
              <a:lnSpc>
                <a:spcPct val="80000"/>
              </a:lnSpc>
              <a:buFontTx/>
              <a:buNone/>
            </a:pPr>
            <a:endParaRPr lang="en-US" sz="2800" dirty="0" smtClean="0"/>
          </a:p>
          <a:p>
            <a:pPr>
              <a:lnSpc>
                <a:spcPct val="90000"/>
              </a:lnSpc>
              <a:buFontTx/>
              <a:buNone/>
            </a:pPr>
            <a:endParaRPr lang="en-US" sz="2800" dirty="0"/>
          </a:p>
        </p:txBody>
      </p:sp>
      <p:pic>
        <p:nvPicPr>
          <p:cNvPr id="2" name="Рисунок 1"/>
          <p:cNvPicPr>
            <a:picLocks noChangeAspect="1"/>
          </p:cNvPicPr>
          <p:nvPr/>
        </p:nvPicPr>
        <p:blipFill>
          <a:blip r:embed="rId5"/>
          <a:stretch>
            <a:fillRect/>
          </a:stretch>
        </p:blipFill>
        <p:spPr>
          <a:xfrm>
            <a:off x="5081286" y="2051455"/>
            <a:ext cx="2982168" cy="4106276"/>
          </a:xfrm>
          <a:prstGeom prst="rect">
            <a:avLst/>
          </a:prstGeom>
        </p:spPr>
      </p:pic>
      <p:sp>
        <p:nvSpPr>
          <p:cNvPr id="3" name="TextBox 2"/>
          <p:cNvSpPr txBox="1"/>
          <p:nvPr/>
        </p:nvSpPr>
        <p:spPr>
          <a:xfrm>
            <a:off x="767062" y="1153551"/>
            <a:ext cx="3903412" cy="3046988"/>
          </a:xfrm>
          <a:prstGeom prst="rect">
            <a:avLst/>
          </a:prstGeom>
          <a:noFill/>
        </p:spPr>
        <p:txBody>
          <a:bodyPr wrap="square" rtlCol="0">
            <a:spAutoFit/>
          </a:bodyPr>
          <a:lstStyle/>
          <a:p>
            <a:r>
              <a:rPr lang="ru-RU" sz="9600" b="1" dirty="0" smtClean="0"/>
              <a:t>19</a:t>
            </a:r>
            <a:r>
              <a:rPr lang="ru-RU" sz="9600" b="1" dirty="0" smtClean="0"/>
              <a:t> </a:t>
            </a:r>
            <a:r>
              <a:rPr lang="ru-RU" sz="9600" b="1" dirty="0" smtClean="0"/>
              <a:t>мая</a:t>
            </a:r>
            <a:br>
              <a:rPr lang="ru-RU" sz="9600" b="1" dirty="0" smtClean="0"/>
            </a:br>
            <a:r>
              <a:rPr lang="ru-RU" sz="9600" b="1" dirty="0" smtClean="0"/>
              <a:t>2018</a:t>
            </a:r>
            <a:endParaRPr lang="ru-RU" sz="9600" b="1" dirty="0"/>
          </a:p>
        </p:txBody>
      </p:sp>
    </p:spTree>
    <p:extLst>
      <p:ext uri="{BB962C8B-B14F-4D97-AF65-F5344CB8AC3E}">
        <p14:creationId xmlns:p14="http://schemas.microsoft.com/office/powerpoint/2010/main" val="971753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84F76B6-6155-42AC-B024-73025507AB5D}" type="slidenum">
              <a:rPr lang="ru-RU" smtClean="0"/>
              <a:t>2</a:t>
            </a:fld>
            <a:endParaRPr lang="ru-RU"/>
          </a:p>
        </p:txBody>
      </p:sp>
      <p:pic>
        <p:nvPicPr>
          <p:cNvPr id="5" name="Рисунок 4"/>
          <p:cNvPicPr>
            <a:picLocks noChangeAspect="1"/>
          </p:cNvPicPr>
          <p:nvPr/>
        </p:nvPicPr>
        <p:blipFill>
          <a:blip r:embed="rId2"/>
          <a:stretch>
            <a:fillRect/>
          </a:stretch>
        </p:blipFill>
        <p:spPr>
          <a:xfrm>
            <a:off x="1057275" y="22226"/>
            <a:ext cx="5734050" cy="6334125"/>
          </a:xfrm>
          <a:prstGeom prst="rect">
            <a:avLst/>
          </a:prstGeom>
        </p:spPr>
      </p:pic>
      <p:sp>
        <p:nvSpPr>
          <p:cNvPr id="6" name="TextBox 5"/>
          <p:cNvSpPr txBox="1"/>
          <p:nvPr/>
        </p:nvSpPr>
        <p:spPr>
          <a:xfrm>
            <a:off x="1229541" y="6304002"/>
            <a:ext cx="5669280" cy="553998"/>
          </a:xfrm>
          <a:prstGeom prst="rect">
            <a:avLst/>
          </a:prstGeom>
          <a:noFill/>
        </p:spPr>
        <p:txBody>
          <a:bodyPr wrap="square" rtlCol="0">
            <a:spAutoFit/>
          </a:bodyPr>
          <a:lstStyle/>
          <a:p>
            <a:r>
              <a:rPr lang="ru-RU" b="1" dirty="0" smtClean="0"/>
              <a:t>Автоматика </a:t>
            </a:r>
            <a:r>
              <a:rPr lang="ru-RU" b="1" dirty="0"/>
              <a:t>и </a:t>
            </a:r>
            <a:r>
              <a:rPr lang="ru-RU" b="1" dirty="0" smtClean="0"/>
              <a:t>телемеханика, </a:t>
            </a:r>
            <a:r>
              <a:rPr lang="ru-RU" b="1" dirty="0"/>
              <a:t>1987, выпуск 7, 169–178</a:t>
            </a:r>
          </a:p>
          <a:p>
            <a:r>
              <a:rPr lang="en-US" sz="1200" dirty="0"/>
              <a:t>http://www.mathnet.ru/links/d3d2f1eddd01f60a74fd862b48a14f26/at4483.pdf</a:t>
            </a:r>
            <a:endParaRPr lang="ru-RU" sz="1200" dirty="0"/>
          </a:p>
        </p:txBody>
      </p:sp>
      <p:pic>
        <p:nvPicPr>
          <p:cNvPr id="7" name="Рисунок 6"/>
          <p:cNvPicPr>
            <a:picLocks noChangeAspect="1"/>
          </p:cNvPicPr>
          <p:nvPr/>
        </p:nvPicPr>
        <p:blipFill>
          <a:blip r:embed="rId3"/>
          <a:stretch>
            <a:fillRect/>
          </a:stretch>
        </p:blipFill>
        <p:spPr>
          <a:xfrm>
            <a:off x="7239000" y="0"/>
            <a:ext cx="1905000" cy="2457450"/>
          </a:xfrm>
          <a:prstGeom prst="rect">
            <a:avLst/>
          </a:prstGeom>
        </p:spPr>
      </p:pic>
    </p:spTree>
    <p:extLst>
      <p:ext uri="{BB962C8B-B14F-4D97-AF65-F5344CB8AC3E}">
        <p14:creationId xmlns:p14="http://schemas.microsoft.com/office/powerpoint/2010/main" val="376478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748"/>
            <a:ext cx="8229600" cy="639762"/>
          </a:xfrm>
        </p:spPr>
        <p:txBody>
          <a:bodyPr>
            <a:normAutofit fontScale="90000"/>
          </a:bodyPr>
          <a:lstStyle/>
          <a:p>
            <a:r>
              <a:rPr lang="en-US" b="1" dirty="0" smtClean="0"/>
              <a:t>1993</a:t>
            </a:r>
            <a:r>
              <a:rPr lang="ru-RU" b="1" dirty="0" smtClean="0"/>
              <a:t>: три технаря-соучредителя</a:t>
            </a:r>
            <a:endParaRPr lang="ru-RU" b="1" dirty="0"/>
          </a:p>
        </p:txBody>
      </p:sp>
      <p:sp>
        <p:nvSpPr>
          <p:cNvPr id="4" name="Номер слайда 3"/>
          <p:cNvSpPr>
            <a:spLocks noGrp="1"/>
          </p:cNvSpPr>
          <p:nvPr>
            <p:ph type="sldNum" sz="quarter" idx="12"/>
          </p:nvPr>
        </p:nvSpPr>
        <p:spPr/>
        <p:txBody>
          <a:bodyPr/>
          <a:lstStyle/>
          <a:p>
            <a:fld id="{D929108D-64B6-47A6-B06A-257E9C83E91D}" type="slidenum">
              <a:rPr lang="ru-RU" smtClean="0">
                <a:solidFill>
                  <a:prstClr val="black">
                    <a:tint val="75000"/>
                  </a:prstClr>
                </a:solidFill>
              </a:rPr>
              <a:pPr/>
              <a:t>3</a:t>
            </a:fld>
            <a:endParaRPr lang="ru-RU">
              <a:solidFill>
                <a:prstClr val="black">
                  <a:tint val="75000"/>
                </a:prstClr>
              </a:solidFill>
            </a:endParaRPr>
          </a:p>
        </p:txBody>
      </p:sp>
      <p:pic>
        <p:nvPicPr>
          <p:cNvPr id="5" name="Рисунок 4"/>
          <p:cNvPicPr>
            <a:picLocks noChangeAspect="1"/>
          </p:cNvPicPr>
          <p:nvPr/>
        </p:nvPicPr>
        <p:blipFill>
          <a:blip r:embed="rId2"/>
          <a:stretch>
            <a:fillRect/>
          </a:stretch>
        </p:blipFill>
        <p:spPr>
          <a:xfrm>
            <a:off x="563349" y="657510"/>
            <a:ext cx="8030750" cy="3990254"/>
          </a:xfrm>
          <a:prstGeom prst="rect">
            <a:avLst/>
          </a:prstGeom>
        </p:spPr>
      </p:pic>
      <p:sp>
        <p:nvSpPr>
          <p:cNvPr id="3" name="Прямоугольник 2"/>
          <p:cNvSpPr/>
          <p:nvPr/>
        </p:nvSpPr>
        <p:spPr>
          <a:xfrm>
            <a:off x="277610" y="4815363"/>
            <a:ext cx="8866390" cy="2000548"/>
          </a:xfrm>
          <a:prstGeom prst="rect">
            <a:avLst/>
          </a:prstGeom>
        </p:spPr>
        <p:txBody>
          <a:bodyPr wrap="square">
            <a:spAutoFit/>
          </a:bodyPr>
          <a:lstStyle/>
          <a:p>
            <a:r>
              <a:rPr lang="ru-RU" dirty="0" smtClean="0"/>
              <a:t>«</a:t>
            </a:r>
            <a:r>
              <a:rPr lang="en-US" dirty="0" smtClean="0"/>
              <a:t>There </a:t>
            </a:r>
            <a:r>
              <a:rPr lang="en-US" dirty="0"/>
              <a:t>was no market in 1993, but we saw a wave coming," </a:t>
            </a:r>
            <a:r>
              <a:rPr lang="en-US" dirty="0" err="1"/>
              <a:t>Malachowsky</a:t>
            </a:r>
            <a:r>
              <a:rPr lang="en-US" dirty="0"/>
              <a:t> says. "There's a California surfing competition that happens in a five-month window every year. When they see some type of wave phenomenon or storm in Japan, they tell all the surfers to show up in California, because there's going to be a wave in two days. That's what it was. We were at the beginning</a:t>
            </a:r>
            <a:r>
              <a:rPr lang="en-US" dirty="0" smtClean="0"/>
              <a:t>.</a:t>
            </a:r>
            <a:r>
              <a:rPr lang="ru-RU" dirty="0" smtClean="0"/>
              <a:t>»</a:t>
            </a:r>
          </a:p>
          <a:p>
            <a:endParaRPr lang="ru-RU" dirty="0" smtClean="0"/>
          </a:p>
          <a:p>
            <a:r>
              <a:rPr lang="en-US" sz="1600" dirty="0"/>
              <a:t>https://www.forbes.com/sites/aarontilley/2016/11/30/nvidia-deep-learning-ai-intel/#836210b7ff1e</a:t>
            </a:r>
            <a:endParaRPr lang="ru-RU" sz="1600" dirty="0"/>
          </a:p>
        </p:txBody>
      </p:sp>
      <p:sp>
        <p:nvSpPr>
          <p:cNvPr id="6" name="TextBox 5"/>
          <p:cNvSpPr txBox="1"/>
          <p:nvPr/>
        </p:nvSpPr>
        <p:spPr>
          <a:xfrm>
            <a:off x="930753" y="3088027"/>
            <a:ext cx="1773258" cy="369332"/>
          </a:xfrm>
          <a:prstGeom prst="rect">
            <a:avLst/>
          </a:prstGeom>
          <a:noFill/>
        </p:spPr>
        <p:txBody>
          <a:bodyPr wrap="square" rtlCol="0">
            <a:spAutoFit/>
          </a:bodyPr>
          <a:lstStyle/>
          <a:p>
            <a:r>
              <a:rPr lang="ru-RU" b="1" dirty="0" smtClean="0">
                <a:solidFill>
                  <a:schemeClr val="bg1"/>
                </a:solidFill>
              </a:rPr>
              <a:t>Сейчас: 4.5%</a:t>
            </a:r>
            <a:endParaRPr lang="ru-RU" b="1" dirty="0">
              <a:solidFill>
                <a:schemeClr val="bg1"/>
              </a:solidFill>
            </a:endParaRPr>
          </a:p>
        </p:txBody>
      </p:sp>
      <p:sp>
        <p:nvSpPr>
          <p:cNvPr id="7" name="TextBox 6"/>
          <p:cNvSpPr txBox="1"/>
          <p:nvPr/>
        </p:nvSpPr>
        <p:spPr>
          <a:xfrm>
            <a:off x="6171570" y="3173383"/>
            <a:ext cx="2312126" cy="369332"/>
          </a:xfrm>
          <a:prstGeom prst="rect">
            <a:avLst/>
          </a:prstGeom>
          <a:noFill/>
        </p:spPr>
        <p:txBody>
          <a:bodyPr wrap="square" rtlCol="0">
            <a:spAutoFit/>
          </a:bodyPr>
          <a:lstStyle/>
          <a:p>
            <a:r>
              <a:rPr lang="ru-RU" b="1" dirty="0" smtClean="0">
                <a:solidFill>
                  <a:schemeClr val="bg1"/>
                </a:solidFill>
              </a:rPr>
              <a:t>На пенсии с 2003г.</a:t>
            </a:r>
            <a:endParaRPr lang="ru-RU" b="1" dirty="0">
              <a:solidFill>
                <a:schemeClr val="bg1"/>
              </a:solidFill>
            </a:endParaRPr>
          </a:p>
        </p:txBody>
      </p:sp>
      <p:sp>
        <p:nvSpPr>
          <p:cNvPr id="8" name="TextBox 7"/>
          <p:cNvSpPr txBox="1"/>
          <p:nvPr/>
        </p:nvSpPr>
        <p:spPr>
          <a:xfrm>
            <a:off x="3472566" y="2949528"/>
            <a:ext cx="2212316" cy="646331"/>
          </a:xfrm>
          <a:prstGeom prst="rect">
            <a:avLst/>
          </a:prstGeom>
          <a:noFill/>
        </p:spPr>
        <p:txBody>
          <a:bodyPr wrap="square" rtlCol="0">
            <a:spAutoFit/>
          </a:bodyPr>
          <a:lstStyle/>
          <a:p>
            <a:r>
              <a:rPr lang="ru-RU" b="1" dirty="0" smtClean="0">
                <a:solidFill>
                  <a:schemeClr val="bg1"/>
                </a:solidFill>
              </a:rPr>
              <a:t>Наполовину на пенсии, 40 патентов</a:t>
            </a:r>
            <a:endParaRPr lang="ru-RU" b="1" dirty="0">
              <a:solidFill>
                <a:schemeClr val="bg1"/>
              </a:solidFill>
            </a:endParaRPr>
          </a:p>
        </p:txBody>
      </p:sp>
    </p:spTree>
    <p:extLst>
      <p:ext uri="{BB962C8B-B14F-4D97-AF65-F5344CB8AC3E}">
        <p14:creationId xmlns:p14="http://schemas.microsoft.com/office/powerpoint/2010/main" val="311001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49" y="365126"/>
            <a:ext cx="8280219" cy="1325563"/>
          </a:xfrm>
        </p:spPr>
        <p:txBody>
          <a:bodyPr/>
          <a:lstStyle/>
          <a:p>
            <a:pPr algn="ctr"/>
            <a:r>
              <a:rPr lang="ru-RU" b="1" dirty="0" smtClean="0">
                <a:latin typeface="+mn-lt"/>
              </a:rPr>
              <a:t>Реакция </a:t>
            </a:r>
            <a:r>
              <a:rPr lang="en-US" b="1" dirty="0" smtClean="0">
                <a:latin typeface="+mn-lt"/>
              </a:rPr>
              <a:t>NVIDIA</a:t>
            </a:r>
            <a:r>
              <a:rPr lang="ru-RU" b="1" dirty="0" smtClean="0">
                <a:latin typeface="+mn-lt"/>
              </a:rPr>
              <a:t> на </a:t>
            </a:r>
            <a:r>
              <a:rPr lang="en-US" b="1" dirty="0" smtClean="0">
                <a:latin typeface="+mn-lt"/>
              </a:rPr>
              <a:t>deep learning</a:t>
            </a:r>
            <a:r>
              <a:rPr lang="ru-RU" b="1" dirty="0" smtClean="0">
                <a:latin typeface="+mn-lt"/>
              </a:rPr>
              <a:t>:</a:t>
            </a:r>
            <a:br>
              <a:rPr lang="ru-RU" b="1" dirty="0" smtClean="0">
                <a:latin typeface="+mn-lt"/>
              </a:rPr>
            </a:br>
            <a:r>
              <a:rPr lang="ru-RU" b="1" dirty="0" smtClean="0">
                <a:latin typeface="+mn-lt"/>
              </a:rPr>
              <a:t>бегом, изо всех сил!</a:t>
            </a:r>
            <a:endParaRPr lang="ru-RU" b="1" dirty="0">
              <a:latin typeface="+mn-lt"/>
            </a:endParaRPr>
          </a:p>
        </p:txBody>
      </p:sp>
      <p:sp>
        <p:nvSpPr>
          <p:cNvPr id="3" name="Объект 2"/>
          <p:cNvSpPr>
            <a:spLocks noGrp="1"/>
          </p:cNvSpPr>
          <p:nvPr>
            <p:ph idx="1"/>
          </p:nvPr>
        </p:nvSpPr>
        <p:spPr/>
        <p:txBody>
          <a:bodyPr>
            <a:normAutofit fontScale="92500" lnSpcReduction="10000"/>
          </a:bodyPr>
          <a:lstStyle/>
          <a:p>
            <a:r>
              <a:rPr lang="ru-RU" dirty="0" smtClean="0"/>
              <a:t>Впервые догадались использовать </a:t>
            </a:r>
            <a:r>
              <a:rPr lang="en-US" dirty="0" smtClean="0"/>
              <a:t>GPU </a:t>
            </a:r>
            <a:r>
              <a:rPr lang="ru-RU" dirty="0" smtClean="0"/>
              <a:t>в 2011г., результаты в 2012г. </a:t>
            </a:r>
          </a:p>
          <a:p>
            <a:r>
              <a:rPr lang="ru-RU" dirty="0" smtClean="0"/>
              <a:t>В 2014 году </a:t>
            </a:r>
            <a:r>
              <a:rPr lang="en-US" dirty="0" smtClean="0"/>
              <a:t>NVIDIA </a:t>
            </a:r>
            <a:r>
              <a:rPr lang="ru-RU" dirty="0" smtClean="0"/>
              <a:t>уже начинает свои презентации с того, как </a:t>
            </a:r>
            <a:r>
              <a:rPr lang="en-US" dirty="0" smtClean="0"/>
              <a:t>GPU </a:t>
            </a:r>
            <a:r>
              <a:rPr lang="ru-RU" dirty="0" smtClean="0"/>
              <a:t>помогают </a:t>
            </a:r>
            <a:r>
              <a:rPr lang="en-US" dirty="0" smtClean="0"/>
              <a:t>deep learning</a:t>
            </a:r>
          </a:p>
          <a:p>
            <a:r>
              <a:rPr lang="ru-RU" dirty="0" smtClean="0"/>
              <a:t>В 2014 году </a:t>
            </a:r>
            <a:r>
              <a:rPr lang="en-US" dirty="0" smtClean="0"/>
              <a:t>NVIDIA </a:t>
            </a:r>
            <a:r>
              <a:rPr lang="ru-RU" dirty="0" smtClean="0"/>
              <a:t>разрабатывает </a:t>
            </a:r>
            <a:r>
              <a:rPr lang="en-US" dirty="0" err="1" smtClean="0"/>
              <a:t>CuDNN</a:t>
            </a:r>
            <a:r>
              <a:rPr lang="ru-RU" dirty="0" smtClean="0"/>
              <a:t> для поддержки всех основных библиотек </a:t>
            </a:r>
            <a:r>
              <a:rPr lang="en-US" dirty="0" smtClean="0"/>
              <a:t>deep learning</a:t>
            </a:r>
          </a:p>
          <a:p>
            <a:r>
              <a:rPr lang="ru-RU" dirty="0" smtClean="0"/>
              <a:t>В 2015 выпускают </a:t>
            </a:r>
            <a:r>
              <a:rPr lang="en-US" dirty="0" smtClean="0"/>
              <a:t>TX1 </a:t>
            </a:r>
            <a:r>
              <a:rPr lang="ru-RU" dirty="0" smtClean="0"/>
              <a:t>для роботов</a:t>
            </a:r>
            <a:r>
              <a:rPr lang="en-US" dirty="0" smtClean="0"/>
              <a:t>, PX1 </a:t>
            </a:r>
            <a:r>
              <a:rPr lang="ru-RU" dirty="0" smtClean="0"/>
              <a:t>для автомобилей</a:t>
            </a:r>
          </a:p>
          <a:p>
            <a:r>
              <a:rPr lang="ru-RU" dirty="0" smtClean="0"/>
              <a:t>В 2016 году выпускают </a:t>
            </a:r>
            <a:r>
              <a:rPr lang="en-US" dirty="0" smtClean="0"/>
              <a:t>DGX-1</a:t>
            </a:r>
            <a:endParaRPr lang="ru-RU" dirty="0" smtClean="0"/>
          </a:p>
          <a:p>
            <a:r>
              <a:rPr lang="ru-RU" dirty="0" smtClean="0"/>
              <a:t>В 2017 году </a:t>
            </a:r>
            <a:r>
              <a:rPr lang="en-US" dirty="0" smtClean="0"/>
              <a:t>tensor core </a:t>
            </a:r>
            <a:r>
              <a:rPr lang="ru-RU" dirty="0" smtClean="0"/>
              <a:t>в </a:t>
            </a:r>
            <a:r>
              <a:rPr lang="en-US" dirty="0" smtClean="0"/>
              <a:t>CUDA</a:t>
            </a:r>
          </a:p>
          <a:p>
            <a:r>
              <a:rPr lang="ru-RU" dirty="0" smtClean="0"/>
              <a:t>В 2017 году </a:t>
            </a:r>
            <a:r>
              <a:rPr lang="en-US" dirty="0" smtClean="0"/>
              <a:t>Deep learning stack </a:t>
            </a:r>
            <a:r>
              <a:rPr lang="ru-RU" dirty="0" smtClean="0"/>
              <a:t>для </a:t>
            </a:r>
            <a:r>
              <a:rPr lang="en-US" dirty="0" smtClean="0"/>
              <a:t>DGX-1</a:t>
            </a:r>
            <a:endParaRPr lang="ru-RU" dirty="0"/>
          </a:p>
        </p:txBody>
      </p:sp>
      <p:sp>
        <p:nvSpPr>
          <p:cNvPr id="4" name="Номер слайда 3"/>
          <p:cNvSpPr>
            <a:spLocks noGrp="1"/>
          </p:cNvSpPr>
          <p:nvPr>
            <p:ph type="sldNum" sz="quarter" idx="12"/>
          </p:nvPr>
        </p:nvSpPr>
        <p:spPr/>
        <p:txBody>
          <a:bodyPr/>
          <a:lstStyle/>
          <a:p>
            <a:fld id="{C84F76B6-6155-42AC-B024-73025507AB5D}" type="slidenum">
              <a:rPr lang="ru-RU" smtClean="0"/>
              <a:t>4</a:t>
            </a:fld>
            <a:endParaRPr lang="ru-RU"/>
          </a:p>
        </p:txBody>
      </p:sp>
    </p:spTree>
    <p:extLst>
      <p:ext uri="{BB962C8B-B14F-4D97-AF65-F5344CB8AC3E}">
        <p14:creationId xmlns:p14="http://schemas.microsoft.com/office/powerpoint/2010/main" val="353578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826" y="3580689"/>
            <a:ext cx="3867690" cy="3153215"/>
          </a:xfrm>
          <a:prstGeom prst="rect">
            <a:avLst/>
          </a:prstGeom>
        </p:spPr>
      </p:pic>
      <p:sp>
        <p:nvSpPr>
          <p:cNvPr id="2" name="Заголовок 1"/>
          <p:cNvSpPr>
            <a:spLocks noGrp="1"/>
          </p:cNvSpPr>
          <p:nvPr>
            <p:ph type="title"/>
          </p:nvPr>
        </p:nvSpPr>
        <p:spPr>
          <a:xfrm>
            <a:off x="457200" y="117884"/>
            <a:ext cx="8229600" cy="548322"/>
          </a:xfrm>
        </p:spPr>
        <p:txBody>
          <a:bodyPr>
            <a:normAutofit fontScale="90000"/>
          </a:bodyPr>
          <a:lstStyle/>
          <a:p>
            <a:r>
              <a:rPr lang="en-US" sz="3600" b="1" dirty="0" smtClean="0"/>
              <a:t>2017</a:t>
            </a:r>
            <a:r>
              <a:rPr lang="ru-RU" sz="3600" b="1" dirty="0" smtClean="0"/>
              <a:t>, 11 мая, </a:t>
            </a:r>
            <a:r>
              <a:rPr lang="en-US" sz="3600" b="1" dirty="0" smtClean="0"/>
              <a:t>GTC-2017</a:t>
            </a:r>
            <a:endParaRPr lang="ru-RU" sz="3600" b="1" dirty="0"/>
          </a:p>
        </p:txBody>
      </p:sp>
      <p:sp>
        <p:nvSpPr>
          <p:cNvPr id="3" name="Объект 2"/>
          <p:cNvSpPr>
            <a:spLocks noGrp="1"/>
          </p:cNvSpPr>
          <p:nvPr>
            <p:ph idx="1"/>
          </p:nvPr>
        </p:nvSpPr>
        <p:spPr>
          <a:xfrm>
            <a:off x="0" y="666206"/>
            <a:ext cx="5236691" cy="6191794"/>
          </a:xfrm>
        </p:spPr>
        <p:txBody>
          <a:bodyPr>
            <a:normAutofit fontScale="70000" lnSpcReduction="20000"/>
          </a:bodyPr>
          <a:lstStyle/>
          <a:p>
            <a:pPr marL="285750" indent="-285750"/>
            <a:r>
              <a:rPr lang="ru-RU" dirty="0" smtClean="0"/>
              <a:t>Ставка </a:t>
            </a:r>
            <a:r>
              <a:rPr lang="ru-RU" dirty="0"/>
              <a:t>на </a:t>
            </a:r>
            <a:r>
              <a:rPr lang="ru-RU" dirty="0" smtClean="0"/>
              <a:t>универсальность архитектуры:  </a:t>
            </a:r>
            <a:r>
              <a:rPr lang="ru-RU" dirty="0"/>
              <a:t>всегда будут кроме машинного обучения обработка сигналов, видео, аудио – от них никуда не денешься, вычисления самые разные будут </a:t>
            </a:r>
            <a:r>
              <a:rPr lang="ru-RU" dirty="0" smtClean="0"/>
              <a:t>всегда.</a:t>
            </a:r>
          </a:p>
          <a:p>
            <a:pPr marL="285750" indent="-285750"/>
            <a:r>
              <a:rPr lang="ru-RU" dirty="0" smtClean="0"/>
              <a:t>Ставка на </a:t>
            </a:r>
            <a:r>
              <a:rPr lang="ru-RU" dirty="0" err="1" smtClean="0"/>
              <a:t>разномасштабность</a:t>
            </a:r>
            <a:r>
              <a:rPr lang="ru-RU" dirty="0" smtClean="0"/>
              <a:t> (от </a:t>
            </a:r>
            <a:r>
              <a:rPr lang="ru-RU" dirty="0" err="1" smtClean="0"/>
              <a:t>датацентров</a:t>
            </a:r>
            <a:r>
              <a:rPr lang="ru-RU" dirty="0" smtClean="0"/>
              <a:t> до мобильных телефонов)</a:t>
            </a:r>
            <a:endParaRPr lang="ru-RU" dirty="0"/>
          </a:p>
          <a:p>
            <a:pPr marL="285750" indent="-285750"/>
            <a:r>
              <a:rPr lang="ru-RU" dirty="0" smtClean="0"/>
              <a:t>Ставка на скоро</a:t>
            </a:r>
            <a:r>
              <a:rPr lang="en-US" dirty="0" smtClean="0"/>
              <a:t>c</a:t>
            </a:r>
            <a:r>
              <a:rPr lang="ru-RU" dirty="0" err="1" smtClean="0"/>
              <a:t>ть</a:t>
            </a:r>
            <a:r>
              <a:rPr lang="ru-RU" dirty="0" smtClean="0"/>
              <a:t>: вычисления </a:t>
            </a:r>
            <a:r>
              <a:rPr lang="ru-RU" dirty="0"/>
              <a:t>нужны быстрые -- в нереальном времени.</a:t>
            </a:r>
          </a:p>
          <a:p>
            <a:endParaRPr lang="ru-RU" dirty="0" smtClean="0"/>
          </a:p>
          <a:p>
            <a:r>
              <a:rPr lang="ru-RU" dirty="0" smtClean="0"/>
              <a:t>архитектура </a:t>
            </a:r>
            <a:r>
              <a:rPr lang="en-US" dirty="0" smtClean="0"/>
              <a:t>Volta:</a:t>
            </a:r>
          </a:p>
          <a:p>
            <a:pPr lvl="1"/>
            <a:r>
              <a:rPr lang="ru-RU" dirty="0" smtClean="0"/>
              <a:t>Поддержка тензорных вычислений</a:t>
            </a:r>
            <a:r>
              <a:rPr lang="en-US" dirty="0" smtClean="0"/>
              <a:t> </a:t>
            </a:r>
            <a:r>
              <a:rPr lang="ru-RU" dirty="0" smtClean="0"/>
              <a:t>в </a:t>
            </a:r>
            <a:r>
              <a:rPr lang="en-US" dirty="0" smtClean="0"/>
              <a:t>CUDA</a:t>
            </a:r>
          </a:p>
          <a:p>
            <a:pPr lvl="1"/>
            <a:r>
              <a:rPr lang="ru-RU" dirty="0" smtClean="0"/>
              <a:t>Облачный </a:t>
            </a:r>
            <a:r>
              <a:rPr lang="ru-RU" dirty="0" err="1" smtClean="0"/>
              <a:t>рэк</a:t>
            </a:r>
            <a:r>
              <a:rPr lang="ru-RU" dirty="0" smtClean="0"/>
              <a:t> </a:t>
            </a:r>
            <a:r>
              <a:rPr lang="en-US" dirty="0" smtClean="0"/>
              <a:t>HGX-1 </a:t>
            </a:r>
            <a:r>
              <a:rPr lang="ru-RU" dirty="0" smtClean="0"/>
              <a:t>с </a:t>
            </a:r>
            <a:r>
              <a:rPr lang="en-US" dirty="0" smtClean="0"/>
              <a:t>Tesla V100</a:t>
            </a:r>
            <a:r>
              <a:rPr lang="ru-RU" dirty="0" smtClean="0"/>
              <a:t> (конфигурируем под 2, 4, 8 </a:t>
            </a:r>
            <a:r>
              <a:rPr lang="en-US" dirty="0" smtClean="0"/>
              <a:t>GPU </a:t>
            </a:r>
            <a:r>
              <a:rPr lang="ru-RU" dirty="0" smtClean="0"/>
              <a:t>и 1 </a:t>
            </a:r>
            <a:r>
              <a:rPr lang="en-US" dirty="0" smtClean="0"/>
              <a:t>CPU: NVIDIA Deep learning, GRID Graphics, CUDA HPC stacks)</a:t>
            </a:r>
          </a:p>
          <a:p>
            <a:pPr lvl="1"/>
            <a:r>
              <a:rPr lang="en-US" dirty="0" smtClean="0"/>
              <a:t>NVIDIA cloud computing </a:t>
            </a:r>
            <a:r>
              <a:rPr lang="ru-RU" dirty="0" smtClean="0"/>
              <a:t>программный стек</a:t>
            </a:r>
          </a:p>
          <a:p>
            <a:pPr lvl="1"/>
            <a:r>
              <a:rPr lang="en-US" dirty="0" smtClean="0"/>
              <a:t>DLA </a:t>
            </a:r>
            <a:r>
              <a:rPr lang="ru-RU" dirty="0" smtClean="0"/>
              <a:t>в </a:t>
            </a:r>
            <a:r>
              <a:rPr lang="en-US" dirty="0" smtClean="0"/>
              <a:t>PX Xavier</a:t>
            </a:r>
            <a:endParaRPr lang="ru-RU" dirty="0" smtClean="0"/>
          </a:p>
          <a:p>
            <a:pPr lvl="1"/>
            <a:endParaRPr lang="ru-RU" dirty="0" smtClean="0"/>
          </a:p>
          <a:p>
            <a:r>
              <a:rPr lang="ru-RU" dirty="0" smtClean="0"/>
              <a:t>Акции подскочили на 20% в день объявления (11 мая 2017г.)</a:t>
            </a:r>
          </a:p>
        </p:txBody>
      </p:sp>
      <p:sp>
        <p:nvSpPr>
          <p:cNvPr id="4" name="Номер слайда 3"/>
          <p:cNvSpPr>
            <a:spLocks noGrp="1"/>
          </p:cNvSpPr>
          <p:nvPr>
            <p:ph type="sldNum" sz="quarter" idx="12"/>
          </p:nvPr>
        </p:nvSpPr>
        <p:spPr>
          <a:xfrm>
            <a:off x="7010400" y="6368779"/>
            <a:ext cx="2133600" cy="365125"/>
          </a:xfrm>
        </p:spPr>
        <p:txBody>
          <a:bodyPr/>
          <a:lstStyle/>
          <a:p>
            <a:fld id="{D929108D-64B6-47A6-B06A-257E9C83E91D}" type="slidenum">
              <a:rPr lang="ru-RU" smtClean="0">
                <a:solidFill>
                  <a:schemeClr val="bg1"/>
                </a:solidFill>
              </a:rPr>
              <a:pPr/>
              <a:t>5</a:t>
            </a:fld>
            <a:endParaRPr lang="ru-RU" dirty="0">
              <a:solidFill>
                <a:schemeClr val="bg1"/>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691" y="666206"/>
            <a:ext cx="3908825" cy="2790387"/>
          </a:xfrm>
          <a:prstGeom prst="rect">
            <a:avLst/>
          </a:prstGeom>
        </p:spPr>
      </p:pic>
    </p:spTree>
    <p:extLst>
      <p:ext uri="{BB962C8B-B14F-4D97-AF65-F5344CB8AC3E}">
        <p14:creationId xmlns:p14="http://schemas.microsoft.com/office/powerpoint/2010/main" val="299543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66915" y="0"/>
            <a:ext cx="8977085" cy="629102"/>
          </a:xfrm>
        </p:spPr>
        <p:txBody>
          <a:bodyPr>
            <a:normAutofit fontScale="90000"/>
          </a:bodyPr>
          <a:lstStyle/>
          <a:p>
            <a:pPr algn="ctr"/>
            <a:r>
              <a:rPr lang="ru-RU" b="1" dirty="0" smtClean="0">
                <a:latin typeface="+mn-lt"/>
              </a:rPr>
              <a:t>3.5 месяцев на удвоение мощности</a:t>
            </a:r>
            <a:endParaRPr lang="ru-RU" b="1" dirty="0">
              <a:latin typeface="+mn-lt"/>
            </a:endParaRPr>
          </a:p>
        </p:txBody>
      </p:sp>
      <p:sp>
        <p:nvSpPr>
          <p:cNvPr id="5" name="Номер слайда 4"/>
          <p:cNvSpPr>
            <a:spLocks noGrp="1"/>
          </p:cNvSpPr>
          <p:nvPr>
            <p:ph type="sldNum" sz="quarter" idx="12"/>
          </p:nvPr>
        </p:nvSpPr>
        <p:spPr/>
        <p:txBody>
          <a:bodyPr/>
          <a:lstStyle/>
          <a:p>
            <a:fld id="{C84F76B6-6155-42AC-B024-73025507AB5D}" type="slidenum">
              <a:rPr lang="ru-RU" smtClean="0"/>
              <a:t>6</a:t>
            </a:fld>
            <a:endParaRPr lang="ru-RU"/>
          </a:p>
        </p:txBody>
      </p:sp>
      <p:sp>
        <p:nvSpPr>
          <p:cNvPr id="8" name="Прямоугольник 7"/>
          <p:cNvSpPr/>
          <p:nvPr/>
        </p:nvSpPr>
        <p:spPr>
          <a:xfrm>
            <a:off x="2503296" y="6488668"/>
            <a:ext cx="4144661" cy="369332"/>
          </a:xfrm>
          <a:prstGeom prst="rect">
            <a:avLst/>
          </a:prstGeom>
        </p:spPr>
        <p:txBody>
          <a:bodyPr wrap="none">
            <a:spAutoFit/>
          </a:bodyPr>
          <a:lstStyle/>
          <a:p>
            <a:r>
              <a:rPr lang="en-US" dirty="0"/>
              <a:t>https://blog.openai.com/ai-and-compute/</a:t>
            </a: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51605"/>
            <a:ext cx="4608286" cy="3609824"/>
          </a:xfrm>
          <a:prstGeom prst="rect">
            <a:avLst/>
          </a:prstGeom>
        </p:spPr>
      </p:pic>
      <p:sp>
        <p:nvSpPr>
          <p:cNvPr id="10" name="TextBox 9"/>
          <p:cNvSpPr txBox="1"/>
          <p:nvPr/>
        </p:nvSpPr>
        <p:spPr>
          <a:xfrm>
            <a:off x="1458023" y="6053178"/>
            <a:ext cx="6045200" cy="369332"/>
          </a:xfrm>
          <a:prstGeom prst="rect">
            <a:avLst/>
          </a:prstGeom>
          <a:noFill/>
        </p:spPr>
        <p:txBody>
          <a:bodyPr wrap="square" rtlCol="0">
            <a:spAutoFit/>
          </a:bodyPr>
          <a:lstStyle/>
          <a:p>
            <a:r>
              <a:rPr lang="ru-RU" dirty="0" smtClean="0"/>
              <a:t>С 2012 года: </a:t>
            </a:r>
            <a:r>
              <a:rPr lang="en-US" dirty="0" smtClean="0"/>
              <a:t>x</a:t>
            </a:r>
            <a:r>
              <a:rPr lang="ru-RU" dirty="0" smtClean="0"/>
              <a:t>300000</a:t>
            </a:r>
            <a:r>
              <a:rPr lang="en-US" dirty="0" smtClean="0"/>
              <a:t>                                 </a:t>
            </a:r>
            <a:r>
              <a:rPr lang="ru-RU" dirty="0" smtClean="0"/>
              <a:t>В год: </a:t>
            </a:r>
            <a:r>
              <a:rPr lang="en-US" dirty="0" smtClean="0"/>
              <a:t>x10</a:t>
            </a:r>
            <a:endParaRPr lang="ru-RU" dirty="0"/>
          </a:p>
        </p:txBody>
      </p:sp>
      <p:sp>
        <p:nvSpPr>
          <p:cNvPr id="11" name="Прямоугольник 10"/>
          <p:cNvSpPr/>
          <p:nvPr/>
        </p:nvSpPr>
        <p:spPr>
          <a:xfrm>
            <a:off x="0" y="5061585"/>
            <a:ext cx="9143999" cy="923330"/>
          </a:xfrm>
          <a:prstGeom prst="rect">
            <a:avLst/>
          </a:prstGeom>
        </p:spPr>
        <p:txBody>
          <a:bodyPr wrap="square">
            <a:spAutoFit/>
          </a:bodyPr>
          <a:lstStyle/>
          <a:p>
            <a:r>
              <a:rPr lang="en-US" dirty="0"/>
              <a:t>petaflop/s-day (</a:t>
            </a:r>
            <a:r>
              <a:rPr lang="en-US" dirty="0" err="1"/>
              <a:t>pfs</a:t>
            </a:r>
            <a:r>
              <a:rPr lang="en-US" dirty="0"/>
              <a:t>-day) consists of performing </a:t>
            </a:r>
            <a:r>
              <a:rPr lang="en-US" dirty="0" smtClean="0"/>
              <a:t>10</a:t>
            </a:r>
            <a:r>
              <a:rPr lang="en-US" dirty="0"/>
              <a:t>^</a:t>
            </a:r>
            <a:r>
              <a:rPr lang="en-US" dirty="0" smtClean="0"/>
              <a:t>15 </a:t>
            </a:r>
            <a:r>
              <a:rPr lang="en-US" dirty="0"/>
              <a:t>neural net operations per second for one day, or a total of about </a:t>
            </a:r>
            <a:r>
              <a:rPr lang="en-US" dirty="0" smtClean="0"/>
              <a:t>10^20 </a:t>
            </a:r>
            <a:r>
              <a:rPr lang="en-US" dirty="0"/>
              <a:t>operations. The compute-time product serves as a mental convenience, similar to kW-hr for energy.</a:t>
            </a:r>
            <a:endParaRPr lang="ru-RU" dirty="0"/>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1000" y="780388"/>
            <a:ext cx="4571542" cy="3581041"/>
          </a:xfrm>
          <a:prstGeom prst="rect">
            <a:avLst/>
          </a:prstGeom>
        </p:spPr>
      </p:pic>
    </p:spTree>
    <p:extLst>
      <p:ext uri="{BB962C8B-B14F-4D97-AF65-F5344CB8AC3E}">
        <p14:creationId xmlns:p14="http://schemas.microsoft.com/office/powerpoint/2010/main" val="114601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81705"/>
          </a:xfrm>
        </p:spPr>
        <p:txBody>
          <a:bodyPr>
            <a:normAutofit fontScale="90000"/>
          </a:bodyPr>
          <a:lstStyle/>
          <a:p>
            <a:r>
              <a:rPr lang="ru-RU" b="1" dirty="0" smtClean="0">
                <a:latin typeface="+mn-lt"/>
              </a:rPr>
              <a:t>Типичное приложение в </a:t>
            </a:r>
            <a:r>
              <a:rPr lang="ru-RU" b="1" dirty="0" err="1" smtClean="0">
                <a:latin typeface="+mn-lt"/>
              </a:rPr>
              <a:t>датацентре</a:t>
            </a:r>
            <a:endParaRPr lang="ru-RU" b="1" dirty="0">
              <a:latin typeface="+mn-lt"/>
            </a:endParaRPr>
          </a:p>
        </p:txBody>
      </p:sp>
      <p:sp>
        <p:nvSpPr>
          <p:cNvPr id="3" name="Объект 2"/>
          <p:cNvSpPr>
            <a:spLocks noGrp="1"/>
          </p:cNvSpPr>
          <p:nvPr>
            <p:ph idx="1"/>
          </p:nvPr>
        </p:nvSpPr>
        <p:spPr>
          <a:xfrm>
            <a:off x="1" y="3528674"/>
            <a:ext cx="4064000" cy="3083378"/>
          </a:xfrm>
        </p:spPr>
        <p:txBody>
          <a:bodyPr>
            <a:normAutofit fontScale="70000" lnSpcReduction="20000"/>
          </a:bodyPr>
          <a:lstStyle/>
          <a:p>
            <a:r>
              <a:rPr lang="ru-RU" dirty="0" smtClean="0"/>
              <a:t>Обучено на людском вкусе (редактировали фотографии вручную): это не «оптика», а выполнение работы эксперта! </a:t>
            </a:r>
          </a:p>
          <a:p>
            <a:endParaRPr lang="ru-RU" dirty="0" smtClean="0"/>
          </a:p>
          <a:p>
            <a:r>
              <a:rPr lang="ru-RU" dirty="0" smtClean="0"/>
              <a:t>Использует </a:t>
            </a:r>
            <a:r>
              <a:rPr lang="en-US" dirty="0" smtClean="0"/>
              <a:t>NVIDIA GPU </a:t>
            </a:r>
            <a:r>
              <a:rPr lang="ru-RU" dirty="0" smtClean="0"/>
              <a:t>для работы</a:t>
            </a:r>
            <a:br>
              <a:rPr lang="ru-RU" dirty="0" smtClean="0"/>
            </a:br>
            <a:endParaRPr lang="ru-RU" dirty="0"/>
          </a:p>
        </p:txBody>
      </p:sp>
      <p:sp>
        <p:nvSpPr>
          <p:cNvPr id="4" name="Номер слайда 3"/>
          <p:cNvSpPr>
            <a:spLocks noGrp="1"/>
          </p:cNvSpPr>
          <p:nvPr>
            <p:ph type="sldNum" sz="quarter" idx="12"/>
          </p:nvPr>
        </p:nvSpPr>
        <p:spPr/>
        <p:txBody>
          <a:bodyPr/>
          <a:lstStyle/>
          <a:p>
            <a:fld id="{D929108D-64B6-47A6-B06A-257E9C83E91D}" type="slidenum">
              <a:rPr lang="ru-RU" smtClean="0"/>
              <a:t>7</a:t>
            </a:fld>
            <a:endParaRPr lang="ru-RU"/>
          </a:p>
        </p:txBody>
      </p:sp>
      <p:pic>
        <p:nvPicPr>
          <p:cNvPr id="5" name="Рисунок 4"/>
          <p:cNvPicPr>
            <a:picLocks noChangeAspect="1"/>
          </p:cNvPicPr>
          <p:nvPr/>
        </p:nvPicPr>
        <p:blipFill>
          <a:blip r:embed="rId2"/>
          <a:stretch>
            <a:fillRect/>
          </a:stretch>
        </p:blipFill>
        <p:spPr>
          <a:xfrm>
            <a:off x="0" y="819149"/>
            <a:ext cx="9151199" cy="2277609"/>
          </a:xfrm>
          <a:prstGeom prst="rect">
            <a:avLst/>
          </a:prstGeom>
        </p:spPr>
      </p:pic>
      <p:sp>
        <p:nvSpPr>
          <p:cNvPr id="6" name="Прямоугольник 5"/>
          <p:cNvSpPr/>
          <p:nvPr/>
        </p:nvSpPr>
        <p:spPr>
          <a:xfrm>
            <a:off x="3271424" y="6427386"/>
            <a:ext cx="2165721" cy="369332"/>
          </a:xfrm>
          <a:prstGeom prst="rect">
            <a:avLst/>
          </a:prstGeom>
        </p:spPr>
        <p:txBody>
          <a:bodyPr wrap="none">
            <a:spAutoFit/>
          </a:bodyPr>
          <a:lstStyle/>
          <a:p>
            <a:r>
              <a:rPr lang="en-US" dirty="0"/>
              <a:t>https://relonch.com/</a:t>
            </a:r>
            <a:endParaRPr lang="ru-RU" dirty="0"/>
          </a:p>
        </p:txBody>
      </p:sp>
      <p:pic>
        <p:nvPicPr>
          <p:cNvPr id="7" name="Рисунок 6"/>
          <p:cNvPicPr>
            <a:picLocks noChangeAspect="1"/>
          </p:cNvPicPr>
          <p:nvPr/>
        </p:nvPicPr>
        <p:blipFill>
          <a:blip r:embed="rId3"/>
          <a:stretch>
            <a:fillRect/>
          </a:stretch>
        </p:blipFill>
        <p:spPr>
          <a:xfrm>
            <a:off x="4405086" y="3334202"/>
            <a:ext cx="4738914" cy="2423358"/>
          </a:xfrm>
          <a:prstGeom prst="rect">
            <a:avLst/>
          </a:prstGeom>
        </p:spPr>
      </p:pic>
    </p:spTree>
    <p:extLst>
      <p:ext uri="{BB962C8B-B14F-4D97-AF65-F5344CB8AC3E}">
        <p14:creationId xmlns:p14="http://schemas.microsoft.com/office/powerpoint/2010/main" val="230839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0"/>
            <a:ext cx="7886700" cy="578303"/>
          </a:xfrm>
        </p:spPr>
        <p:txBody>
          <a:bodyPr>
            <a:normAutofit fontScale="90000"/>
          </a:bodyPr>
          <a:lstStyle/>
          <a:p>
            <a:r>
              <a:rPr lang="ru-RU" b="1" dirty="0" err="1" smtClean="0">
                <a:latin typeface="+mn-lt"/>
              </a:rPr>
              <a:t>Роботакси</a:t>
            </a:r>
            <a:r>
              <a:rPr lang="ru-RU" b="1" dirty="0" smtClean="0">
                <a:latin typeface="+mn-lt"/>
              </a:rPr>
              <a:t> и новая стратегия: 2017</a:t>
            </a:r>
            <a:endParaRPr lang="ru-RU" b="1" dirty="0">
              <a:latin typeface="+mn-lt"/>
            </a:endParaRPr>
          </a:p>
        </p:txBody>
      </p:sp>
      <p:sp>
        <p:nvSpPr>
          <p:cNvPr id="3" name="Объект 2"/>
          <p:cNvSpPr>
            <a:spLocks noGrp="1"/>
          </p:cNvSpPr>
          <p:nvPr>
            <p:ph idx="1"/>
          </p:nvPr>
        </p:nvSpPr>
        <p:spPr>
          <a:xfrm>
            <a:off x="5754913" y="698522"/>
            <a:ext cx="3265716" cy="6159478"/>
          </a:xfrm>
        </p:spPr>
        <p:txBody>
          <a:bodyPr/>
          <a:lstStyle/>
          <a:p>
            <a:r>
              <a:rPr lang="ru-RU" dirty="0" smtClean="0"/>
              <a:t>Проблема: не покупают нижний уровень стека, ибо слишком новое</a:t>
            </a:r>
          </a:p>
          <a:p>
            <a:r>
              <a:rPr lang="ru-RU" dirty="0" smtClean="0"/>
              <a:t>Решение: делать самим «прототипы» всего стека – чтобы показать.</a:t>
            </a:r>
          </a:p>
          <a:p>
            <a:r>
              <a:rPr lang="ru-RU" dirty="0" smtClean="0"/>
              <a:t>Улучшать прототипы, почему бы и нет.</a:t>
            </a:r>
          </a:p>
          <a:p>
            <a:r>
              <a:rPr lang="ru-RU" dirty="0" smtClean="0"/>
              <a:t>Если хороши –продавать самим</a:t>
            </a:r>
            <a:endParaRPr lang="ru-RU" dirty="0"/>
          </a:p>
        </p:txBody>
      </p:sp>
      <p:sp>
        <p:nvSpPr>
          <p:cNvPr id="4" name="Номер слайда 3"/>
          <p:cNvSpPr>
            <a:spLocks noGrp="1"/>
          </p:cNvSpPr>
          <p:nvPr>
            <p:ph type="sldNum" sz="quarter" idx="12"/>
          </p:nvPr>
        </p:nvSpPr>
        <p:spPr/>
        <p:txBody>
          <a:bodyPr/>
          <a:lstStyle/>
          <a:p>
            <a:fld id="{C84F76B6-6155-42AC-B024-73025507AB5D}" type="slidenum">
              <a:rPr lang="ru-RU" smtClean="0"/>
              <a:t>8</a:t>
            </a:fld>
            <a:endParaRPr lang="ru-RU"/>
          </a:p>
        </p:txBody>
      </p:sp>
      <p:pic>
        <p:nvPicPr>
          <p:cNvPr id="5" name="Рисунок 4"/>
          <p:cNvPicPr>
            <a:picLocks noChangeAspect="1"/>
          </p:cNvPicPr>
          <p:nvPr/>
        </p:nvPicPr>
        <p:blipFill>
          <a:blip r:embed="rId2"/>
          <a:stretch>
            <a:fillRect/>
          </a:stretch>
        </p:blipFill>
        <p:spPr>
          <a:xfrm>
            <a:off x="0" y="698522"/>
            <a:ext cx="5671695" cy="1751282"/>
          </a:xfrm>
          <a:prstGeom prst="rect">
            <a:avLst/>
          </a:prstGeom>
        </p:spPr>
      </p:pic>
      <p:pic>
        <p:nvPicPr>
          <p:cNvPr id="6" name="Рисунок 5"/>
          <p:cNvPicPr>
            <a:picLocks noChangeAspect="1"/>
          </p:cNvPicPr>
          <p:nvPr/>
        </p:nvPicPr>
        <p:blipFill>
          <a:blip r:embed="rId3"/>
          <a:stretch>
            <a:fillRect/>
          </a:stretch>
        </p:blipFill>
        <p:spPr>
          <a:xfrm>
            <a:off x="0" y="2643726"/>
            <a:ext cx="5671695" cy="1774351"/>
          </a:xfrm>
          <a:prstGeom prst="rect">
            <a:avLst/>
          </a:prstGeom>
        </p:spPr>
      </p:pic>
      <p:pic>
        <p:nvPicPr>
          <p:cNvPr id="7" name="Рисунок 6"/>
          <p:cNvPicPr>
            <a:picLocks noChangeAspect="1"/>
          </p:cNvPicPr>
          <p:nvPr/>
        </p:nvPicPr>
        <p:blipFill>
          <a:blip r:embed="rId4"/>
          <a:stretch>
            <a:fillRect/>
          </a:stretch>
        </p:blipFill>
        <p:spPr>
          <a:xfrm>
            <a:off x="1" y="4688114"/>
            <a:ext cx="5671694" cy="2169886"/>
          </a:xfrm>
          <a:prstGeom prst="rect">
            <a:avLst/>
          </a:prstGeom>
        </p:spPr>
      </p:pic>
    </p:spTree>
    <p:extLst>
      <p:ext uri="{BB962C8B-B14F-4D97-AF65-F5344CB8AC3E}">
        <p14:creationId xmlns:p14="http://schemas.microsoft.com/office/powerpoint/2010/main" val="57218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60618"/>
            <a:ext cx="7886700" cy="653777"/>
          </a:xfrm>
        </p:spPr>
        <p:txBody>
          <a:bodyPr>
            <a:normAutofit fontScale="90000"/>
          </a:bodyPr>
          <a:lstStyle/>
          <a:p>
            <a:r>
              <a:rPr lang="ru-RU" b="1" dirty="0" smtClean="0"/>
              <a:t>Как дела у </a:t>
            </a:r>
            <a:r>
              <a:rPr lang="en-US" b="1" dirty="0" smtClean="0"/>
              <a:t>NVIDIA</a:t>
            </a:r>
            <a:r>
              <a:rPr lang="ru-RU" b="1" dirty="0" smtClean="0"/>
              <a:t>? </a:t>
            </a:r>
            <a:r>
              <a:rPr lang="en-US" b="1" dirty="0" smtClean="0"/>
              <a:t>      ?</a:t>
            </a:r>
            <a:endParaRPr lang="ru-RU" b="1" dirty="0"/>
          </a:p>
        </p:txBody>
      </p:sp>
      <p:sp>
        <p:nvSpPr>
          <p:cNvPr id="4" name="Номер слайда 3"/>
          <p:cNvSpPr>
            <a:spLocks noGrp="1"/>
          </p:cNvSpPr>
          <p:nvPr>
            <p:ph type="sldNum" sz="quarter" idx="12"/>
          </p:nvPr>
        </p:nvSpPr>
        <p:spPr/>
        <p:txBody>
          <a:bodyPr/>
          <a:lstStyle/>
          <a:p>
            <a:fld id="{C84F76B6-6155-42AC-B024-73025507AB5D}" type="slidenum">
              <a:rPr lang="ru-RU" smtClean="0"/>
              <a:t>9</a:t>
            </a:fld>
            <a:endParaRPr lang="ru-RU"/>
          </a:p>
        </p:txBody>
      </p:sp>
      <p:pic>
        <p:nvPicPr>
          <p:cNvPr id="5" name="Рисунок 4"/>
          <p:cNvPicPr>
            <a:picLocks noChangeAspect="1"/>
          </p:cNvPicPr>
          <p:nvPr/>
        </p:nvPicPr>
        <p:blipFill>
          <a:blip r:embed="rId2"/>
          <a:stretch>
            <a:fillRect/>
          </a:stretch>
        </p:blipFill>
        <p:spPr>
          <a:xfrm>
            <a:off x="441417" y="749712"/>
            <a:ext cx="6667500" cy="2238375"/>
          </a:xfrm>
          <a:prstGeom prst="rect">
            <a:avLst/>
          </a:prstGeom>
        </p:spPr>
      </p:pic>
      <p:sp>
        <p:nvSpPr>
          <p:cNvPr id="6" name="TextBox 5"/>
          <p:cNvSpPr txBox="1"/>
          <p:nvPr/>
        </p:nvSpPr>
        <p:spPr>
          <a:xfrm>
            <a:off x="628650" y="2777511"/>
            <a:ext cx="6686550" cy="369332"/>
          </a:xfrm>
          <a:prstGeom prst="rect">
            <a:avLst/>
          </a:prstGeom>
          <a:noFill/>
        </p:spPr>
        <p:txBody>
          <a:bodyPr wrap="square" rtlCol="0">
            <a:spAutoFit/>
          </a:bodyPr>
          <a:lstStyle/>
          <a:p>
            <a:r>
              <a:rPr lang="ru-RU" dirty="0" smtClean="0"/>
              <a:t>Цены на акции </a:t>
            </a:r>
            <a:r>
              <a:rPr lang="en-US" dirty="0" smtClean="0"/>
              <a:t>NVIDIA,</a:t>
            </a:r>
            <a:r>
              <a:rPr lang="ru-RU" dirty="0" smtClean="0"/>
              <a:t> на</a:t>
            </a:r>
            <a:r>
              <a:rPr lang="en-US" dirty="0" smtClean="0"/>
              <a:t> 18 </a:t>
            </a:r>
            <a:r>
              <a:rPr lang="ru-RU" dirty="0" smtClean="0"/>
              <a:t>мая 2017г</a:t>
            </a:r>
            <a:r>
              <a:rPr lang="ru-RU" dirty="0" smtClean="0"/>
              <a:t>.</a:t>
            </a:r>
            <a:endParaRPr lang="ru-RU" dirty="0"/>
          </a:p>
        </p:txBody>
      </p:sp>
      <p:sp>
        <p:nvSpPr>
          <p:cNvPr id="9" name="TextBox 8"/>
          <p:cNvSpPr txBox="1"/>
          <p:nvPr/>
        </p:nvSpPr>
        <p:spPr>
          <a:xfrm>
            <a:off x="628650" y="5456008"/>
            <a:ext cx="8249194" cy="369332"/>
          </a:xfrm>
          <a:prstGeom prst="rect">
            <a:avLst/>
          </a:prstGeom>
          <a:noFill/>
        </p:spPr>
        <p:txBody>
          <a:bodyPr wrap="square" rtlCol="0">
            <a:spAutoFit/>
          </a:bodyPr>
          <a:lstStyle/>
          <a:p>
            <a:r>
              <a:rPr lang="ru-RU" dirty="0" smtClean="0"/>
              <a:t>Цены на акции </a:t>
            </a:r>
            <a:r>
              <a:rPr lang="en-US" dirty="0" smtClean="0"/>
              <a:t>NVIDIA,</a:t>
            </a:r>
            <a:r>
              <a:rPr lang="ru-RU" dirty="0" smtClean="0"/>
              <a:t> на</a:t>
            </a:r>
            <a:r>
              <a:rPr lang="en-US" dirty="0" smtClean="0"/>
              <a:t> 18 </a:t>
            </a:r>
            <a:r>
              <a:rPr lang="ru-RU" dirty="0" smtClean="0"/>
              <a:t>мая 2017г</a:t>
            </a:r>
            <a:r>
              <a:rPr lang="ru-RU" dirty="0" smtClean="0"/>
              <a:t>.</a:t>
            </a:r>
            <a:endParaRPr lang="ru-RU" dirty="0"/>
          </a:p>
        </p:txBody>
      </p:sp>
      <p:pic>
        <p:nvPicPr>
          <p:cNvPr id="10" name="Рисунок 9"/>
          <p:cNvPicPr>
            <a:picLocks noChangeAspect="1"/>
          </p:cNvPicPr>
          <p:nvPr/>
        </p:nvPicPr>
        <p:blipFill>
          <a:blip r:embed="rId3"/>
          <a:stretch>
            <a:fillRect/>
          </a:stretch>
        </p:blipFill>
        <p:spPr>
          <a:xfrm>
            <a:off x="2960853" y="215260"/>
            <a:ext cx="2351589" cy="534452"/>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32" y="3210338"/>
            <a:ext cx="6807085" cy="2182175"/>
          </a:xfrm>
          <a:prstGeom prst="rect">
            <a:avLst/>
          </a:prstGeom>
        </p:spPr>
      </p:pic>
      <p:cxnSp>
        <p:nvCxnSpPr>
          <p:cNvPr id="11" name="Прямая соединительная линия 10"/>
          <p:cNvCxnSpPr/>
          <p:nvPr/>
        </p:nvCxnSpPr>
        <p:spPr>
          <a:xfrm>
            <a:off x="6570617" y="559001"/>
            <a:ext cx="0" cy="517548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62425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78306</TotalTime>
  <Words>1136</Words>
  <Application>Microsoft Office PowerPoint</Application>
  <PresentationFormat>Экран (4:3)</PresentationFormat>
  <Paragraphs>138</Paragraphs>
  <Slides>17</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3</vt:i4>
      </vt:variant>
      <vt:variant>
        <vt:lpstr>Заголовки слайдов</vt:lpstr>
      </vt:variant>
      <vt:variant>
        <vt:i4>17</vt:i4>
      </vt:variant>
    </vt:vector>
  </HeadingPairs>
  <TitlesOfParts>
    <vt:vector size="23" baseType="lpstr">
      <vt:lpstr>Arial</vt:lpstr>
      <vt:lpstr>Calibri</vt:lpstr>
      <vt:lpstr>Calibri Light</vt:lpstr>
      <vt:lpstr>Тема Office</vt:lpstr>
      <vt:lpstr>4_Office Theme</vt:lpstr>
      <vt:lpstr>Office Theme</vt:lpstr>
      <vt:lpstr>  Предпринимательство: кейс   NVIDIA часть 2</vt:lpstr>
      <vt:lpstr>Презентация PowerPoint</vt:lpstr>
      <vt:lpstr>1993: три технаря-соучредителя</vt:lpstr>
      <vt:lpstr>Реакция NVIDIA на deep learning: бегом, изо всех сил!</vt:lpstr>
      <vt:lpstr>2017, 11 мая, GTC-2017</vt:lpstr>
      <vt:lpstr>3.5 месяцев на удвоение мощности</vt:lpstr>
      <vt:lpstr>Типичное приложение в датацентре</vt:lpstr>
      <vt:lpstr>Роботакси и новая стратегия: 2017</vt:lpstr>
      <vt:lpstr>Как дела у NVIDIA?       ?</vt:lpstr>
      <vt:lpstr>Неожиданности GTC в марте 2018</vt:lpstr>
      <vt:lpstr>Системное мышление: платформы</vt:lpstr>
      <vt:lpstr>Не ждать! Покупайте сегодня наш GPU и начинайте разрабатывать свой продукт. Когда научитесь и разработаете, выйдет завтрашний GPU – но ваш продукт как раз будет готов!</vt:lpstr>
      <vt:lpstr>Intelligence Platform Stack and machine learning engineering in it</vt:lpstr>
      <vt:lpstr>Совместимость архитектур:  они программируются одинаково! (ну, почти)</vt:lpstr>
      <vt:lpstr>Новые CPU – это GPU (general processing unit) (моя гипотеза)</vt:lpstr>
      <vt:lpstr>Это всё прелюдия, фуга впереди!</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смычки менеджеров и инженеров</dc:title>
  <dc:creator>TechInvestLab</dc:creator>
  <cp:lastModifiedBy>ailev</cp:lastModifiedBy>
  <cp:revision>901</cp:revision>
  <dcterms:created xsi:type="dcterms:W3CDTF">2014-11-25T15:31:01Z</dcterms:created>
  <dcterms:modified xsi:type="dcterms:W3CDTF">2018-05-18T23:28:07Z</dcterms:modified>
</cp:coreProperties>
</file>