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314" r:id="rId3"/>
    <p:sldId id="315" r:id="rId4"/>
    <p:sldId id="259" r:id="rId5"/>
    <p:sldId id="273" r:id="rId6"/>
    <p:sldId id="260" r:id="rId7"/>
    <p:sldId id="262" r:id="rId8"/>
    <p:sldId id="264" r:id="rId9"/>
    <p:sldId id="277" r:id="rId10"/>
    <p:sldId id="306" r:id="rId11"/>
    <p:sldId id="307" r:id="rId12"/>
    <p:sldId id="280" r:id="rId13"/>
    <p:sldId id="308" r:id="rId14"/>
    <p:sldId id="305" r:id="rId15"/>
    <p:sldId id="309" r:id="rId16"/>
    <p:sldId id="281" r:id="rId17"/>
    <p:sldId id="263" r:id="rId18"/>
    <p:sldId id="267" r:id="rId19"/>
    <p:sldId id="261" r:id="rId20"/>
    <p:sldId id="282" r:id="rId21"/>
    <p:sldId id="283" r:id="rId22"/>
    <p:sldId id="284" r:id="rId23"/>
    <p:sldId id="276" r:id="rId24"/>
    <p:sldId id="310" r:id="rId25"/>
    <p:sldId id="312" r:id="rId26"/>
    <p:sldId id="289" r:id="rId27"/>
    <p:sldId id="313" r:id="rId28"/>
    <p:sldId id="318" r:id="rId29"/>
    <p:sldId id="286" r:id="rId30"/>
    <p:sldId id="320" r:id="rId31"/>
    <p:sldId id="304" r:id="rId32"/>
    <p:sldId id="319" r:id="rId33"/>
    <p:sldId id="287" r:id="rId34"/>
    <p:sldId id="288" r:id="rId35"/>
    <p:sldId id="290" r:id="rId36"/>
    <p:sldId id="291" r:id="rId37"/>
    <p:sldId id="323" r:id="rId38"/>
    <p:sldId id="292" r:id="rId39"/>
    <p:sldId id="294" r:id="rId40"/>
    <p:sldId id="295" r:id="rId41"/>
    <p:sldId id="293" r:id="rId42"/>
    <p:sldId id="296" r:id="rId43"/>
    <p:sldId id="297" r:id="rId44"/>
    <p:sldId id="299" r:id="rId45"/>
    <p:sldId id="300" r:id="rId46"/>
    <p:sldId id="298" r:id="rId47"/>
    <p:sldId id="317" r:id="rId48"/>
    <p:sldId id="316" r:id="rId49"/>
    <p:sldId id="302" r:id="rId50"/>
    <p:sldId id="322" r:id="rId51"/>
    <p:sldId id="301" r:id="rId52"/>
    <p:sldId id="303" r:id="rId53"/>
    <p:sldId id="274" r:id="rId54"/>
    <p:sldId id="269" r:id="rId55"/>
    <p:sldId id="272" r:id="rId56"/>
    <p:sldId id="268" r:id="rId57"/>
    <p:sldId id="270" r:id="rId58"/>
    <p:sldId id="271" r:id="rId59"/>
    <p:sldId id="266"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07" autoAdjust="0"/>
  </p:normalViewPr>
  <p:slideViewPr>
    <p:cSldViewPr>
      <p:cViewPr>
        <p:scale>
          <a:sx n="40" d="100"/>
          <a:sy n="40" d="100"/>
        </p:scale>
        <p:origin x="-1378" y="-82"/>
      </p:cViewPr>
      <p:guideLst>
        <p:guide orient="horz" pos="2160"/>
        <p:guide pos="2880"/>
      </p:guideLst>
    </p:cSldViewPr>
  </p:slideViewPr>
  <p:notesTextViewPr>
    <p:cViewPr>
      <p:scale>
        <a:sx n="1" d="1"/>
        <a:sy n="1" d="1"/>
      </p:scale>
      <p:origin x="0" y="0"/>
    </p:cViewPr>
  </p:notesTextViewPr>
  <p:notesViewPr>
    <p:cSldViewPr>
      <p:cViewPr varScale="1">
        <p:scale>
          <a:sx n="47" d="100"/>
          <a:sy n="47" d="100"/>
        </p:scale>
        <p:origin x="-2016" y="-10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CBEC9A-48C1-4594-A1E5-60861BB01F86}" type="datetimeFigureOut">
              <a:rPr lang="ru-RU" smtClean="0"/>
              <a:t>23.05.2014</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265FD6-5180-4ACD-BBFB-EB887E4859D6}" type="slidenum">
              <a:rPr lang="ru-RU" smtClean="0"/>
              <a:t>‹#›</a:t>
            </a:fld>
            <a:endParaRPr lang="ru-RU"/>
          </a:p>
        </p:txBody>
      </p:sp>
    </p:spTree>
    <p:extLst>
      <p:ext uri="{BB962C8B-B14F-4D97-AF65-F5344CB8AC3E}">
        <p14:creationId xmlns:p14="http://schemas.microsoft.com/office/powerpoint/2010/main" val="1658526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C2588-12A5-4E11-B5C8-B633550FED6E}" type="datetimeFigureOut">
              <a:rPr lang="ru-RU" smtClean="0"/>
              <a:t>23.05.2014</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FBA48-DE8F-47E7-BD52-184FDFEC9B9E}" type="slidenum">
              <a:rPr lang="ru-RU" smtClean="0"/>
              <a:t>‹#›</a:t>
            </a:fld>
            <a:endParaRPr lang="ru-RU"/>
          </a:p>
        </p:txBody>
      </p:sp>
    </p:spTree>
    <p:extLst>
      <p:ext uri="{BB962C8B-B14F-4D97-AF65-F5344CB8AC3E}">
        <p14:creationId xmlns:p14="http://schemas.microsoft.com/office/powerpoint/2010/main" val="390138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ru.wikipedia.org/wiki/%D0%9D%D0%BE%D0%B2%D0%BE%D1%80%D0%BE%D1%81%D1%81%D0%B8%D1%8F"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ru.wikipedia.org/wiki/%D0%9F%D1%80%D0%BE%D1%82%D0%B5%D0%BA%D1%82%D0%BE%D1%80%D0%B0%D1%82" TargetMode="External"/><Relationship Id="rId5" Type="http://schemas.openxmlformats.org/officeDocument/2006/relationships/hyperlink" Target="http://ru.wikipedia.org/wiki/%D0%9A%D1%80%D1%8B%D0%BC%D1%81%D0%BA%D0%BE%D0%B5_%D1%85%D0%B0%D0%BD%D1%81%D1%82%D0%B2%D0%BE" TargetMode="External"/><Relationship Id="rId4" Type="http://schemas.openxmlformats.org/officeDocument/2006/relationships/hyperlink" Target="http://ru.wikipedia.org/wiki/%D0%A1%D0%B5%D0%B2%D0%B5%D1%80%D0%BD%D1%8B%D0%B9_%D0%9A%D0%B0%D0%B2%D0%BA%D0%B0%D0%B7"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ru.wikipedia.org/wiki/%D0%9D%D0%B0%D0%B1%D0%B0%D1%82" TargetMode="External"/><Relationship Id="rId3" Type="http://schemas.openxmlformats.org/officeDocument/2006/relationships/hyperlink" Target="http://ru.wikipedia.org/wiki/%D0%93%D0%BB%D0%B0%D0%B2%D0%BD%D1%8B%D0%B9_%D0%B2%D0%BE%D0%B5%D0%BD%D0%BD%D1%8B%D0%B9_%D0%BA%D0%BB%D0%B8%D0%BD%D0%B8%D1%87%D0%B5%D1%81%D0%BA%D0%B8%D0%B9_%D0%B3%D0%BE%D1%81%D0%BF%D0%B8%D1%82%D0%B0%D0%BB%D1%8C_%D0%B8%D0%BC%D0%B5%D0%BD%D0%B8_%D0%9D._%D0%9D._%D0%91%D1%83%D1%80%D0%B4%D0%B5%D0%BD%D0%BA%D0%BE" TargetMode="External"/><Relationship Id="rId7" Type="http://schemas.openxmlformats.org/officeDocument/2006/relationships/hyperlink" Target="http://ru.wikipedia.org/wiki/%D0%90%D0%BC%D0%B2%D1%80%D0%BE%D1%81%D0%B8%D0%B9_(%D0%97%D0%B5%D1%80%D1%82%D0%B8%D1%81-%D0%9A%D0%B0%D0%BC%D0%B5%D0%BD%D1%81%D0%BA%D0%B8%D0%B9)"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ru.wikipedia.org/wiki/%D0%9A%D0%B8%D1%82%D0%B0%D0%B9-%D0%B3%D0%BE%D1%80%D0%BE%D0%B4" TargetMode="External"/><Relationship Id="rId11" Type="http://schemas.openxmlformats.org/officeDocument/2006/relationships/hyperlink" Target="http://ru.wikipedia.org/wiki/%D0%95%D1%80%D0%BE%D0%BF%D0%BA%D0%B8%D0%BD,_%D0%9F%D1%91%D1%82%D1%80_%D0%94%D0%BC%D0%B8%D1%82%D1%80%D0%B8%D0%B5%D0%B2%D0%B8%D1%87" TargetMode="External"/><Relationship Id="rId5" Type="http://schemas.openxmlformats.org/officeDocument/2006/relationships/hyperlink" Target="http://ru.wikipedia.org/wiki/%D0%91%D0%BE%D0%B3%D0%BE%D0%BB%D1%8E%D0%B1%D1%81%D0%BA%D0%B0%D1%8F_%D0%B8%D0%BA%D0%BE%D0%BD%D0%B0_%D0%91%D0%BE%D0%B6%D0%B8%D0%B5%D0%B9_%D0%9C%D0%B0%D1%82%D0%B5%D1%80%D0%B8" TargetMode="External"/><Relationship Id="rId10" Type="http://schemas.openxmlformats.org/officeDocument/2006/relationships/hyperlink" Target="http://ru.wikipedia.org/wiki/%D0%94%D0%BE%D0%BD%D1%81%D0%BA%D0%BE%D0%B9_%D0%BC%D0%BE%D0%BD%D0%B0%D1%81%D1%82%D1%8B%D1%80%D1%8C" TargetMode="External"/><Relationship Id="rId4" Type="http://schemas.openxmlformats.org/officeDocument/2006/relationships/hyperlink" Target="http://ru.wikipedia.org/wiki/%D0%A7%D1%83%D0%B4%D0%BE%D1%82%D0%B2%D0%BE%D1%80%D0%BD%D0%B0%D1%8F_%D0%B8%D0%BA%D0%BE%D0%BD%D0%B0" TargetMode="External"/><Relationship Id="rId9" Type="http://schemas.openxmlformats.org/officeDocument/2006/relationships/hyperlink" Target="http://ru.wikipedia.org/wiki/%D0%A7%D1%83%D0%B4%D0%BE%D0%B2_%D0%BC%D0%BE%D0%BD%D0%B0%D1%81%D1%82%D1%8B%D1%80%D1%8C"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en.wikipedia.org/wiki/John_Stuart_Mil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en.wikipedia.org/wiki/Jeremy_Bentham"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1st-art-gallery.com/Felix-Thorigny/Felix-Thorigny-oil-paintings.html"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1st-art-gallery.com/Musee-De-La-Ville-De-Paris,-Musee-Carnavalet-Paris.html"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ocp.hul.harvard.edu/contagion/koch.html"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u.wikipedia.org/wiki/%D0%92%D0%B8%D0%BA%D1%82%D0%BE%D1%80_%D0%9C%D0%B8%D1%85%D0%B0%D0%B9%D0%BB%D0%BE%D0%B2%D0%B8%D1%87_%D0%92%D0%B0%D1%81%D0%BD%D0%B5%D1%86%D0%BE%D0%B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smtClean="0"/>
          </a:p>
          <a:p>
            <a:r>
              <a:rPr lang="ru-RU" dirty="0" smtClean="0"/>
              <a:t>Этатистские решения, которые в буквальном смысле слова оправдывают существование государства по сей день.</a:t>
            </a:r>
          </a:p>
          <a:p>
            <a:endParaRPr lang="ru-RU" dirty="0" smtClean="0"/>
          </a:p>
          <a:p>
            <a:r>
              <a:rPr lang="ru-RU" dirty="0" smtClean="0"/>
              <a:t>Выступление будет концентрироваться на Европе, в том числе потому, что именно европейсквя модель современного государства является основной. </a:t>
            </a:r>
            <a:endParaRPr lang="ru-RU" dirty="0"/>
          </a:p>
          <a:p>
            <a:endParaRPr lang="ru-RU" dirty="0" smtClean="0"/>
          </a:p>
          <a:p>
            <a:r>
              <a:rPr lang="ru-RU" dirty="0" smtClean="0"/>
              <a:t>Актуализация.</a:t>
            </a:r>
            <a:endParaRPr lang="ru-RU" dirty="0"/>
          </a:p>
          <a:p>
            <a:r>
              <a:rPr lang="ru-RU" dirty="0" smtClean="0"/>
              <a:t>Шутка про КРЫМ-бинго. Можете сосчитать сколько раз будет в презентации будет упомянут Крым.</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1</a:t>
            </a:fld>
            <a:endParaRPr lang="ru-RU"/>
          </a:p>
        </p:txBody>
      </p:sp>
    </p:spTree>
    <p:extLst>
      <p:ext uri="{BB962C8B-B14F-4D97-AF65-F5344CB8AC3E}">
        <p14:creationId xmlns:p14="http://schemas.microsoft.com/office/powerpoint/2010/main" val="828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Эпидемиология бубонной чумы</a:t>
            </a:r>
            <a:r>
              <a:rPr lang="ru-RU" baseline="0" dirty="0" smtClean="0"/>
              <a:t> была раскрыта только в 1894-1898 гг. </a:t>
            </a:r>
            <a:r>
              <a:rPr lang="en-US" i="1" dirty="0" smtClean="0"/>
              <a:t>Yersinia </a:t>
            </a:r>
            <a:r>
              <a:rPr lang="en-US" i="1" dirty="0" err="1" smtClean="0"/>
              <a:t>pestis</a:t>
            </a:r>
            <a:r>
              <a:rPr lang="en-US" dirty="0" smtClean="0"/>
              <a:t>.</a:t>
            </a:r>
            <a:r>
              <a:rPr lang="ru-RU" dirty="0" smtClean="0"/>
              <a:t>,</a:t>
            </a:r>
            <a:r>
              <a:rPr lang="ru-RU" baseline="0" dirty="0" smtClean="0"/>
              <a:t> два вектора – блохи и грызуны, человек</a:t>
            </a:r>
            <a:r>
              <a:rPr lang="ru-RU" baseline="0" dirty="0" smtClean="0"/>
              <a:t>.</a:t>
            </a:r>
          </a:p>
          <a:p>
            <a:endParaRPr lang="ru-RU" dirty="0"/>
          </a:p>
          <a:p>
            <a:r>
              <a:rPr lang="ru-RU" baseline="0" dirty="0" smtClean="0"/>
              <a:t>Корабельная</a:t>
            </a:r>
            <a:r>
              <a:rPr lang="ru-RU" dirty="0" smtClean="0"/>
              <a:t> крыса. Общительная, дружелюбная.</a:t>
            </a:r>
            <a:endParaRPr lang="ru-RU" baseline="0" dirty="0" smtClean="0"/>
          </a:p>
          <a:p>
            <a:r>
              <a:rPr lang="en-US" dirty="0" err="1" smtClean="0"/>
              <a:t>ature</a:t>
            </a:r>
            <a:r>
              <a:rPr lang="en-US" dirty="0" smtClean="0"/>
              <a:t> and friend, that lives not so distant from us, cute it is. Unlike his cousin, the brown rat, that took over its ecological niche later on, and is more familiar in modern times, the black rat was definitely not shy, but lived in close proximity to people, with whom they shared the same dietary preferences.</a:t>
            </a:r>
            <a:r>
              <a:rPr lang="ru-RU" dirty="0" smtClean="0"/>
              <a:t> Больше чем 500 м,</a:t>
            </a:r>
            <a:r>
              <a:rPr lang="ru-RU" baseline="0" dirty="0" smtClean="0"/>
              <a:t> крысы не проплывают.</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10</a:t>
            </a:fld>
            <a:endParaRPr lang="ru-RU"/>
          </a:p>
        </p:txBody>
      </p:sp>
    </p:spTree>
    <p:extLst>
      <p:ext uri="{BB962C8B-B14F-4D97-AF65-F5344CB8AC3E}">
        <p14:creationId xmlns:p14="http://schemas.microsoft.com/office/powerpoint/2010/main" val="379527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once infected--and here you'll feel sorry for the poor flea--the flea does not survive the plague either. The bacterium blocks the gut of the flea, causing it to starve to death. Poor thing. But before dying, in a frenzied bid to survive, the flea feeds repeatedly, and in each bite inoculates perhaps a hundred thousand bacteria into the bloodstream of its warm-blooded victim. a rodent host of fleas sickens and dies, the fleas leap to the warm body of another mammal that passes within leaping radius. And the flea also is capable of hibernating for as much as a couple of months, lying in wait.</a:t>
            </a:r>
            <a:r>
              <a:rPr lang="ru-RU" dirty="0" smtClean="0"/>
              <a:t> </a:t>
            </a:r>
            <a:r>
              <a:rPr lang="en-US" dirty="0" smtClean="0"/>
              <a:t>And there were particular moments that were especially dangerous, such as the laying out and final attentions to the dead. As the body cooled, the fleas infesting it became desperate to escape to the next warm body that approached;</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11</a:t>
            </a:fld>
            <a:endParaRPr lang="ru-RU"/>
          </a:p>
        </p:txBody>
      </p:sp>
    </p:spTree>
    <p:extLst>
      <p:ext uri="{BB962C8B-B14F-4D97-AF65-F5344CB8AC3E}">
        <p14:creationId xmlns:p14="http://schemas.microsoft.com/office/powerpoint/2010/main" val="411042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310136"/>
          </a:xfrm>
        </p:spPr>
      </p:sp>
      <p:sp>
        <p:nvSpPr>
          <p:cNvPr id="3" name="Notes Placeholder 2"/>
          <p:cNvSpPr>
            <a:spLocks noGrp="1"/>
          </p:cNvSpPr>
          <p:nvPr>
            <p:ph type="body" idx="1"/>
          </p:nvPr>
        </p:nvSpPr>
        <p:spPr>
          <a:xfrm>
            <a:off x="692696" y="3995936"/>
            <a:ext cx="5486400" cy="4114800"/>
          </a:xfrm>
        </p:spPr>
        <p:txBody>
          <a:bodyPr/>
          <a:lstStyle/>
          <a:p>
            <a:endParaRPr lang="ru-RU" dirty="0" smtClean="0"/>
          </a:p>
          <a:p>
            <a:r>
              <a:rPr lang="en-US" dirty="0" smtClean="0"/>
              <a:t>The first is what we've been describing as classic bubonic plague, the most common and historically most important form. Then there's </a:t>
            </a:r>
            <a:r>
              <a:rPr lang="en-US" dirty="0" err="1" smtClean="0"/>
              <a:t>septicemic</a:t>
            </a:r>
            <a:r>
              <a:rPr lang="en-US" dirty="0" smtClean="0"/>
              <a:t> </a:t>
            </a:r>
            <a:r>
              <a:rPr lang="en-US" dirty="0" smtClean="0"/>
              <a:t>plague, which is an overwhelming infection in which the patient frequently dies, even before developing a bubo. But this, as I said, is not a separate disease; simply a fulminant form of plague; and it's most common among the elderly. </a:t>
            </a:r>
          </a:p>
          <a:p>
            <a:r>
              <a:rPr lang="en-US" dirty="0" smtClean="0"/>
              <a:t>Then there's pneumonic plague, which again is the same disease, but clinically and epidemiologically distinct. It begins with an ordinary case of plague, complicated by pneumonia, and can then give rise to a secondary catastrophe, within the general disaster; that is, the disease is then spread by bacteria coughed out in the sputum of the victim and spread person to person when inhaled by those near him or her. This form of plague is not dependent on fleas. It's highly infectious, and as far as is known is one hundred percent </a:t>
            </a:r>
            <a:r>
              <a:rPr lang="en-US" dirty="0" smtClean="0"/>
              <a:t>fatal</a:t>
            </a:r>
            <a:r>
              <a:rPr lang="ru-RU" baseline="0" dirty="0" smtClean="0"/>
              <a:t> </a:t>
            </a:r>
            <a:r>
              <a:rPr lang="en-US" baseline="0" dirty="0" smtClean="0"/>
              <a:t>if untreated</a:t>
            </a:r>
            <a:r>
              <a:rPr lang="en-US" dirty="0" smtClean="0"/>
              <a:t>. </a:t>
            </a:r>
          </a:p>
          <a:p>
            <a:endParaRPr lang="ru-RU" dirty="0" smtClean="0"/>
          </a:p>
          <a:p>
            <a:r>
              <a:rPr lang="ru-RU" dirty="0" smtClean="0"/>
              <a:t>«Амбулаторная</a:t>
            </a:r>
            <a:r>
              <a:rPr lang="ru-RU" baseline="0" dirty="0" smtClean="0"/>
              <a:t> чума»</a:t>
            </a:r>
            <a:endParaRPr lang="en-US" dirty="0" smtClean="0"/>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12</a:t>
            </a:fld>
            <a:endParaRPr lang="ru-RU"/>
          </a:p>
        </p:txBody>
      </p:sp>
    </p:spTree>
    <p:extLst>
      <p:ext uri="{BB962C8B-B14F-4D97-AF65-F5344CB8AC3E}">
        <p14:creationId xmlns:p14="http://schemas.microsoft.com/office/powerpoint/2010/main" val="289767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541 A.D., and is called the Plague of Justinian.</a:t>
            </a:r>
            <a:r>
              <a:rPr lang="ru-RU" dirty="0" smtClean="0"/>
              <a:t> 100</a:t>
            </a:r>
            <a:r>
              <a:rPr lang="ru-RU" baseline="0" dirty="0" smtClean="0"/>
              <a:t> млн. погибших</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Вторая пандемия – 30% населения Европы.</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Флоренция</a:t>
            </a:r>
            <a:r>
              <a:rPr lang="ru-RU" baseline="0" dirty="0" smtClean="0"/>
              <a:t> 1348, 50% населения, Декамерон. </a:t>
            </a:r>
            <a:r>
              <a:rPr lang="ru-RU" dirty="0" smtClean="0"/>
              <a:t>Раз в поколение.</a:t>
            </a:r>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13</a:t>
            </a:fld>
            <a:endParaRPr lang="ru-RU"/>
          </a:p>
        </p:txBody>
      </p:sp>
    </p:spTree>
    <p:extLst>
      <p:ext uri="{BB962C8B-B14F-4D97-AF65-F5344CB8AC3E}">
        <p14:creationId xmlns:p14="http://schemas.microsoft.com/office/powerpoint/2010/main" val="340265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8FBA48-DE8F-47E7-BD52-184FDFEC9B9E}" type="slidenum">
              <a:rPr lang="ru-RU" smtClean="0"/>
              <a:t>14</a:t>
            </a:fld>
            <a:endParaRPr lang="ru-RU"/>
          </a:p>
        </p:txBody>
      </p:sp>
    </p:spTree>
    <p:extLst>
      <p:ext uri="{BB962C8B-B14F-4D97-AF65-F5344CB8AC3E}">
        <p14:creationId xmlns:p14="http://schemas.microsoft.com/office/powerpoint/2010/main" val="334845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8FBA48-DE8F-47E7-BD52-184FDFEC9B9E}" type="slidenum">
              <a:rPr lang="ru-RU" smtClean="0"/>
              <a:t>15</a:t>
            </a:fld>
            <a:endParaRPr lang="ru-RU"/>
          </a:p>
        </p:txBody>
      </p:sp>
    </p:spTree>
    <p:extLst>
      <p:ext uri="{BB962C8B-B14F-4D97-AF65-F5344CB8AC3E}">
        <p14:creationId xmlns:p14="http://schemas.microsoft.com/office/powerpoint/2010/main" val="2507470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practice, treatment was pitifully rare for plague sufferers. </a:t>
            </a:r>
            <a:endParaRPr lang="ru-RU" dirty="0" smtClean="0"/>
          </a:p>
          <a:p>
            <a:endParaRPr lang="ru-RU" dirty="0" smtClean="0"/>
          </a:p>
          <a:p>
            <a:r>
              <a:rPr lang="en-US" dirty="0" smtClean="0"/>
              <a:t>one of the terrors of the plague was that it broke the common bonds of humanity, and the common plight of plague victims was often to be abandoned, to face agony and death alone</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16</a:t>
            </a:fld>
            <a:endParaRPr lang="ru-RU"/>
          </a:p>
        </p:txBody>
      </p:sp>
    </p:spTree>
    <p:extLst>
      <p:ext uri="{BB962C8B-B14F-4D97-AF65-F5344CB8AC3E}">
        <p14:creationId xmlns:p14="http://schemas.microsoft.com/office/powerpoint/2010/main" val="1338730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Чума – крысы</a:t>
            </a:r>
            <a:r>
              <a:rPr lang="ru-RU" baseline="0" dirty="0" smtClean="0"/>
              <a:t> – порты. Блохи плохо путешествуют, а крысы нет.</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17</a:t>
            </a:fld>
            <a:endParaRPr lang="ru-RU"/>
          </a:p>
        </p:txBody>
      </p:sp>
    </p:spTree>
    <p:extLst>
      <p:ext uri="{BB962C8B-B14F-4D97-AF65-F5344CB8AC3E}">
        <p14:creationId xmlns:p14="http://schemas.microsoft.com/office/powerpoint/2010/main" val="147184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Disease exists for an intelligible reason, and it implies a rational therapeutics, which is repentance: propitiation of God, amendment of conduct, and renewed obedience to the laws.</a:t>
            </a:r>
            <a:endParaRPr lang="ru-RU" dirty="0" smtClean="0"/>
          </a:p>
          <a:p>
            <a:pPr marL="228600" indent="-228600">
              <a:buAutoNum type="arabicParenR"/>
            </a:pPr>
            <a:r>
              <a:rPr lang="en-US" dirty="0" smtClean="0"/>
              <a:t>epidemic diseases are diabolical plots, not natural events. There's some occult secret crime caused by the poisoning of witches or scapegoats, </a:t>
            </a:r>
            <a:r>
              <a:rPr lang="ru-RU" dirty="0" smtClean="0"/>
              <a:t>Терапия</a:t>
            </a:r>
            <a:r>
              <a:rPr lang="en-US" dirty="0" smtClean="0"/>
              <a:t>: burn</a:t>
            </a:r>
            <a:r>
              <a:rPr lang="en-US" baseline="0" dirty="0" smtClean="0"/>
              <a:t> the witch; exorcism </a:t>
            </a:r>
            <a:r>
              <a:rPr lang="ru-RU" baseline="0" dirty="0" smtClean="0"/>
              <a:t>(культ святых, </a:t>
            </a:r>
            <a:r>
              <a:rPr lang="en-US" baseline="0" dirty="0" smtClean="0"/>
              <a:t>royal touch)</a:t>
            </a:r>
            <a:endParaRPr lang="ru-RU" baseline="0" dirty="0" smtClean="0"/>
          </a:p>
          <a:p>
            <a:pPr marL="228600" indent="-228600">
              <a:buAutoNum type="arabicParenR"/>
            </a:pPr>
            <a:r>
              <a:rPr lang="ru-RU" baseline="0" dirty="0" smtClean="0"/>
              <a:t>Гиппократ, Греция, 5 в. До н.э. Первая научная теория (гуморальная)</a:t>
            </a:r>
            <a:r>
              <a:rPr lang="en-US" dirty="0" smtClean="0"/>
              <a:t> still be treated in </a:t>
            </a:r>
            <a:r>
              <a:rPr lang="en-US" dirty="0" err="1" smtClean="0"/>
              <a:t>Unani</a:t>
            </a:r>
            <a:r>
              <a:rPr lang="en-US" dirty="0" smtClean="0"/>
              <a:t> medicine by a Hippocratic style medicine</a:t>
            </a:r>
            <a:r>
              <a:rPr lang="ru-RU" dirty="0" smtClean="0"/>
              <a:t>. Дисбаланс </a:t>
            </a:r>
            <a:r>
              <a:rPr lang="en-US" dirty="0" smtClean="0"/>
              <a:t>phlegm, black bile, yellow bile and blood.</a:t>
            </a:r>
            <a:r>
              <a:rPr lang="en-US" baseline="0" dirty="0" smtClean="0"/>
              <a:t> </a:t>
            </a:r>
            <a:r>
              <a:rPr lang="ru-RU" baseline="0" dirty="0" smtClean="0"/>
              <a:t>Темпераменты. Малярия, осложненная пневмонией. </a:t>
            </a:r>
            <a:r>
              <a:rPr lang="en-US" dirty="0" smtClean="0"/>
              <a:t>Medicine, in other words, was conceived as a process of addition and subtraction, adding what is wanting and subtracting what is in </a:t>
            </a:r>
            <a:r>
              <a:rPr lang="en-US" dirty="0" err="1" smtClean="0"/>
              <a:t>exces</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18</a:t>
            </a:fld>
            <a:endParaRPr lang="ru-RU"/>
          </a:p>
        </p:txBody>
      </p:sp>
    </p:spTree>
    <p:extLst>
      <p:ext uri="{BB962C8B-B14F-4D97-AF65-F5344CB8AC3E}">
        <p14:creationId xmlns:p14="http://schemas.microsoft.com/office/powerpoint/2010/main" val="24177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Медицинские идеи ложатся в основу идеологии.</a:t>
            </a:r>
            <a:r>
              <a:rPr lang="ru-RU" baseline="0" dirty="0" smtClean="0"/>
              <a:t> Их выбор осуществляется не только из научных соображений, но и исходя из того, какой тип общества они поддерживают, какой власть наделяют те или иные группы, элиты, страны. Индивидуальные стратегии </a:t>
            </a:r>
            <a:r>
              <a:rPr lang="en-US" baseline="0" dirty="0" err="1" smtClean="0"/>
              <a:t>vs</a:t>
            </a:r>
            <a:r>
              <a:rPr lang="en-US" baseline="0" dirty="0" smtClean="0"/>
              <a:t> </a:t>
            </a:r>
            <a:r>
              <a:rPr lang="ru-RU" baseline="0" dirty="0" smtClean="0"/>
              <a:t>коллективные</a:t>
            </a:r>
          </a:p>
          <a:p>
            <a:r>
              <a:rPr lang="ru-RU" baseline="0" dirty="0" smtClean="0"/>
              <a:t>Миазма, отравленный воздух. Бегство. Поиск и ликвидация источников вони – отходы всех видов, бойни, захоронение трупов. Полив водой как крещение. Ароматизирующие костры (смолы, сера). Стрельба из пушек. Личные меры. Маски. Закрыть окна и двери. Не прикасаться к провонявшим вещам больных. Вощеные костюмы – чтобы отравленная миазма не проникала к ним. Подходить к больным с наветренной стороны, держаться на расстоянии.</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19</a:t>
            </a:fld>
            <a:endParaRPr lang="ru-RU"/>
          </a:p>
        </p:txBody>
      </p:sp>
    </p:spTree>
    <p:extLst>
      <p:ext uri="{BB962C8B-B14F-4D97-AF65-F5344CB8AC3E}">
        <p14:creationId xmlns:p14="http://schemas.microsoft.com/office/powerpoint/2010/main" val="402137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8FBA48-DE8F-47E7-BD52-184FDFEC9B9E}" type="slidenum">
              <a:rPr lang="ru-RU" smtClean="0"/>
              <a:t>2</a:t>
            </a:fld>
            <a:endParaRPr lang="ru-RU"/>
          </a:p>
        </p:txBody>
      </p:sp>
    </p:spTree>
    <p:extLst>
      <p:ext uri="{BB962C8B-B14F-4D97-AF65-F5344CB8AC3E}">
        <p14:creationId xmlns:p14="http://schemas.microsoft.com/office/powerpoint/2010/main" val="69622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Картина Делоне. Чума в</a:t>
            </a:r>
            <a:r>
              <a:rPr lang="ru-RU" baseline="0" dirty="0" smtClean="0"/>
              <a:t> Риме</a:t>
            </a:r>
          </a:p>
          <a:p>
            <a:r>
              <a:rPr lang="ru-RU" baseline="0" dirty="0" smtClean="0"/>
              <a:t>Божественный гнев падает на грешников. Проститутки, евреи, еретики, нищие, цыгане.</a:t>
            </a:r>
          </a:p>
          <a:p>
            <a:r>
              <a:rPr lang="ru-RU" baseline="0" dirty="0" smtClean="0"/>
              <a:t>Комбинированная стратегия - поиск отравителей воздуха.</a:t>
            </a:r>
          </a:p>
          <a:p>
            <a:r>
              <a:rPr lang="en-US" dirty="0" smtClean="0"/>
              <a:t>Milan in 1630 was at war with Spain,</a:t>
            </a:r>
            <a:r>
              <a:rPr lang="ru-RU" dirty="0" smtClean="0"/>
              <a:t> </a:t>
            </a:r>
            <a:r>
              <a:rPr lang="en-US" dirty="0" smtClean="0"/>
              <a:t>four hapless Spaniards were found in the city, just as plague was breaking out, and they were accused of starting it by spreading poisonous ointment on the doors of the houses of the city. Under torture, they confessed to the crime and were convicted of high treason, and then sentenced to have their hands cut off, to be broken on the wheel, and then burned at the stake. So, at the site of their execution--and hence the term--we have this, which is the Column of Infamy. </a:t>
            </a:r>
            <a:endParaRPr lang="ru-RU" baseline="0" dirty="0" smtClean="0"/>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20</a:t>
            </a:fld>
            <a:endParaRPr lang="ru-RU"/>
          </a:p>
        </p:txBody>
      </p:sp>
    </p:spTree>
    <p:extLst>
      <p:ext uri="{BB962C8B-B14F-4D97-AF65-F5344CB8AC3E}">
        <p14:creationId xmlns:p14="http://schemas.microsoft.com/office/powerpoint/2010/main" val="4021370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plague led also to the first successful strategies of public health to combat pestilence; strategies that were often draconian, in direct proportion to the magnitude of the threat. These strategies included, as we'll see, boards of health, with almost unlimited powers during the emergency: quarantine; military lines and naval blockades to isolate cities, or even whole countries; and we'll see pest houses to confine and isolate the sick and dying.</a:t>
            </a:r>
            <a:r>
              <a:rPr lang="ru-RU" dirty="0" smtClean="0"/>
              <a:t>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21</a:t>
            </a:fld>
            <a:endParaRPr lang="ru-RU"/>
          </a:p>
        </p:txBody>
      </p:sp>
    </p:spTree>
    <p:extLst>
      <p:ext uri="{BB962C8B-B14F-4D97-AF65-F5344CB8AC3E}">
        <p14:creationId xmlns:p14="http://schemas.microsoft.com/office/powerpoint/2010/main" val="3209181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Italian states, at the time of the Renaissance, devoted a special role--deserved a special role as the inventors of these public health measures. This was thrust upon them by their vulnerable position at the geographic center of trade routes in the Mediterranean. So, we'll see the decisive role in the development of these measures was played by places like Florence and the great port cities like Genoa, Naples, Venice.</a:t>
            </a:r>
            <a:endParaRPr lang="ru-RU" dirty="0" smtClean="0"/>
          </a:p>
          <a:p>
            <a:r>
              <a:rPr lang="ru-RU" dirty="0" smtClean="0"/>
              <a:t>Никакой научной</a:t>
            </a:r>
            <a:r>
              <a:rPr lang="ru-RU" baseline="0" dirty="0" smtClean="0"/>
              <a:t> основы?</a:t>
            </a:r>
          </a:p>
          <a:p>
            <a:r>
              <a:rPr lang="en-US" dirty="0" smtClean="0"/>
              <a:t>lazarettos, the pest houses. And these shouldn't be confused with modern hospitals. They weren't places of cure but rather barrack-like places of horror and death, where inmates died en masse; where people were locked up, not so much to be cured, but to spare the city of the danger of inhaling deadly vapors from their contaminated bodies</a:t>
            </a:r>
            <a:r>
              <a:rPr lang="ru-RU" dirty="0" smtClean="0"/>
              <a:t>. </a:t>
            </a:r>
            <a:r>
              <a:rPr lang="en-US" dirty="0" err="1" smtClean="0"/>
              <a:t>Lazarettj</a:t>
            </a:r>
            <a:r>
              <a:rPr lang="en-US" baseline="0" dirty="0" smtClean="0"/>
              <a:t> – </a:t>
            </a:r>
            <a:r>
              <a:rPr lang="ru-RU" baseline="0" dirty="0" smtClean="0"/>
              <a:t>Лазарь, восставший из мертых.</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22</a:t>
            </a:fld>
            <a:endParaRPr lang="ru-RU"/>
          </a:p>
        </p:txBody>
      </p:sp>
    </p:spTree>
    <p:extLst>
      <p:ext uri="{BB962C8B-B14F-4D97-AF65-F5344CB8AC3E}">
        <p14:creationId xmlns:p14="http://schemas.microsoft.com/office/powerpoint/2010/main" val="3181006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modern state that deployed standing armies and naval forces to apply the policy rigorously and over a substantial territory. Venice provided perhaps the first important example</a:t>
            </a:r>
            <a:r>
              <a:rPr lang="ru-RU" dirty="0" smtClean="0"/>
              <a:t>.</a:t>
            </a:r>
          </a:p>
          <a:p>
            <a:r>
              <a:rPr lang="en-US" dirty="0" smtClean="0"/>
              <a:t>the authorities constructed a great fortress on the outlying islands, to which all arriving ships from the Eastern Mediterranean were directed. There they were impounded for six weeks, while they were scrubbed and fumigated. Crews and passengers were disembarked at these fortresses and quarantined for forty days. And the cargo and passengers' effects were unloaded, turned in the sun, fumigated and aired. And only at the end of forty days were goods shipped and passengers released to enter the city at will. The theory was that by strict quarantine any pestilential vapors would be given time to disperse.</a:t>
            </a:r>
            <a:endParaRPr lang="ru-RU" dirty="0" smtClean="0"/>
          </a:p>
          <a:p>
            <a:r>
              <a:rPr lang="en-US" dirty="0" smtClean="0"/>
              <a:t>Within the lazaretto, there were detailed, complex regulations to ensure that hundreds, sometimes thousands of passengers, in different stages of quarantine, would be isolated not only from the city but also from each other, and that the items of the ship's crew would all be properly fumigated and exposed to the sun. The idea of quarantine was an empirical result of long experience, and its establishment, to be successful, presupposed the bureaucratic naval and administrative resources of the early modern state. Well looking back with modern understanding, you would probably conclude that the medical theory underlying the Venetian system of quarantine was flawed by modern standards. There were no pestilential miasmas, and many of the rituals of purification were to no effect. But the idea of lengthy and military-enforced isolation was highly effective in practice. Forty days exceeded the incubation period of the disease, and so were sufficient to guarantee that a person then released was medically harmless. At the same time, the period of quarantine was long enough to ensure the death of infected fleas, and of the bacterium itself.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23</a:t>
            </a:fld>
            <a:endParaRPr lang="ru-RU"/>
          </a:p>
        </p:txBody>
      </p:sp>
    </p:spTree>
    <p:extLst>
      <p:ext uri="{BB962C8B-B14F-4D97-AF65-F5344CB8AC3E}">
        <p14:creationId xmlns:p14="http://schemas.microsoft.com/office/powerpoint/2010/main" val="3679547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Само</a:t>
            </a:r>
            <a:r>
              <a:rPr lang="ru-RU" baseline="0" dirty="0" smtClean="0"/>
              <a:t> название документов «паспорт», </a:t>
            </a:r>
            <a:r>
              <a:rPr lang="en-US" baseline="0" dirty="0" err="1" smtClean="0"/>
              <a:t>passa</a:t>
            </a:r>
            <a:r>
              <a:rPr lang="en-US" baseline="0" dirty="0" smtClean="0"/>
              <a:t> </a:t>
            </a:r>
            <a:r>
              <a:rPr lang="en-US" baseline="0" dirty="0" err="1" smtClean="0"/>
              <a:t>porto</a:t>
            </a:r>
            <a:r>
              <a:rPr lang="en-US" baseline="0" dirty="0" smtClean="0"/>
              <a:t>, </a:t>
            </a:r>
            <a:r>
              <a:rPr lang="ru-RU" baseline="0" dirty="0" smtClean="0"/>
              <a:t>разрешение на проход через порт.</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24</a:t>
            </a:fld>
            <a:endParaRPr lang="ru-RU"/>
          </a:p>
        </p:txBody>
      </p:sp>
    </p:spTree>
    <p:extLst>
      <p:ext uri="{BB962C8B-B14F-4D97-AF65-F5344CB8AC3E}">
        <p14:creationId xmlns:p14="http://schemas.microsoft.com/office/powerpoint/2010/main" val="3101745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25</a:t>
            </a:fld>
            <a:endParaRPr lang="ru-RU"/>
          </a:p>
        </p:txBody>
      </p:sp>
    </p:spTree>
    <p:extLst>
      <p:ext uri="{BB962C8B-B14F-4D97-AF65-F5344CB8AC3E}">
        <p14:creationId xmlns:p14="http://schemas.microsoft.com/office/powerpoint/2010/main" val="2730202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i="0" dirty="0" smtClean="0"/>
              <a:t>Турция</a:t>
            </a:r>
            <a:r>
              <a:rPr lang="ru-RU" i="0" baseline="0" dirty="0" smtClean="0"/>
              <a:t> и Россия были напрямую соединены с эндемичными очагами в Центр. Азии</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После Полтавы Балтия была опустошена чумой (1709-1710). В Ревеле и Риге</a:t>
            </a:r>
            <a:r>
              <a:rPr lang="ru-RU" baseline="0" dirty="0" smtClean="0"/>
              <a:t>  умерло 60-70% населения.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Меркантилизм, развитие торговли, адриатические порты.</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a:t>
            </a:r>
          </a:p>
          <a:p>
            <a:endParaRPr lang="ru-RU" i="0" dirty="0"/>
          </a:p>
        </p:txBody>
      </p:sp>
      <p:sp>
        <p:nvSpPr>
          <p:cNvPr id="4" name="Slide Number Placeholder 3"/>
          <p:cNvSpPr>
            <a:spLocks noGrp="1"/>
          </p:cNvSpPr>
          <p:nvPr>
            <p:ph type="sldNum" sz="quarter" idx="10"/>
          </p:nvPr>
        </p:nvSpPr>
        <p:spPr/>
        <p:txBody>
          <a:bodyPr/>
          <a:lstStyle/>
          <a:p>
            <a:fld id="{608FBA48-DE8F-47E7-BD52-184FDFEC9B9E}" type="slidenum">
              <a:rPr lang="ru-RU" smtClean="0"/>
              <a:t>26</a:t>
            </a:fld>
            <a:endParaRPr lang="ru-RU"/>
          </a:p>
        </p:txBody>
      </p:sp>
    </p:spTree>
    <p:extLst>
      <p:ext uri="{BB962C8B-B14F-4D97-AF65-F5344CB8AC3E}">
        <p14:creationId xmlns:p14="http://schemas.microsoft.com/office/powerpoint/2010/main" val="203445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8FBA48-DE8F-47E7-BD52-184FDFEC9B9E}" type="slidenum">
              <a:rPr lang="ru-RU" smtClean="0"/>
              <a:t>27</a:t>
            </a:fld>
            <a:endParaRPr lang="ru-RU"/>
          </a:p>
        </p:txBody>
      </p:sp>
    </p:spTree>
    <p:extLst>
      <p:ext uri="{BB962C8B-B14F-4D97-AF65-F5344CB8AC3E}">
        <p14:creationId xmlns:p14="http://schemas.microsoft.com/office/powerpoint/2010/main" val="959995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8FBA48-DE8F-47E7-BD52-184FDFEC9B9E}" type="slidenum">
              <a:rPr lang="ru-RU" smtClean="0"/>
              <a:t>28</a:t>
            </a:fld>
            <a:endParaRPr lang="ru-RU"/>
          </a:p>
        </p:txBody>
      </p:sp>
    </p:spTree>
    <p:extLst>
      <p:ext uri="{BB962C8B-B14F-4D97-AF65-F5344CB8AC3E}">
        <p14:creationId xmlns:p14="http://schemas.microsoft.com/office/powerpoint/2010/main" val="1628234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Hapsburg Empire which, in the course of the eighteenth century, initiated and perfected a great permanent </a:t>
            </a:r>
            <a:r>
              <a:rPr lang="en-US" i="1" dirty="0" smtClean="0"/>
              <a:t>cordon sanitaire</a:t>
            </a:r>
            <a:r>
              <a:rPr lang="en-US" dirty="0" smtClean="0"/>
              <a:t> of soldiers, stretching across the length of the Balkan Peninsula. The Austrian cordon was ten to twenty miles wide during threat of plague, and 1,200 miles long. It consisted of a great permanent line of soldiers and sentry posts, stationed to prevent people from passing. So, one of the great armies of Europe assumed the task of isolating Western Europe, from the east, just as the lazarettos and the ports isolated it by sea. </a:t>
            </a:r>
            <a:endParaRPr lang="ru-RU" dirty="0" smtClean="0"/>
          </a:p>
          <a:p>
            <a:r>
              <a:rPr lang="ru-RU" i="0" dirty="0" smtClean="0"/>
              <a:t>В</a:t>
            </a:r>
            <a:r>
              <a:rPr lang="ru-RU" i="0" baseline="0" dirty="0" smtClean="0"/>
              <a:t> Трансильвании контрабандисты везли товары по горам. Из-за отсутствия дисциплины и энфорсмента в 1738 г. в Трансильвании и Венгрии началась эпидемия. За нарушение санитарных предписаний – смертная казнь, как и за утаивание больных и умерших.</a:t>
            </a:r>
            <a:endParaRPr lang="ru-RU" i="0" dirty="0" smtClean="0"/>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29</a:t>
            </a:fld>
            <a:endParaRPr lang="ru-RU"/>
          </a:p>
        </p:txBody>
      </p:sp>
    </p:spTree>
    <p:extLst>
      <p:ext uri="{BB962C8B-B14F-4D97-AF65-F5344CB8AC3E}">
        <p14:creationId xmlns:p14="http://schemas.microsoft.com/office/powerpoint/2010/main" val="380402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Границы, которые были возведены, чтобы</a:t>
            </a:r>
            <a:r>
              <a:rPr lang="ru-RU" baseline="0" dirty="0" smtClean="0"/>
              <a:t> не пропускать микробов, стали границами, которые не пропускают людей.</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a:t>
            </a:fld>
            <a:endParaRPr lang="ru-RU"/>
          </a:p>
        </p:txBody>
      </p:sp>
    </p:spTree>
    <p:extLst>
      <p:ext uri="{BB962C8B-B14F-4D97-AF65-F5344CB8AC3E}">
        <p14:creationId xmlns:p14="http://schemas.microsoft.com/office/powerpoint/2010/main" val="2130851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i="0" dirty="0" smtClean="0"/>
              <a:t>В</a:t>
            </a:r>
            <a:r>
              <a:rPr lang="ru-RU" i="0" baseline="0" dirty="0" smtClean="0"/>
              <a:t> 1768 г. началась русско-турецкая война, и как только появились новости о вспышке чумы, была заново выстроена линия карантина на северо-востоке. В Польше, где не было карантина из-за самоуправления, погибло </a:t>
            </a:r>
            <a:r>
              <a:rPr lang="en-US" i="0" baseline="0" dirty="0" smtClean="0"/>
              <a:t>&gt;250 </a:t>
            </a:r>
            <a:r>
              <a:rPr lang="ru-RU" i="0" baseline="0" dirty="0" smtClean="0"/>
              <a:t>тыс. В остальной части монархии было две локализованных за 24 часа вспышки в одном районе, всего 86 погибших.</a:t>
            </a:r>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Русско-турецкая война 1768—1774 годов</a:t>
            </a:r>
            <a:r>
              <a:rPr lang="ru-RU" b="0" dirty="0" smtClean="0"/>
              <a:t>.</a:t>
            </a:r>
            <a:r>
              <a:rPr lang="ru-RU" b="0" baseline="0" dirty="0" smtClean="0"/>
              <a:t> </a:t>
            </a:r>
            <a:r>
              <a:rPr lang="ru-RU" dirty="0" smtClean="0"/>
              <a:t>В результате войны, закончившейся победой Российской империи, в её состав вошли </a:t>
            </a:r>
            <a:r>
              <a:rPr lang="ru-RU" dirty="0" smtClean="0">
                <a:hlinkClick r:id="rId3" tooltip="Новороссия"/>
              </a:rPr>
              <a:t>Новороссия</a:t>
            </a:r>
            <a:r>
              <a:rPr lang="ru-RU" dirty="0" smtClean="0"/>
              <a:t> и </a:t>
            </a:r>
            <a:r>
              <a:rPr lang="ru-RU" dirty="0" smtClean="0">
                <a:hlinkClick r:id="rId4" tooltip="Северный Кавказ"/>
              </a:rPr>
              <a:t>северный Кавказ</a:t>
            </a:r>
            <a:r>
              <a:rPr lang="ru-RU" dirty="0" smtClean="0"/>
              <a:t>, а </a:t>
            </a:r>
            <a:r>
              <a:rPr lang="ru-RU" dirty="0" smtClean="0">
                <a:hlinkClick r:id="rId5" tooltip="Крымское ханство"/>
              </a:rPr>
              <a:t>Крымское ханство</a:t>
            </a:r>
            <a:r>
              <a:rPr lang="ru-RU" dirty="0" smtClean="0"/>
              <a:t> перешло под её </a:t>
            </a:r>
            <a:r>
              <a:rPr lang="ru-RU" dirty="0" smtClean="0">
                <a:hlinkClick r:id="rId6" tooltip="Протекторат"/>
              </a:rPr>
              <a:t>протекторат</a:t>
            </a:r>
            <a:r>
              <a:rPr lang="ru-RU" dirty="0" smtClean="0"/>
              <a:t>. </a:t>
            </a:r>
            <a:endParaRPr lang="ru-RU" i="0" dirty="0" smtClean="0"/>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30</a:t>
            </a:fld>
            <a:endParaRPr lang="ru-RU"/>
          </a:p>
        </p:txBody>
      </p:sp>
    </p:spTree>
    <p:extLst>
      <p:ext uri="{BB962C8B-B14F-4D97-AF65-F5344CB8AC3E}">
        <p14:creationId xmlns:p14="http://schemas.microsoft.com/office/powerpoint/2010/main" val="1691002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 ноябре 1770 в Лефортовой слободе в Московском генеральном госпитале (ныне </a:t>
            </a:r>
            <a:r>
              <a:rPr lang="ru-RU" dirty="0" smtClean="0">
                <a:hlinkClick r:id="rId3" tooltip="Главный военный клинический госпиталь имени Н. Н. Бурденко"/>
              </a:rPr>
              <a:t>Главный военный клинический госпиталь имени Н. Н. Бурденко</a:t>
            </a:r>
            <a:r>
              <a:rPr lang="ru-RU" dirty="0" smtClean="0"/>
              <a:t>) умер какой-то привезенный из армии офицер.</a:t>
            </a:r>
            <a:r>
              <a:rPr lang="ru-RU" baseline="0" dirty="0" smtClean="0"/>
              <a:t> Умерло </a:t>
            </a:r>
            <a:r>
              <a:rPr lang="ru-RU" dirty="0" smtClean="0"/>
              <a:t>56907 100 тыс.человек. (30-50%?)Кордоны на дорогах, приставы</a:t>
            </a:r>
            <a:r>
              <a:rPr lang="ru-RU" baseline="0" dirty="0" smtClean="0"/>
              <a:t> у зараженных домов.</a:t>
            </a:r>
            <a:endParaRPr lang="ru-RU" dirty="0" smtClean="0"/>
          </a:p>
          <a:p>
            <a:r>
              <a:rPr lang="ru-RU" dirty="0" smtClean="0"/>
              <a:t>В этих условиях толпы людей собирались у </a:t>
            </a:r>
            <a:r>
              <a:rPr lang="ru-RU" dirty="0" smtClean="0">
                <a:hlinkClick r:id="rId4" tooltip="Чудотворная икона"/>
              </a:rPr>
              <a:t>чудотворной</a:t>
            </a:r>
            <a:r>
              <a:rPr lang="ru-RU" dirty="0" smtClean="0"/>
              <a:t> </a:t>
            </a:r>
            <a:r>
              <a:rPr lang="ru-RU" dirty="0" smtClean="0">
                <a:hlinkClick r:id="rId5" tooltip="Боголюбская икона Божией Матери"/>
              </a:rPr>
              <a:t>Иконы Боголюбской Богоматери</a:t>
            </a:r>
            <a:r>
              <a:rPr lang="ru-RU" dirty="0" smtClean="0"/>
              <a:t> у Варварских ворот </a:t>
            </a:r>
            <a:r>
              <a:rPr lang="ru-RU" dirty="0" smtClean="0">
                <a:hlinkClick r:id="rId6" tooltip="Китай-город"/>
              </a:rPr>
              <a:t>Китай-города</a:t>
            </a:r>
            <a:r>
              <a:rPr lang="ru-RU" dirty="0" smtClean="0"/>
              <a:t>. Архиепископ </a:t>
            </a:r>
            <a:r>
              <a:rPr lang="ru-RU" dirty="0" smtClean="0">
                <a:hlinkClick r:id="rId7" tooltip="Амвросий (Зертис-Каменский)"/>
              </a:rPr>
              <a:t>Амвросий</a:t>
            </a:r>
            <a:r>
              <a:rPr lang="ru-RU" dirty="0" smtClean="0"/>
              <a:t>, понимая, что скопление народа в одном месте способствует распространению заразы, запретил молебны. 15 сентября архиепископ приказал запечатать короб для приношений Боголюбской иконе, а саму икону убрать — во избежание скоплений народа и дальнейшего распространения эпидемии.</a:t>
            </a:r>
          </a:p>
          <a:p>
            <a:r>
              <a:rPr lang="ru-RU" dirty="0" smtClean="0"/>
              <a:t>В ответ на это по </a:t>
            </a:r>
            <a:r>
              <a:rPr lang="ru-RU" dirty="0" smtClean="0">
                <a:hlinkClick r:id="rId8" tooltip="Набат"/>
              </a:rPr>
              <a:t>набату</a:t>
            </a:r>
            <a:r>
              <a:rPr lang="ru-RU" dirty="0" smtClean="0"/>
              <a:t> толпа восставших разгромила </a:t>
            </a:r>
            <a:r>
              <a:rPr lang="ru-RU" dirty="0" smtClean="0">
                <a:hlinkClick r:id="rId9" tooltip="Чудов монастырь"/>
              </a:rPr>
              <a:t>Чудов монастырь</a:t>
            </a:r>
            <a:r>
              <a:rPr lang="ru-RU" dirty="0" smtClean="0"/>
              <a:t> в Кремле. На другой день толпа взяла приступом </a:t>
            </a:r>
            <a:r>
              <a:rPr lang="ru-RU" dirty="0" smtClean="0">
                <a:hlinkClick r:id="rId10" tooltip="Донской монастырь"/>
              </a:rPr>
              <a:t>Донской монастырь</a:t>
            </a:r>
            <a:r>
              <a:rPr lang="ru-RU" dirty="0" smtClean="0"/>
              <a:t>, убила скрывавшегося в нём архиепископа Амвросия, принялась громить карантинные заставы и дома знати. Генерал-поручику </a:t>
            </a:r>
            <a:r>
              <a:rPr lang="ru-RU" dirty="0" smtClean="0">
                <a:hlinkClick r:id="rId11" tooltip="Еропкин, Пётр Дмитриевич"/>
              </a:rPr>
              <a:t>Еропкину</a:t>
            </a:r>
            <a:r>
              <a:rPr lang="ru-RU" dirty="0" smtClean="0"/>
              <a:t> пришлось применить силу. После трёхдневных боёв бунт был подавлен. унтовщики направились в Донской монастырь, где на хорах обнаружили Амвросия и зверски его растерзали. Другая трагедия разыгралась на Красной площади. Немногочисленный отряд (130 чел.) солдат и офицеров под командованием Е.Д. Еронкина был забросан камнями и кольями. После этого был отдан приказ стрелять картечью. Сотни трупов усеяли Красную площадь. Толпа, унося раненых, отступила. </a:t>
            </a:r>
            <a:br>
              <a:rPr lang="ru-RU" dirty="0" smtClean="0"/>
            </a:br>
            <a:r>
              <a:rPr lang="ru-RU" dirty="0" smtClean="0"/>
              <a:t/>
            </a:r>
            <a:br>
              <a:rPr lang="ru-RU" dirty="0" smtClean="0"/>
            </a:br>
            <a:r>
              <a:rPr lang="ru-RU" dirty="0" smtClean="0"/>
              <a:t>После трагической гибели архиепископа Амвросия в Петербурге всерьез обеспокоились. Москва вымирала: число жертв превысило 100 тысяч – почти половина тогдашнего населения Москвы. Екатерина II отправляет в Москву своего фаворита (уже опостылевшего) Григория Орлова, наделив его чрезвычайными полномочиями. Трудно сказать, чего было больше в ее мыслях: веры в организационные способности Григория Орлова или надежды навсегда избавиться от него. Ведь недаром после отъезда Григория в Москву готовились заупокойные панихиды по нему. Но судьба распорядилась по–другому. </a:t>
            </a:r>
            <a:br>
              <a:rPr lang="ru-RU" dirty="0" smtClean="0"/>
            </a:br>
            <a:r>
              <a:rPr lang="ru-RU" dirty="0" smtClean="0"/>
              <a:t/>
            </a:r>
            <a:br>
              <a:rPr lang="ru-RU" dirty="0" smtClean="0"/>
            </a:br>
            <a:r>
              <a:rPr lang="ru-RU" dirty="0" smtClean="0"/>
              <a:t>Граф Григорий Орлов прибыл в Москву 26 сентября 1771 г. с большим штатом лекарей и в сопровождении четырех полков лейб–гвардии. Штаб–квартира по борьбе с эпидемией разместилась в доме генерал–поручика ЕД. Еронкина на Остоженке (он был один из немногих военных чинов, не покинувших гибнувшую Москву). </a:t>
            </a:r>
            <a:br>
              <a:rPr lang="ru-RU" dirty="0" smtClean="0"/>
            </a:br>
            <a:r>
              <a:rPr lang="ru-RU" dirty="0" smtClean="0"/>
              <a:t/>
            </a:r>
            <a:br>
              <a:rPr lang="ru-RU" dirty="0" smtClean="0"/>
            </a:br>
            <a:r>
              <a:rPr lang="ru-RU" dirty="0" smtClean="0"/>
              <a:t>Была усилена санитарная служба. Москву разбили на санитарные участки, за каждым из которых был закреплен врач. Открывались дополнительные больницы и карантины. Особое внимание уделялось борьбе с мародерством и грабежами. За хищение имущества из покинутых домов была установлена смертная казнь на месте, жестко контролировался ввоз и вывоз товаров. По окраинам Москвы устраивались карантины со специальными чумными больницами. Первая подобная больница была устроена в Николо–Угрешском монастыре на юге Москвы. Дома, где регистрировались случаи заболевания чумой, заколачивали досками, а на воротах рисовали красные кресты. </a:t>
            </a:r>
            <a:br>
              <a:rPr lang="ru-RU" dirty="0" smtClean="0"/>
            </a:br>
            <a:r>
              <a:rPr lang="ru-RU" dirty="0" smtClean="0"/>
              <a:t/>
            </a:r>
            <a:br>
              <a:rPr lang="ru-RU" dirty="0" smtClean="0"/>
            </a:br>
            <a:r>
              <a:rPr lang="ru-RU" dirty="0" smtClean="0"/>
              <a:t>Под страхом вечной каторги находились те, кто пытался скрыть умерших. Граф Григорий Орлов организовал работы по укреплению застав. Эта мера нужна была не только для контроля за торговлей и миграцией населения, но и для обеспечения жителей Москвы средствами существования. В день платили мужчинам 15 коп., женщинам – 10 коп. Все это позволило остановить чуму в невиданные для того времени сроки. Вскоре эпидемия прекратилась. В память об этом подвиге Екатерина II велела выбить в честь графа Орлова медаль. На медали выгравировано. “Россия таковых сынов в себе имеет”. А ниже: “За избавление Москвы от Язвы в 1771 г.”. </a:t>
            </a:r>
          </a:p>
          <a:p>
            <a:endParaRPr lang="ru-RU" dirty="0" smtClean="0"/>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31</a:t>
            </a:fld>
            <a:endParaRPr lang="ru-RU"/>
          </a:p>
        </p:txBody>
      </p:sp>
    </p:spTree>
    <p:extLst>
      <p:ext uri="{BB962C8B-B14F-4D97-AF65-F5344CB8AC3E}">
        <p14:creationId xmlns:p14="http://schemas.microsoft.com/office/powerpoint/2010/main" val="3433516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Екатерина II отправляет в Москву своего фаворита (уже опостылевшего) Григория Орлова, наделив его чрезвычайными полномочиями. Трудно сказать, чего было больше в ее мыслях: веры в организационные способности Григория Орлова или надежды навсегда избавиться от него. Ведь недаром после отъезда Григория в Москву готовились заупокойные панихиды по нему. Но судьба распорядилась по–другому. </a:t>
            </a:r>
            <a:br>
              <a:rPr lang="ru-RU" dirty="0" smtClean="0"/>
            </a:br>
            <a:r>
              <a:rPr lang="ru-RU" dirty="0" smtClean="0"/>
              <a:t/>
            </a:r>
            <a:br>
              <a:rPr lang="ru-RU" dirty="0" smtClean="0"/>
            </a:br>
            <a:r>
              <a:rPr lang="ru-RU" dirty="0" smtClean="0"/>
              <a:t>Граф Григорий Орлов прибыл в Москву 26 сентября 1771 г. с большим штатом лекарей и в сопровождении четырех полков лейб–гвардии. Штаб–квартира по борьбе с эпидемией разместилась в доме генерал–поручика ЕД. Еронкина на Остоженке (он был один из немногих военных чинов, не покинувших гибнувшую Москву). </a:t>
            </a:r>
            <a:br>
              <a:rPr lang="ru-RU" dirty="0" smtClean="0"/>
            </a:br>
            <a:r>
              <a:rPr lang="ru-RU" dirty="0" smtClean="0"/>
              <a:t/>
            </a:r>
            <a:br>
              <a:rPr lang="ru-RU" dirty="0" smtClean="0"/>
            </a:br>
            <a:r>
              <a:rPr lang="ru-RU" dirty="0" smtClean="0"/>
              <a:t>Была усилена санитарная служба. Москву разбили на санитарные участки, за каждым из которых был закреплен врач. Открывались дополнительные больницы и карантины. Особое внимание уделялось борьбе с мародерством и грабежами. За хищение имущества из покинутых домов была установлена смертная казнь на месте, жестко контролировался ввоз и вывоз товаров. По окраинам Москвы устраивались карантины со специальными чумными больницами. Первая подобная больница была устроена в Николо–Угрешском монастыре на юге Москвы. Дома, где регистрировались случаи заболевания чумой, заколачивали досками, а на воротах рисовали красные кресты. </a:t>
            </a:r>
            <a:br>
              <a:rPr lang="ru-RU" dirty="0" smtClean="0"/>
            </a:br>
            <a:r>
              <a:rPr lang="ru-RU" dirty="0" smtClean="0"/>
              <a:t/>
            </a:r>
            <a:br>
              <a:rPr lang="ru-RU" dirty="0" smtClean="0"/>
            </a:br>
            <a:r>
              <a:rPr lang="ru-RU" dirty="0" smtClean="0"/>
              <a:t>Под страхом вечной каторги находились те, кто пытался скрыть умерших. Граф Григорий Орлов организовал работы по укреплению застав. Эта мера нужна была не только для контроля за торговлей и миграцией населения, но и для обеспечения жителей Москвы средствами существования. В день платили мужчинам 15 коп., женщинам – 10 коп. Установил денежное вознаграждение выписываемым из больниц (женатым — по 10 рублей, холостым — по 5 рублей), что стало более действенной мерой против утаивания больных, чем самые строгие приказы.</a:t>
            </a:r>
          </a:p>
          <a:p>
            <a:r>
              <a:rPr lang="ru-RU" dirty="0" smtClean="0"/>
              <a:t>По возвращении из Москвы, императрица удостоила его изъявлением своей благодарности и, в память его подвигов, воздвигнула в Царском Селе ворота с надписью «</a:t>
            </a:r>
            <a:r>
              <a:rPr lang="ru-RU" i="1" dirty="0" smtClean="0"/>
              <a:t>Орловым от бед избавлена Москва</a:t>
            </a:r>
            <a:r>
              <a:rPr lang="ru-RU" dirty="0" smtClean="0"/>
              <a:t>»</a:t>
            </a:r>
          </a:p>
          <a:p>
            <a:r>
              <a:rPr lang="ru-RU" sz="1200" kern="1200" dirty="0" smtClean="0">
                <a:solidFill>
                  <a:schemeClr val="tx1"/>
                </a:solidFill>
                <a:latin typeface="+mn-lt"/>
                <a:ea typeface="+mn-ea"/>
                <a:cs typeface="+mn-cs"/>
              </a:rPr>
              <a:t>На другом фасаде Орловских ворот есть более подробная надпись: "Когда в 1771 году на Москве был мор людей и народное неустройство, генерал-фельдцейхмейстер граф Григорий Орлов по его просьбе получил повеление, туда поехал, установил порядок и послушание, сирым и неимущим доставил пропитание и исцеление и свирепство язвы пресек добрыми своими учреждениями".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32</a:t>
            </a:fld>
            <a:endParaRPr lang="ru-RU"/>
          </a:p>
        </p:txBody>
      </p:sp>
    </p:spTree>
    <p:extLst>
      <p:ext uri="{BB962C8B-B14F-4D97-AF65-F5344CB8AC3E}">
        <p14:creationId xmlns:p14="http://schemas.microsoft.com/office/powerpoint/2010/main" val="2886903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33</a:t>
            </a:fld>
            <a:endParaRPr lang="ru-RU"/>
          </a:p>
        </p:txBody>
      </p:sp>
    </p:spTree>
    <p:extLst>
      <p:ext uri="{BB962C8B-B14F-4D97-AF65-F5344CB8AC3E}">
        <p14:creationId xmlns:p14="http://schemas.microsoft.com/office/powerpoint/2010/main" val="3525145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certainly so it seemed, though we might wonder if other perhaps imponderable factors were also at work. The replacement of our friend the black rat, who you now know and love, that was very sociable and liked to live close to human beings, by the brown rat, that was shy and retiring and kept its distance. Or there were improved standards of sanitation and hygiene. Or people talked about the impact--perhaps it was climatic change that was decisive. And people point to the Little Ice Age, which began in the sixteenth century and reached minima of temperatures about 1650, and again in the 1770s, and then gave way to warming in the nineteenth century.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34</a:t>
            </a:fld>
            <a:endParaRPr lang="ru-RU"/>
          </a:p>
        </p:txBody>
      </p:sp>
    </p:spTree>
    <p:extLst>
      <p:ext uri="{BB962C8B-B14F-4D97-AF65-F5344CB8AC3E}">
        <p14:creationId xmlns:p14="http://schemas.microsoft.com/office/powerpoint/2010/main" val="147698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nd</a:t>
            </a:r>
            <a:r>
              <a:rPr lang="en-US" dirty="0" smtClean="0"/>
              <a:t> the conquest of the plague by the eighteenth </a:t>
            </a:r>
            <a:r>
              <a:rPr lang="en-US" dirty="0" err="1" smtClean="0"/>
              <a:t>centuryhad</a:t>
            </a:r>
            <a:r>
              <a:rPr lang="en-US" dirty="0" smtClean="0"/>
              <a:t> a major impact on launching a great age of European population growth. And population growth, in turn, was a precondition for the coming of the Industrial Revolution. </a:t>
            </a:r>
            <a:endParaRPr lang="ru-RU" dirty="0" smtClean="0"/>
          </a:p>
          <a:p>
            <a:r>
              <a:rPr lang="en-US" dirty="0" smtClean="0"/>
              <a:t>Epidemic diseases disproportionately claimed their victims in the cities, and correspondingly the legacy of lasting effects was especially pronounced in urban areas, and the sanitary movement is one of those lasting legacies. Now, there is a theory that we may as well look at, just for a second, developed by the British physician and demographer, Thomas </a:t>
            </a:r>
            <a:r>
              <a:rPr lang="en-US" dirty="0" err="1" smtClean="0"/>
              <a:t>McKeown</a:t>
            </a:r>
            <a:r>
              <a:rPr lang="en-US" dirty="0" smtClean="0"/>
              <a:t>--and it's often called his thesis--where he was dealing with the demographic fact of what he called a mortality revolution; a demographic transition in which cities, for the first time, become places that are dependent for their expansion not only on inward migration to the towns, but on the fact that the longevity and the birthrate come to exceed the death rate; which was something new, a real demographic revolution.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35</a:t>
            </a:fld>
            <a:endParaRPr lang="ru-RU"/>
          </a:p>
        </p:txBody>
      </p:sp>
    </p:spTree>
    <p:extLst>
      <p:ext uri="{BB962C8B-B14F-4D97-AF65-F5344CB8AC3E}">
        <p14:creationId xmlns:p14="http://schemas.microsoft.com/office/powerpoint/2010/main" val="4141595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 начале</a:t>
            </a:r>
            <a:r>
              <a:rPr lang="ru-RU" baseline="0" dirty="0" smtClean="0"/>
              <a:t> </a:t>
            </a:r>
            <a:r>
              <a:rPr lang="en-US" baseline="0" dirty="0" smtClean="0"/>
              <a:t>XIX </a:t>
            </a:r>
            <a:r>
              <a:rPr lang="ru-RU" baseline="0" dirty="0" smtClean="0"/>
              <a:t>в. холера была только в Индии. </a:t>
            </a:r>
            <a:r>
              <a:rPr lang="ru-RU" baseline="0" dirty="0" smtClean="0"/>
              <a:t>Научные </a:t>
            </a:r>
            <a:r>
              <a:rPr lang="ru-RU" baseline="0" dirty="0" smtClean="0"/>
              <a:t>споры, сколько времени она была в этом эндемичном регионе. В 1817 г. началась большая эпидемия, вышедшая за пределы Индии, </a:t>
            </a:r>
            <a:r>
              <a:rPr lang="ru-RU" baseline="0" dirty="0" smtClean="0"/>
              <a:t>- юго-восточная Азия, Китац, Япония, Ближний Восток, Юг России. К </a:t>
            </a:r>
            <a:r>
              <a:rPr lang="ru-RU" baseline="0" dirty="0" smtClean="0"/>
              <a:t>1830 г. впервые попала в </a:t>
            </a:r>
            <a:r>
              <a:rPr lang="ru-RU" baseline="0" dirty="0" smtClean="0"/>
              <a:t>Зап. Европу</a:t>
            </a:r>
            <a:r>
              <a:rPr lang="ru-RU" baseline="0" dirty="0" smtClean="0"/>
              <a:t>.</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36</a:t>
            </a:fld>
            <a:endParaRPr lang="ru-RU"/>
          </a:p>
        </p:txBody>
      </p:sp>
    </p:spTree>
    <p:extLst>
      <p:ext uri="{BB962C8B-B14F-4D97-AF65-F5344CB8AC3E}">
        <p14:creationId xmlns:p14="http://schemas.microsoft.com/office/powerpoint/2010/main" val="3650982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0888" y="683568"/>
            <a:ext cx="3275856" cy="2232248"/>
          </a:xfrm>
        </p:spPr>
      </p:sp>
      <p:sp>
        <p:nvSpPr>
          <p:cNvPr id="3" name="Notes Placeholder 2"/>
          <p:cNvSpPr>
            <a:spLocks noGrp="1"/>
          </p:cNvSpPr>
          <p:nvPr>
            <p:ph type="body" idx="1"/>
          </p:nvPr>
        </p:nvSpPr>
        <p:spPr>
          <a:xfrm>
            <a:off x="692696" y="2987824"/>
            <a:ext cx="5486400" cy="4114800"/>
          </a:xfrm>
        </p:spPr>
        <p:txBody>
          <a:bodyPr/>
          <a:lstStyle/>
          <a:p>
            <a:r>
              <a:rPr lang="ru-RU" dirty="0" smtClean="0"/>
              <a:t>В июне 1830 г. в Севастополе при попытке выселить жителей в карантинный лагерь взбунтовались матросы и мастеровые. Были убиты военный губернатор и ряд командиров. </a:t>
            </a:r>
            <a:r>
              <a:rPr lang="ru-RU" sz="1200" kern="1200" dirty="0" smtClean="0">
                <a:solidFill>
                  <a:schemeClr val="tx1"/>
                </a:solidFill>
                <a:latin typeface="+mn-lt"/>
                <a:ea typeface="+mn-ea"/>
                <a:cs typeface="+mn-cs"/>
              </a:rPr>
              <a:t> схватила адмирала Скаловского, сорвала с него эполеты и потребовала выдать расписку об отсутствии в городе чумы. Такие же расписки были получены от городского головы Носова, протопопа С. Гаврилова и коменданта Севастополя.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 22 часам мятежники захватили весь город. Они разгромили дома и квартиры 42 чиновников и офицеров, убили одного из</a:t>
            </a:r>
            <a:r>
              <a:rPr lang="ru-RU" sz="1200" kern="1200" dirty="0" smtClean="0">
                <a:solidFill>
                  <a:schemeClr val="tx1"/>
                </a:solidFill>
                <a:effectLst/>
                <a:latin typeface="+mn-lt"/>
                <a:ea typeface="+mn-ea"/>
                <a:cs typeface="+mn-cs"/>
              </a:rPr>
              <a:t> «чумных</a:t>
            </a:r>
            <a:r>
              <a:rPr lang="ru-RU" sz="1200" kern="1200" dirty="0" smtClean="0">
                <a:solidFill>
                  <a:schemeClr val="tx1"/>
                </a:solidFill>
                <a:latin typeface="+mn-lt"/>
                <a:ea typeface="+mn-ea"/>
                <a:cs typeface="+mn-cs"/>
              </a:rPr>
              <a:t>» комиссаров чиновника Степанова, инспектора военного карантина Стулли, избили плац-адъютанта военного губернатора Родионова. Вся полиция бежала из Севастополя. Войска гарнизона</a:t>
            </a:r>
            <a:r>
              <a:rPr lang="ru-RU" sz="1200" kern="1200" dirty="0" smtClean="0">
                <a:solidFill>
                  <a:schemeClr val="tx1"/>
                </a:solidFill>
                <a:effectLst/>
                <a:latin typeface="+mn-lt"/>
                <a:ea typeface="+mn-ea"/>
                <a:cs typeface="+mn-cs"/>
              </a:rPr>
              <a:t> (860</a:t>
            </a:r>
            <a:r>
              <a:rPr lang="ru-RU" sz="1200" kern="1200" dirty="0" smtClean="0">
                <a:solidFill>
                  <a:schemeClr val="tx1"/>
                </a:solidFill>
                <a:latin typeface="+mn-lt"/>
                <a:ea typeface="+mn-ea"/>
                <a:cs typeface="+mn-cs"/>
              </a:rPr>
              <a:t> человек при трех пушках) отказались подавлять бунт. </a:t>
            </a:r>
            <a:r>
              <a:rPr lang="ru-RU" dirty="0" smtClean="0"/>
              <a:t> С подходом надежных войск восстание прекратилось. 7 человек были приговорены к расстрелу, более тысячи подверглись физическим наказаниям, каторге и ссылке.</a:t>
            </a:r>
            <a:r>
              <a:rPr lang="ru-RU" sz="1200" dirty="0" smtClean="0">
                <a:effectLst/>
              </a:rPr>
              <a:t>. «Чума – болезнь весьма скоротечная, но там умудрялись держать «подозрительных» даже и по два месяца, а был и такой случай, когда держали целых пять месяцев! Большинство умирало там, так как не все же были такие исключительные здоровяки, чтобы выдерживать режим мыска месяцами. А так как туда отправлялись не только подозрительные по чуме, но и их семейства полностью, до грудных детей и глубоких старцев, то часто вымирали там целые семьи. Наконец, кем-то из старших врачей изобретено было, как предупредительная мера против заражения чумою, поголовное купанье в море жителей Корабельной и Артиллерийской слободок и «Хребта беззакония»! И это подневольное купанье продолжалось всю зиму, благо вода в бухте не замерзала. Как же можно было не заболеть от этого всеми простудными болезнями! А чуть человек заболевал, он уже становился «подозрительным по чуме».</a:t>
            </a:r>
          </a:p>
          <a:p>
            <a:r>
              <a:rPr lang="ru-RU" sz="1200" dirty="0" smtClean="0">
                <a:effectLst/>
              </a:rPr>
              <a:t>Прежде всего, возникает вопрос: была ли действительно чума в Севастополе в 1829–1830 годах? Старики единогласно утверждают, что не было, и называют эту «эпидемию» довольно метко «карманной чумой», то есть просто способом для чиновников набивать себе карманы на предохранительных от заноса чумы карантинных мерах» </a:t>
            </a:r>
            <a:endParaRPr lang="ru-RU" dirty="0" smtClean="0">
              <a:effectLst/>
            </a:endParaRPr>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37</a:t>
            </a:fld>
            <a:endParaRPr lang="ru-RU"/>
          </a:p>
        </p:txBody>
      </p:sp>
    </p:spTree>
    <p:extLst>
      <p:ext uri="{BB962C8B-B14F-4D97-AF65-F5344CB8AC3E}">
        <p14:creationId xmlns:p14="http://schemas.microsoft.com/office/powerpoint/2010/main" val="3259382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Молодая</a:t>
            </a:r>
            <a:r>
              <a:rPr lang="ru-RU" baseline="0" dirty="0" smtClean="0"/>
              <a:t> венецианка 23х-лет, до и после заражения холерой. Ок. 1831</a:t>
            </a:r>
          </a:p>
          <a:p>
            <a:r>
              <a:rPr lang="en-US" dirty="0" smtClean="0"/>
              <a:t>seven pandemics of Asiatic cholera, the first in 1817 to '23, which was an Asian event. The second pandemic was in the 1830s and affected Asia, but also Europe for the first time, and North America. The third pandemic of 1846 to '62, afflicting Asia, Europe, again North America. The fourth pandemic, from '65 to '75, again it was global. The fifth pandemic, from 1881 to '96, mainly a matter of Asia and Europe. The sixth pandemic of 1899 to '23, again primarily an Asian and European event. And then the seventh pandemic, from 1960 onward, that went through Asia, South America and Africa. The last pandemic, however, has been milder and less virulent, with a new biotype, the El Tor, which is less dramatic and less fatal than classic cholera, which is our subject, and which was the form of cholera from the first pandemic through the sixth. </a:t>
            </a:r>
            <a:endParaRPr lang="ru-RU" dirty="0" smtClean="0"/>
          </a:p>
          <a:p>
            <a:r>
              <a:rPr lang="en-US" dirty="0" smtClean="0"/>
              <a:t>The bacterium that causes cholera is extremely delicate and doesn't travel so easily.</a:t>
            </a:r>
            <a:endParaRPr lang="ru-RU" dirty="0" smtClean="0"/>
          </a:p>
          <a:p>
            <a:r>
              <a:rPr lang="en-US" dirty="0" smtClean="0"/>
              <a:t>Cholera thrived on chaotic, rapid, unplanned urbanization, with its overcrowding and teeming slums, with inadequate and insecure water.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38</a:t>
            </a:fld>
            <a:endParaRPr lang="ru-RU"/>
          </a:p>
        </p:txBody>
      </p:sp>
    </p:spTree>
    <p:extLst>
      <p:ext uri="{BB962C8B-B14F-4D97-AF65-F5344CB8AC3E}">
        <p14:creationId xmlns:p14="http://schemas.microsoft.com/office/powerpoint/2010/main" val="1659951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Snow, </a:t>
            </a:r>
            <a:r>
              <a:rPr lang="en-US" i="1" dirty="0" smtClean="0"/>
              <a:t>On the Mode of Communication of Cholera</a:t>
            </a:r>
            <a:r>
              <a:rPr lang="ru-RU" i="1" dirty="0" smtClean="0"/>
              <a:t> </a:t>
            </a:r>
            <a:r>
              <a:rPr lang="ru-RU" i="1" dirty="0" smtClean="0"/>
              <a:t>1854 никого </a:t>
            </a:r>
            <a:r>
              <a:rPr lang="ru-RU" i="1" dirty="0" smtClean="0"/>
              <a:t>не убедил,</a:t>
            </a:r>
            <a:r>
              <a:rPr lang="ru-RU" i="1" baseline="0" dirty="0" smtClean="0"/>
              <a:t> т.к. непонятен был механизм. Химическое вещество?</a:t>
            </a:r>
          </a:p>
          <a:p>
            <a:r>
              <a:rPr lang="ru-RU" i="1" baseline="0" dirty="0" smtClean="0"/>
              <a:t>Удобрения – овощи</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приступ совершенно здорового человека. Очень похоже на отравление.</a:t>
            </a:r>
          </a:p>
          <a:p>
            <a:endParaRPr lang="ru-RU" i="1" baseline="0" dirty="0" smtClean="0"/>
          </a:p>
          <a:p>
            <a:r>
              <a:rPr lang="en-US" dirty="0" smtClean="0"/>
              <a:t>seized suddenly with this dreadful disease out in a public place--on a tram, in a marketplace, in the streets itself--where you would fall down and start writhing, vomiting and excreting rice-water stools. This was part of the high drama of the disease. And the algid state would last, if you survived, normally from eight to twenty-four hours. As a patient, you would lose--progressively your pulse would become fainter, or even almost absent. The body would turn cold and would have a livid appearance. </a:t>
            </a:r>
          </a:p>
          <a:p>
            <a:r>
              <a:rPr lang="en-US" dirty="0" smtClean="0"/>
              <a:t>It looked, within a few hours--and this was another of the frightening aspects of this disease--within a few hours, someone who had been healthy that morning, by the afternoon looked </a:t>
            </a:r>
            <a:r>
              <a:rPr lang="en-US" dirty="0" err="1" smtClean="0"/>
              <a:t>cadaverized</a:t>
            </a:r>
            <a:r>
              <a:rPr lang="en-US" dirty="0" smtClean="0"/>
              <a:t>,</a:t>
            </a:r>
            <a:endParaRPr lang="ru-RU" dirty="0" smtClean="0"/>
          </a:p>
          <a:p>
            <a:r>
              <a:rPr lang="en-US" dirty="0" smtClean="0"/>
              <a:t>The breath would turn cold. The hands would look like dishwater hands. And very distressing, there would be a very severe cramping; terrible cramps, terrible abdominal pain, nausea, vomiting. And the blood itself--physicians who were trying to treat patients by bloodletting rapidly noticed that the blood itself, deprived of its liquid content, was transformed into a black tar that refused to circulate. This could lead to heart failure, to a terrible thirst that the patient suffered. And because the blood is no longer providing adequate oxygen, the patient suffers--has the sense of asphyxiating, a terrible effort to gasping for air. </a:t>
            </a:r>
            <a:endParaRPr lang="ru-RU" dirty="0" smtClean="0"/>
          </a:p>
          <a:p>
            <a:r>
              <a:rPr lang="en-US" dirty="0" smtClean="0"/>
              <a:t>n any case, if the patient survived the algid stage, there was then the second stage, that nineteenth-century physicians called the reaction stage, that might last four or five days. The prognosis isn't really better, but the symptoms are. At this time the cold body becomes warmer. There's a fever usually. The patient suffers terrible headache and is often delirious. The problem is that there were terrible complications that overtook patients in the reaction stage. Pneumonia was a frequent complication. So was kidney failure, uremia, gangrene of the extremities; the ears, the nose, fingers, toes, the penis. And there was a case fatality rate then, from Asiatic cholera in the nineteenth century, of something like fifty percent. Today, as we said last time, there is an effective oral rehydration therapy, and the death rate with treatment is less than two percent today.</a:t>
            </a:r>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39</a:t>
            </a:fld>
            <a:endParaRPr lang="ru-RU"/>
          </a:p>
        </p:txBody>
      </p:sp>
    </p:spTree>
    <p:extLst>
      <p:ext uri="{BB962C8B-B14F-4D97-AF65-F5344CB8AC3E}">
        <p14:creationId xmlns:p14="http://schemas.microsoft.com/office/powerpoint/2010/main" val="204504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Под</a:t>
            </a:r>
            <a:r>
              <a:rPr lang="ru-RU" baseline="0" dirty="0" smtClean="0"/>
              <a:t> культурным следом понимается не только произведения литературы, живописи, кино и проч., но и проникновение на бытовой уровень, мем</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a:t>
            </a:fld>
            <a:endParaRPr lang="ru-RU"/>
          </a:p>
        </p:txBody>
      </p:sp>
    </p:spTree>
    <p:extLst>
      <p:ext uri="{BB962C8B-B14F-4D97-AF65-F5344CB8AC3E}">
        <p14:creationId xmlns:p14="http://schemas.microsoft.com/office/powerpoint/2010/main" val="2619102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who tended the plague victims--physicians and priests--perished in unimaginable proportions. During the time of cholera, however, doctors and priests moved among the most sordid slums, and yet mysteriously they managed to stay healthy, for the most part, while those around them fell ill and died.</a:t>
            </a:r>
          </a:p>
          <a:p>
            <a:r>
              <a:rPr lang="en-US" dirty="0" smtClean="0"/>
              <a:t>There are good epidemiological reasons for this. Doctors didn't eat and sleep in the sickrooms, as the poor did. They had better diets. They washed their hands. They drank different water. But to the urban poor, the immunity of the wealthier classes was highly suspicious. It suggested to some the idea of poisoning; particularly since the poor in the nineteenth century weren't </a:t>
            </a:r>
            <a:r>
              <a:rPr lang="en-US" dirty="0" err="1" smtClean="0"/>
              <a:t>medicalized</a:t>
            </a:r>
            <a:r>
              <a:rPr lang="en-US" dirty="0" smtClean="0"/>
              <a:t>. That is to say, they had little contact and experience with medical attention. And, so, an effect, during the cholera years, was often violence. There were assaults on doctors. In some places crowds invaded hospitals and lazarettos. And the suspicions weren't all in one direction. The wealthy, at this time in the nineteenth century, had a fear of those they called the "dangerous classes," and they were thinking of the dangerous classes as dangerous politically--this was the rebellious century--dangerous morally and in religious terms. But also they now seemed to be dangerous medically. </a:t>
            </a:r>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40</a:t>
            </a:fld>
            <a:endParaRPr lang="ru-RU"/>
          </a:p>
        </p:txBody>
      </p:sp>
    </p:spTree>
    <p:extLst>
      <p:ext uri="{BB962C8B-B14F-4D97-AF65-F5344CB8AC3E}">
        <p14:creationId xmlns:p14="http://schemas.microsoft.com/office/powerpoint/2010/main" val="857219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Спорадические</a:t>
            </a:r>
            <a:r>
              <a:rPr lang="ru-RU" baseline="0" dirty="0" smtClean="0"/>
              <a:t> случаи (ресторан, внутри дома), если холерный вибрион не попадет в источник воды. 50% смертность (у обычных врачей). </a:t>
            </a:r>
          </a:p>
          <a:p>
            <a:r>
              <a:rPr lang="ru-RU" baseline="0" dirty="0" smtClean="0"/>
              <a:t>Совершенно другой импакт. Неаполь 500К населения</a:t>
            </a:r>
            <a:r>
              <a:rPr lang="en-US" baseline="0" dirty="0" smtClean="0"/>
              <a:t>: </a:t>
            </a:r>
            <a:r>
              <a:rPr lang="ru-RU" baseline="0" dirty="0" smtClean="0"/>
              <a:t>в 1656 чума унесла 300.000, </a:t>
            </a:r>
            <a:endParaRPr lang="ru-RU" baseline="0" dirty="0" smtClean="0"/>
          </a:p>
          <a:p>
            <a:r>
              <a:rPr lang="ru-RU" baseline="0" dirty="0" smtClean="0"/>
              <a:t>в </a:t>
            </a:r>
            <a:r>
              <a:rPr lang="ru-RU" baseline="0" dirty="0" smtClean="0"/>
              <a:t>1837 холера 12.000</a:t>
            </a:r>
            <a:r>
              <a:rPr lang="ru-RU" baseline="0" dirty="0" smtClean="0"/>
              <a:t>. В России за эпидемию 187-1851 гг. - </a:t>
            </a:r>
            <a:r>
              <a:rPr lang="en-US" baseline="0" dirty="0" smtClean="0"/>
              <a:t>&gt; 1 </a:t>
            </a:r>
            <a:r>
              <a:rPr lang="ru-RU" baseline="0" dirty="0" smtClean="0"/>
              <a:t>млн.</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41</a:t>
            </a:fld>
            <a:endParaRPr lang="ru-RU"/>
          </a:p>
        </p:txBody>
      </p:sp>
    </p:spTree>
    <p:extLst>
      <p:ext uri="{BB962C8B-B14F-4D97-AF65-F5344CB8AC3E}">
        <p14:creationId xmlns:p14="http://schemas.microsoft.com/office/powerpoint/2010/main" val="113890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42</a:t>
            </a:fld>
            <a:endParaRPr lang="ru-RU"/>
          </a:p>
        </p:txBody>
      </p:sp>
    </p:spTree>
    <p:extLst>
      <p:ext uri="{BB962C8B-B14F-4D97-AF65-F5344CB8AC3E}">
        <p14:creationId xmlns:p14="http://schemas.microsoft.com/office/powerpoint/2010/main" val="1892602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population explosion, the demographic revolution, is something that Thomas </a:t>
            </a:r>
            <a:r>
              <a:rPr lang="en-US" dirty="0" err="1" smtClean="0"/>
              <a:t>McKeown</a:t>
            </a:r>
            <a:r>
              <a:rPr lang="en-US" dirty="0" smtClean="0"/>
              <a:t> postulates was due to, not to medical science, but rather to the sanitary movement, and also to nutrition.</a:t>
            </a:r>
            <a:endParaRPr lang="ru-RU" dirty="0" smtClean="0"/>
          </a:p>
          <a:p>
            <a:r>
              <a:rPr lang="en-US" dirty="0" smtClean="0"/>
              <a:t>vast movement. It was nothing less than the retrofitting of the urban centers of the nation, with the specific goal of removing filth, because filth was held to be the cause of disease.</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43</a:t>
            </a:fld>
            <a:endParaRPr lang="ru-RU"/>
          </a:p>
        </p:txBody>
      </p:sp>
    </p:spTree>
    <p:extLst>
      <p:ext uri="{BB962C8B-B14F-4D97-AF65-F5344CB8AC3E}">
        <p14:creationId xmlns:p14="http://schemas.microsoft.com/office/powerpoint/2010/main" val="131330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 Edwin Chadwick. wrote a major work collaboratively-"The Report on the Sanitary Condition of the </a:t>
            </a:r>
            <a:r>
              <a:rPr lang="en-US" dirty="0" err="1" smtClean="0"/>
              <a:t>Labouring</a:t>
            </a:r>
            <a:r>
              <a:rPr lang="en-US" dirty="0" smtClean="0"/>
              <a:t> Population of Great Britain of 1842.</a:t>
            </a:r>
            <a:r>
              <a:rPr lang="ru-RU" dirty="0" smtClean="0"/>
              <a:t> </a:t>
            </a:r>
            <a:r>
              <a:rPr lang="en-US" dirty="0" smtClean="0"/>
              <a:t>Friend</a:t>
            </a:r>
            <a:r>
              <a:rPr lang="en-US" baseline="0" dirty="0" smtClean="0"/>
              <a:t> of </a:t>
            </a:r>
            <a:r>
              <a:rPr lang="en-US" i="1" dirty="0" smtClean="0"/>
              <a:t>The Sanitary Condition of the </a:t>
            </a:r>
            <a:r>
              <a:rPr lang="en-US" i="1" dirty="0" err="1" smtClean="0"/>
              <a:t>Labouring</a:t>
            </a:r>
            <a:r>
              <a:rPr lang="en-US" i="1" dirty="0" smtClean="0"/>
              <a:t> Population</a:t>
            </a:r>
            <a:r>
              <a:rPr lang="en-US" dirty="0" smtClean="0"/>
              <a:t> (1842)</a:t>
            </a:r>
            <a:r>
              <a:rPr lang="en-US" dirty="0" smtClean="0">
                <a:hlinkClick r:id="rId3" tooltip="John Stuart Mill"/>
              </a:rPr>
              <a:t> John Stuart Mill</a:t>
            </a:r>
            <a:r>
              <a:rPr lang="en-US" dirty="0" smtClean="0"/>
              <a:t> and </a:t>
            </a:r>
            <a:r>
              <a:rPr lang="en-US" dirty="0" smtClean="0">
                <a:hlinkClick r:id="rId4" tooltip="Jeremy Bentham"/>
              </a:rPr>
              <a:t>Jeremy Bentham</a:t>
            </a:r>
            <a:r>
              <a:rPr lang="en-US" dirty="0" smtClean="0"/>
              <a:t>. his reforms were not based on any new medical discoveries, on scientific experimentation or observation to determine what measures were most effective by determining the causes of disease. His reform measures, enormous as they were, were based more on what was the commonsense of the period and a priori assumptions.</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44</a:t>
            </a:fld>
            <a:endParaRPr lang="ru-RU"/>
          </a:p>
        </p:txBody>
      </p:sp>
    </p:spTree>
    <p:extLst>
      <p:ext uri="{BB962C8B-B14F-4D97-AF65-F5344CB8AC3E}">
        <p14:creationId xmlns:p14="http://schemas.microsoft.com/office/powerpoint/2010/main" val="1385955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«Нет</a:t>
            </a:r>
            <a:r>
              <a:rPr lang="ru-RU" baseline="0" dirty="0" smtClean="0"/>
              <a:t> никакой тайны в том, что стало причиной. Плохо спроектированные дома, в которых разлагается мусор, завешенные тряпками двери и кона, открытые сточные канавы, приносящие вонючую жижу из хлева и человеческие экскременты, которые затем гниют у основания стен. Вот несколько источников болезни, которую даже бриз с холмов не в силах рассеять»</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45</a:t>
            </a:fld>
            <a:endParaRPr lang="ru-RU"/>
          </a:p>
        </p:txBody>
      </p:sp>
    </p:spTree>
    <p:extLst>
      <p:ext uri="{BB962C8B-B14F-4D97-AF65-F5344CB8AC3E}">
        <p14:creationId xmlns:p14="http://schemas.microsoft.com/office/powerpoint/2010/main" val="3553098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Все наши урбанисты…</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46</a:t>
            </a:fld>
            <a:endParaRPr lang="ru-RU"/>
          </a:p>
        </p:txBody>
      </p:sp>
    </p:spTree>
    <p:extLst>
      <p:ext uri="{BB962C8B-B14F-4D97-AF65-F5344CB8AC3E}">
        <p14:creationId xmlns:p14="http://schemas.microsoft.com/office/powerpoint/2010/main" val="9341551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dirty="0" smtClean="0"/>
          </a:p>
          <a:p>
            <a:r>
              <a:rPr lang="fr-FR" dirty="0" smtClean="0">
                <a:hlinkClick r:id="rId3"/>
              </a:rPr>
              <a:t>Felix </a:t>
            </a:r>
            <a:r>
              <a:rPr lang="fr-FR" dirty="0" err="1" smtClean="0">
                <a:hlinkClick r:id="rId3"/>
              </a:rPr>
              <a:t>Thorigny</a:t>
            </a:r>
            <a:r>
              <a:rPr lang="ru-RU" dirty="0" smtClean="0"/>
              <a:t>, </a:t>
            </a:r>
            <a:r>
              <a:rPr lang="en-US" dirty="0" smtClean="0"/>
              <a:t>Construction of the Boulevard de Sebastopol now the Boulevard du </a:t>
            </a:r>
            <a:r>
              <a:rPr lang="en-US" dirty="0" err="1" smtClean="0"/>
              <a:t>Palais</a:t>
            </a:r>
            <a:r>
              <a:rPr lang="en-US" dirty="0" smtClean="0"/>
              <a:t>, in the Second Empire. View of the demolition of the Rue de la </a:t>
            </a:r>
            <a:r>
              <a:rPr lang="en-US" dirty="0" err="1" smtClean="0"/>
              <a:t>Barillerie</a:t>
            </a:r>
            <a:r>
              <a:rPr lang="en-US" dirty="0" smtClean="0"/>
              <a:t> in 1859, pub. by Henry Duff Linton 1815-99</a:t>
            </a:r>
            <a:r>
              <a:rPr lang="fr-FR" dirty="0" smtClean="0"/>
              <a:t/>
            </a:r>
            <a:br>
              <a:rPr lang="fr-FR" dirty="0" smtClean="0"/>
            </a:br>
            <a:r>
              <a:rPr lang="fr-FR" b="1" dirty="0" smtClean="0"/>
              <a:t>Location:</a:t>
            </a:r>
          </a:p>
          <a:p>
            <a:r>
              <a:rPr lang="fr-FR" dirty="0" err="1" smtClean="0">
                <a:hlinkClick r:id="rId4"/>
              </a:rPr>
              <a:t>Musee</a:t>
            </a:r>
            <a:r>
              <a:rPr lang="fr-FR" dirty="0" smtClean="0">
                <a:hlinkClick r:id="rId4"/>
              </a:rPr>
              <a:t> de la Ville de Paris, </a:t>
            </a:r>
            <a:r>
              <a:rPr lang="fr-FR" dirty="0" err="1" smtClean="0">
                <a:hlinkClick r:id="rId4"/>
              </a:rPr>
              <a:t>Musee</a:t>
            </a:r>
            <a:r>
              <a:rPr lang="fr-FR" dirty="0" smtClean="0">
                <a:hlinkClick r:id="rId4"/>
              </a:rPr>
              <a:t> </a:t>
            </a:r>
            <a:r>
              <a:rPr lang="fr-FR" dirty="0" err="1" smtClean="0">
                <a:hlinkClick r:id="rId4"/>
              </a:rPr>
              <a:t>Carnavalet</a:t>
            </a:r>
            <a:r>
              <a:rPr lang="fr-FR" dirty="0" smtClean="0">
                <a:hlinkClick r:id="rId4"/>
              </a:rPr>
              <a:t> - Paris</a:t>
            </a:r>
            <a:r>
              <a:rPr lang="fr-FR" dirty="0" smtClean="0"/>
              <a:t/>
            </a:r>
            <a:br>
              <a:rPr lang="fr-FR" dirty="0" smtClean="0"/>
            </a:br>
            <a:endParaRPr lang="ru-RU" dirty="0" smtClean="0"/>
          </a:p>
          <a:p>
            <a:r>
              <a:rPr lang="ru-RU" dirty="0" smtClean="0"/>
              <a:t>Севастопольский</a:t>
            </a:r>
            <a:r>
              <a:rPr lang="ru-RU" baseline="0" dirty="0" smtClean="0"/>
              <a:t> бульвар в Париже, открылся в 1854 г. (Переименован после победы в Крыму 8.09.1855).</a:t>
            </a:r>
          </a:p>
          <a:p>
            <a:r>
              <a:rPr lang="ru-RU" dirty="0" smtClean="0"/>
              <a:t>Эпидемия</a:t>
            </a:r>
            <a:r>
              <a:rPr lang="ru-RU" baseline="0" dirty="0" smtClean="0"/>
              <a:t> холеры в Париже</a:t>
            </a:r>
            <a:r>
              <a:rPr lang="en-US" baseline="0" dirty="0" smtClean="0"/>
              <a:t>: </a:t>
            </a:r>
            <a:r>
              <a:rPr lang="ru-RU" baseline="0" dirty="0" smtClean="0"/>
              <a:t>1830-е,</a:t>
            </a:r>
            <a:r>
              <a:rPr lang="en-US" baseline="0" dirty="0" smtClean="0"/>
              <a:t> 1849. </a:t>
            </a:r>
            <a:r>
              <a:rPr lang="ru-RU" baseline="0" dirty="0" smtClean="0"/>
              <a:t>Шок. Центр научной медицины, культуры, и проч. – болезнь грязи, малярия, варваров. </a:t>
            </a:r>
            <a:r>
              <a:rPr lang="en-US" dirty="0" smtClean="0"/>
              <a:t>Georges Haussmann, the Prefect of the Seine. And often what was accomplished is referred to as the "</a:t>
            </a:r>
            <a:r>
              <a:rPr lang="en-US" dirty="0" err="1" smtClean="0"/>
              <a:t>Haussmannization</a:t>
            </a:r>
            <a:r>
              <a:rPr lang="en-US" dirty="0" smtClean="0"/>
              <a:t>" of Paris, with the so-called great works, or </a:t>
            </a:r>
            <a:r>
              <a:rPr lang="en-US" i="1" dirty="0" err="1" smtClean="0"/>
              <a:t>grands</a:t>
            </a:r>
            <a:r>
              <a:rPr lang="en-US" i="1" dirty="0" smtClean="0"/>
              <a:t> </a:t>
            </a:r>
            <a:r>
              <a:rPr lang="en-US" i="1" dirty="0" err="1" smtClean="0"/>
              <a:t>travaux</a:t>
            </a:r>
            <a:r>
              <a:rPr lang="en-US" dirty="0" smtClean="0"/>
              <a:t>, that were undertaken from 1852 until 1870. Now, this project was authoritarian. The rights of individuals were disregarded. The population was not consulted about being moved, and it was an operation of colossal complexity.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47</a:t>
            </a:fld>
            <a:endParaRPr lang="ru-RU"/>
          </a:p>
        </p:txBody>
      </p:sp>
    </p:spTree>
    <p:extLst>
      <p:ext uri="{BB962C8B-B14F-4D97-AF65-F5344CB8AC3E}">
        <p14:creationId xmlns:p14="http://schemas.microsoft.com/office/powerpoint/2010/main" val="2921978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affairs of one of the greatest cities in France, the great city in France, were gathered into a single pair of hands: finance, administration, transport, sanitation, engineering, architecture, evictions, expropriation of land by eminent domain, slum clearance, gas fixtures and lighting, sewers.</a:t>
            </a:r>
            <a:r>
              <a:rPr lang="ru-RU" dirty="0" smtClean="0"/>
              <a:t> Последовала</a:t>
            </a:r>
            <a:r>
              <a:rPr lang="ru-RU" baseline="0" dirty="0" smtClean="0"/>
              <a:t> Парижская коммуна в 1871 г.</a:t>
            </a:r>
          </a:p>
          <a:p>
            <a:r>
              <a:rPr lang="ru-RU" baseline="0" dirty="0" smtClean="0"/>
              <a:t>(В 1892 г. холера вернулась в Париж, но только в предместья).</a:t>
            </a:r>
            <a:endParaRPr lang="ru-RU" dirty="0" smtClean="0"/>
          </a:p>
          <a:p>
            <a:endParaRPr lang="ru-RU" baseline="0" dirty="0" smtClean="0"/>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48</a:t>
            </a:fld>
            <a:endParaRPr lang="ru-RU"/>
          </a:p>
        </p:txBody>
      </p:sp>
    </p:spTree>
    <p:extLst>
      <p:ext uri="{BB962C8B-B14F-4D97-AF65-F5344CB8AC3E}">
        <p14:creationId xmlns:p14="http://schemas.microsoft.com/office/powerpoint/2010/main" val="1386961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miasmatic theory of this physician from Bavaria, Munich </a:t>
            </a:r>
            <a:r>
              <a:rPr lang="en-US" dirty="0" smtClean="0"/>
              <a:t>is </a:t>
            </a:r>
            <a:r>
              <a:rPr lang="en-US" dirty="0" smtClean="0"/>
              <a:t>Max von </a:t>
            </a:r>
            <a:r>
              <a:rPr lang="en-US" dirty="0" err="1" smtClean="0"/>
              <a:t>Pettenkofer</a:t>
            </a:r>
            <a:r>
              <a:rPr lang="en-US" dirty="0" smtClean="0"/>
              <a:t>, who had an enormous influence on public health. And one aspect of his influence was that his theory lay at the basis of the rebuilding of Naples. He developed the most sophisticated of miasmatic theories in the nineteenth century and was aimed--the aim then behind the rebuilding of Naples was to thin out the population. Overcrowding was a cause of disease, and poisonous vapors arising from underneath the city poisoned the air, people breathed in the poison and succumbed to cholera, in Max </a:t>
            </a:r>
            <a:r>
              <a:rPr lang="en-US" dirty="0" err="1" smtClean="0"/>
              <a:t>Pettenkofer's</a:t>
            </a:r>
            <a:r>
              <a:rPr lang="en-US" dirty="0" smtClean="0"/>
              <a:t> view.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49</a:t>
            </a:fld>
            <a:endParaRPr lang="ru-RU"/>
          </a:p>
        </p:txBody>
      </p:sp>
    </p:spTree>
    <p:extLst>
      <p:ext uri="{BB962C8B-B14F-4D97-AF65-F5344CB8AC3E}">
        <p14:creationId xmlns:p14="http://schemas.microsoft.com/office/powerpoint/2010/main" val="152774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5</a:t>
            </a:fld>
            <a:endParaRPr lang="ru-RU"/>
          </a:p>
        </p:txBody>
      </p:sp>
    </p:spTree>
    <p:extLst>
      <p:ext uri="{BB962C8B-B14F-4D97-AF65-F5344CB8AC3E}">
        <p14:creationId xmlns:p14="http://schemas.microsoft.com/office/powerpoint/2010/main" val="2654097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Pettenkofer</a:t>
            </a:r>
            <a:r>
              <a:rPr lang="en-US" dirty="0" smtClean="0"/>
              <a:t> believed that cholera was only contagious under certain circumstances. He insisted that the cholera germ, identified by </a:t>
            </a:r>
            <a:r>
              <a:rPr lang="en-US" dirty="0" smtClean="0">
                <a:hlinkClick r:id="rId3"/>
              </a:rPr>
              <a:t>Robert Koch</a:t>
            </a:r>
            <a:r>
              <a:rPr lang="en-US" dirty="0" smtClean="0"/>
              <a:t> in 1884, required a very specific environment to cause epidemic disease.</a:t>
            </a:r>
            <a:r>
              <a:rPr lang="ru-RU" dirty="0" smtClean="0"/>
              <a:t> </a:t>
            </a:r>
            <a:r>
              <a:rPr lang="en-US" dirty="0" err="1" smtClean="0"/>
              <a:t>Pettenkofer</a:t>
            </a:r>
            <a:r>
              <a:rPr lang="en-US" dirty="0" smtClean="0"/>
              <a:t> believed that cholera could be imported through the movement of factor X, and that blocking its movement was much more difficult than altering the predisposing factors Y and Z. Quarantines were also too blunt and all–encompassing to fit well into </a:t>
            </a:r>
            <a:r>
              <a:rPr lang="en-US" dirty="0" err="1" smtClean="0"/>
              <a:t>Pettenkofer’s</a:t>
            </a:r>
            <a:r>
              <a:rPr lang="en-US" dirty="0" smtClean="0"/>
              <a:t> </a:t>
            </a:r>
            <a:r>
              <a:rPr lang="en-US" dirty="0" err="1" smtClean="0"/>
              <a:t>localist</a:t>
            </a:r>
            <a:r>
              <a:rPr lang="en-US" dirty="0" smtClean="0"/>
              <a:t> approach. Thus, for the most part, </a:t>
            </a:r>
            <a:r>
              <a:rPr lang="en-US" dirty="0" err="1" smtClean="0"/>
              <a:t>Pettenkofer</a:t>
            </a:r>
            <a:r>
              <a:rPr lang="en-US" dirty="0" smtClean="0"/>
              <a:t> rejected disinfection and quarantine as being impractical. Instead, he advocated for improving local sanitary conditions as the best way to prevent or stop cholera epidemics.</a:t>
            </a:r>
            <a:r>
              <a:rPr lang="ru-RU" dirty="0" smtClean="0"/>
              <a:t> </a:t>
            </a:r>
            <a:r>
              <a:rPr lang="en-US" dirty="0" smtClean="0"/>
              <a:t>Koch was a strong supporter of quarantine and disinfection, and his advice on how to prevent cholera was completely different from </a:t>
            </a:r>
            <a:r>
              <a:rPr lang="en-US" dirty="0" err="1" smtClean="0"/>
              <a:t>Pettenkofer’s</a:t>
            </a:r>
            <a:r>
              <a:rPr lang="en-US" dirty="0" smtClean="0"/>
              <a:t>. His recommendation for the strong state intervention that quarantine and disinfection campaigns required fit well with the German government’s priorities, and </a:t>
            </a:r>
            <a:r>
              <a:rPr lang="en-US" dirty="0" err="1" smtClean="0"/>
              <a:t>Pettenkofer’s</a:t>
            </a:r>
            <a:r>
              <a:rPr lang="en-US" dirty="0" smtClean="0"/>
              <a:t> localized and individualist approach fell out of favor.</a:t>
            </a:r>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50</a:t>
            </a:fld>
            <a:endParaRPr lang="ru-RU"/>
          </a:p>
        </p:txBody>
      </p:sp>
    </p:spTree>
    <p:extLst>
      <p:ext uri="{BB962C8B-B14F-4D97-AF65-F5344CB8AC3E}">
        <p14:creationId xmlns:p14="http://schemas.microsoft.com/office/powerpoint/2010/main" val="1527744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unusual and probably unique, which is the actual rebuilding of a major European city for the specific purpose of preventing the return of cholera. And the way that the plan was developed reflected the specific medical understanding of the time of the cause of cholera.</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51</a:t>
            </a:fld>
            <a:endParaRPr lang="ru-RU"/>
          </a:p>
        </p:txBody>
      </p:sp>
    </p:spTree>
    <p:extLst>
      <p:ext uri="{BB962C8B-B14F-4D97-AF65-F5344CB8AC3E}">
        <p14:creationId xmlns:p14="http://schemas.microsoft.com/office/powerpoint/2010/main" val="13456230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a:t>
            </a:r>
            <a:r>
              <a:rPr lang="en-US" i="1" dirty="0" err="1" smtClean="0"/>
              <a:t>risanamento</a:t>
            </a:r>
            <a:r>
              <a:rPr lang="en-US" dirty="0" smtClean="0"/>
              <a:t> then was first of all to raise the level of the streets; that is to say, the danger and the miasma was, if we like, fermenting beneath the streets of the city. So, you want to place a greater distance between the population living above and the poisonous effluvia arising from below. And, so, the aspiration was to raise the level of the streets to the second </a:t>
            </a:r>
            <a:r>
              <a:rPr lang="en-US" dirty="0" err="1" smtClean="0"/>
              <a:t>storey</a:t>
            </a:r>
            <a:r>
              <a:rPr lang="en-US" dirty="0" smtClean="0"/>
              <a:t> of the houses. And there would be, if you like, then a massive cushion, including the mortar of the streets themselves, between the population of the city and the danger lurking in the groundwater beneath the soil. </a:t>
            </a:r>
          </a:p>
          <a:p>
            <a:r>
              <a:rPr lang="en-US" dirty="0" smtClean="0"/>
              <a:t>you </a:t>
            </a:r>
            <a:r>
              <a:rPr lang="en-US" dirty="0" smtClean="0"/>
              <a:t>would have Naples--there's a picture of the old city that's--in various aspects--that's been demolished; and here what I wanted to show was this, the great access at the center; and then there were various cross streets. The great boulevard at the center was in the direction of the prevailing wind, and it was called a bellows of fresh air that would allow the wind to rush through the city, drying up the effluvia and blowing away the stenches and allowing the sunlight to reach ground level, and then it would be crossed by a series of wide boulevards as well. And then under the--if this happened above ground, there would also be work going on beneath, and you would have a whole sewage mains being built under the city.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52</a:t>
            </a:fld>
            <a:endParaRPr lang="ru-RU"/>
          </a:p>
        </p:txBody>
      </p:sp>
    </p:spTree>
    <p:extLst>
      <p:ext uri="{BB962C8B-B14F-4D97-AF65-F5344CB8AC3E}">
        <p14:creationId xmlns:p14="http://schemas.microsoft.com/office/powerpoint/2010/main" val="32096393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 centuries will see another pattern, when a new, mysterious and frightful disease strikes--say cholera, yellow fever or AIDS--one of the first responses of authorities is to return to plague measures of self-defense. </a:t>
            </a:r>
          </a:p>
          <a:p>
            <a:r>
              <a:rPr lang="en-US" dirty="0" smtClean="0"/>
              <a:t>It's said of generals that they always try to fight the last war over again, often confronting new enemies with inappropriate strategies. The same might be said of public health authorities over the centuries. And this temptation is all the greater for authorities because the battery of anti-plague defenses gives an impression of taking forceful and decisive action; providing the population, in other words, with some sense of security. </a:t>
            </a:r>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53</a:t>
            </a:fld>
            <a:endParaRPr lang="ru-RU"/>
          </a:p>
        </p:txBody>
      </p:sp>
    </p:spTree>
    <p:extLst>
      <p:ext uri="{BB962C8B-B14F-4D97-AF65-F5344CB8AC3E}">
        <p14:creationId xmlns:p14="http://schemas.microsoft.com/office/powerpoint/2010/main" val="5359604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Нынешние </a:t>
            </a:r>
            <a:r>
              <a:rPr lang="ru-RU" baseline="0" dirty="0" smtClean="0"/>
              <a:t> произведения обращаются к теме создания и воссоздания общественного договора, конкуренции различных форматов общества через такую неожиданную форму как фильмы и сериалы про зомби.</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54</a:t>
            </a:fld>
            <a:endParaRPr lang="ru-RU"/>
          </a:p>
        </p:txBody>
      </p:sp>
    </p:spTree>
    <p:extLst>
      <p:ext uri="{BB962C8B-B14F-4D97-AF65-F5344CB8AC3E}">
        <p14:creationId xmlns:p14="http://schemas.microsoft.com/office/powerpoint/2010/main" val="10632177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8FBA48-DE8F-47E7-BD52-184FDFEC9B9E}" type="slidenum">
              <a:rPr lang="ru-RU" smtClean="0"/>
              <a:t>55</a:t>
            </a:fld>
            <a:endParaRPr lang="ru-RU"/>
          </a:p>
        </p:txBody>
      </p:sp>
    </p:spTree>
    <p:extLst>
      <p:ext uri="{BB962C8B-B14F-4D97-AF65-F5344CB8AC3E}">
        <p14:creationId xmlns:p14="http://schemas.microsoft.com/office/powerpoint/2010/main" val="9327176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Именно</a:t>
            </a:r>
            <a:r>
              <a:rPr lang="ru-RU" baseline="0" dirty="0" smtClean="0"/>
              <a:t> на таком материале удается показать с  симпатией военных, ООН,  Центры по контролю заболеваемости, полицию.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56</a:t>
            </a:fld>
            <a:endParaRPr lang="ru-RU"/>
          </a:p>
        </p:txBody>
      </p:sp>
    </p:spTree>
    <p:extLst>
      <p:ext uri="{BB962C8B-B14F-4D97-AF65-F5344CB8AC3E}">
        <p14:creationId xmlns:p14="http://schemas.microsoft.com/office/powerpoint/2010/main" val="2206831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Про восстановление и установление</a:t>
            </a:r>
            <a:r>
              <a:rPr lang="ru-RU" baseline="0" dirty="0" smtClean="0"/>
              <a:t> границ</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57</a:t>
            </a:fld>
            <a:endParaRPr lang="ru-RU"/>
          </a:p>
        </p:txBody>
      </p:sp>
    </p:spTree>
    <p:extLst>
      <p:ext uri="{BB962C8B-B14F-4D97-AF65-F5344CB8AC3E}">
        <p14:creationId xmlns:p14="http://schemas.microsoft.com/office/powerpoint/2010/main" val="2335559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То,</a:t>
            </a:r>
            <a:r>
              <a:rPr lang="ru-RU" baseline="0" dirty="0" smtClean="0"/>
              <a:t> что главным героем этого культового сериала становится шериф – мне представляется неслучайным. Именно об этом я хотел рассказать. </a:t>
            </a:r>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58</a:t>
            </a:fld>
            <a:endParaRPr lang="ru-RU"/>
          </a:p>
        </p:txBody>
      </p:sp>
    </p:spTree>
    <p:extLst>
      <p:ext uri="{BB962C8B-B14F-4D97-AF65-F5344CB8AC3E}">
        <p14:creationId xmlns:p14="http://schemas.microsoft.com/office/powerpoint/2010/main" val="37638589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8FBA48-DE8F-47E7-BD52-184FDFEC9B9E}" type="slidenum">
              <a:rPr lang="ru-RU" smtClean="0"/>
              <a:t>59</a:t>
            </a:fld>
            <a:endParaRPr lang="ru-RU"/>
          </a:p>
        </p:txBody>
      </p:sp>
    </p:spTree>
    <p:extLst>
      <p:ext uri="{BB962C8B-B14F-4D97-AF65-F5344CB8AC3E}">
        <p14:creationId xmlns:p14="http://schemas.microsoft.com/office/powerpoint/2010/main" val="2769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8FBA48-DE8F-47E7-BD52-184FDFEC9B9E}" type="slidenum">
              <a:rPr lang="ru-RU" smtClean="0"/>
              <a:t>6</a:t>
            </a:fld>
            <a:endParaRPr lang="ru-RU"/>
          </a:p>
        </p:txBody>
      </p:sp>
    </p:spTree>
    <p:extLst>
      <p:ext uri="{BB962C8B-B14F-4D97-AF65-F5344CB8AC3E}">
        <p14:creationId xmlns:p14="http://schemas.microsoft.com/office/powerpoint/2010/main" val="380095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Чума (на белом</a:t>
            </a:r>
            <a:r>
              <a:rPr lang="ru-RU" baseline="0" dirty="0" smtClean="0"/>
              <a:t> коне), </a:t>
            </a:r>
            <a:r>
              <a:rPr lang="ru-RU" dirty="0" smtClean="0"/>
              <a:t>Война (на рыжем),</a:t>
            </a:r>
            <a:r>
              <a:rPr lang="ru-RU" baseline="0" dirty="0" smtClean="0"/>
              <a:t> </a:t>
            </a:r>
            <a:r>
              <a:rPr lang="ru-RU" dirty="0" smtClean="0"/>
              <a:t>Голод (на черном), Смерть</a:t>
            </a:r>
            <a:r>
              <a:rPr lang="en-US" dirty="0" smtClean="0"/>
              <a:t>/</a:t>
            </a:r>
            <a:r>
              <a:rPr lang="ru-RU" dirty="0" smtClean="0"/>
              <a:t>Мор</a:t>
            </a:r>
            <a:r>
              <a:rPr lang="ru-RU" baseline="0" dirty="0" smtClean="0"/>
              <a:t> – бледный</a:t>
            </a:r>
          </a:p>
          <a:p>
            <a:r>
              <a:rPr lang="ru-RU" i="1" dirty="0" smtClean="0"/>
              <a:t>«Воины Апокалипсиса»</a:t>
            </a:r>
            <a:r>
              <a:rPr lang="ru-RU" dirty="0" smtClean="0"/>
              <a:t> (1887), худ. </a:t>
            </a:r>
            <a:r>
              <a:rPr lang="ru-RU" dirty="0" smtClean="0">
                <a:hlinkClick r:id="rId3" tooltip="Виктор Михайлович Васнецов"/>
              </a:rPr>
              <a:t>Виктор Михайлович Васнецов</a:t>
            </a:r>
            <a:r>
              <a:rPr lang="ru-RU" dirty="0" smtClean="0"/>
              <a:t>:</a:t>
            </a:r>
          </a:p>
          <a:p>
            <a:r>
              <a:rPr lang="ru-RU" dirty="0" smtClean="0"/>
              <a:t>«Чума возьми</a:t>
            </a:r>
            <a:r>
              <a:rPr lang="ru-RU" baseline="0" dirty="0" smtClean="0"/>
              <a:t> семейства ваши оба!»</a:t>
            </a:r>
          </a:p>
          <a:p>
            <a:r>
              <a:rPr lang="en-US" dirty="0" smtClean="0"/>
              <a:t>A plague is synonymous with terror. One reason was that it was an extraordinarily rapid and excruciating killer, with symptoms that were dehumanizing and agonizing, with no effective therapy, and a kill rate that ensured that the majority of its sufferers perished. It was also readily transmissible, so that it seemed poised at various times to destroy the whole population of Europe. And it did kill an enormous proportion of the population; up to half in major European cities. So, here was the origin of a terrifying cliché about plague: that it struck down so many that there weren't enough people left to bury the dead.</a:t>
            </a:r>
            <a:endParaRPr lang="ru-RU" dirty="0" smtClean="0"/>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7</a:t>
            </a:fld>
            <a:endParaRPr lang="ru-RU"/>
          </a:p>
        </p:txBody>
      </p:sp>
    </p:spTree>
    <p:extLst>
      <p:ext uri="{BB962C8B-B14F-4D97-AF65-F5344CB8AC3E}">
        <p14:creationId xmlns:p14="http://schemas.microsoft.com/office/powerpoint/2010/main" val="50385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950296" cy="2158008"/>
          </a:xfrm>
        </p:spPr>
      </p:sp>
      <p:sp>
        <p:nvSpPr>
          <p:cNvPr id="3" name="Notes Placeholder 2"/>
          <p:cNvSpPr>
            <a:spLocks noGrp="1"/>
          </p:cNvSpPr>
          <p:nvPr>
            <p:ph type="body" idx="1"/>
          </p:nvPr>
        </p:nvSpPr>
        <p:spPr>
          <a:xfrm>
            <a:off x="620688" y="2915816"/>
            <a:ext cx="5486400" cy="6120680"/>
          </a:xfrm>
        </p:spPr>
        <p:txBody>
          <a:bodyPr/>
          <a:lstStyle/>
          <a:p>
            <a:r>
              <a:rPr lang="en-US" dirty="0" smtClean="0"/>
              <a:t>That </a:t>
            </a:r>
            <a:r>
              <a:rPr lang="en-US" dirty="0" smtClean="0"/>
              <a:t>is, at the site of the flea bite, there's what's called a carbuncle or gangrenous black blister, surrounded by red pot </a:t>
            </a:r>
            <a:r>
              <a:rPr lang="en-US" dirty="0" smtClean="0"/>
              <a:t>marks</a:t>
            </a:r>
            <a:r>
              <a:rPr lang="ru-RU" dirty="0" smtClean="0"/>
              <a:t>. </a:t>
            </a:r>
            <a:r>
              <a:rPr lang="en-US" dirty="0" smtClean="0"/>
              <a:t>But </a:t>
            </a:r>
            <a:r>
              <a:rPr lang="en-US" dirty="0" smtClean="0"/>
              <a:t>also, along with it, there's high temperature and shivering, violent headache, nausea and vomiting, and general flu-like symptoms; after which the patient passes on to the second stage of bubonic plague, when it invades--the bacteria invade the lymph system and drain into the lymph nodes. </a:t>
            </a:r>
          </a:p>
          <a:p>
            <a:r>
              <a:rPr lang="en-US" dirty="0" smtClean="0"/>
              <a:t>A couple of days later a so-called bubo--which gives the symptom that gives the disease its name, bubonic plague--the plague of buboes appears. This is an infected swelling of the lymph nodes, a hard mass the size of an orange beneath the skin. The site of the bubo varies, according to the location of the infective bite. If a flea bites the legs, the bubo is usually in the </a:t>
            </a:r>
            <a:r>
              <a:rPr lang="en-US" dirty="0" smtClean="0"/>
              <a:t>groin. </a:t>
            </a:r>
            <a:r>
              <a:rPr lang="en-US" dirty="0" smtClean="0"/>
              <a:t>If the fleas instead were to bite the arms, the bubo would appear in the armpit or on the neck, and there would be </a:t>
            </a:r>
            <a:r>
              <a:rPr lang="en-US" dirty="0" smtClean="0"/>
              <a:t>symptoms</a:t>
            </a:r>
            <a:r>
              <a:rPr lang="ru-RU" dirty="0" smtClean="0"/>
              <a:t>. </a:t>
            </a:r>
            <a:r>
              <a:rPr lang="en-US" dirty="0" smtClean="0"/>
              <a:t>the </a:t>
            </a:r>
            <a:r>
              <a:rPr lang="en-US" dirty="0" smtClean="0"/>
              <a:t>agony was so violent from the bubo that victims hurled themselves from roofs, or into the Thames to escape it. And there was a general consensus that the body and all of its excretions--urine, sweat, the breath--had an overpowering stench.</a:t>
            </a:r>
          </a:p>
          <a:p>
            <a:r>
              <a:rPr lang="en-US" dirty="0" smtClean="0"/>
              <a:t>This led--I want us to remember how dehumanizing the symptoms of plague were, and that's tremendously important to the way that societies experienced its outbreak. In the third stage, the bacteria releases a powerful toxin, and this circulates throughout the bloodstream, and it's the toxin that kills. It attacks tissues, causing blood vessels to hemorrhage, and giving rise to </a:t>
            </a:r>
            <a:r>
              <a:rPr lang="en-US" dirty="0" err="1" smtClean="0"/>
              <a:t>purpurous</a:t>
            </a:r>
            <a:r>
              <a:rPr lang="en-US" dirty="0" smtClean="0"/>
              <a:t>, subcutaneous spots, the so-called tokens of </a:t>
            </a:r>
            <a:r>
              <a:rPr lang="en-US" dirty="0" smtClean="0"/>
              <a:t>plague</a:t>
            </a:r>
            <a:r>
              <a:rPr lang="ru-RU" dirty="0" smtClean="0"/>
              <a:t>.</a:t>
            </a:r>
            <a:r>
              <a:rPr lang="en-US" dirty="0" smtClean="0"/>
              <a:t> </a:t>
            </a:r>
            <a:r>
              <a:rPr lang="en-US" dirty="0" smtClean="0"/>
              <a:t>The plague is associated with tokens and </a:t>
            </a:r>
            <a:r>
              <a:rPr lang="en-US" dirty="0" smtClean="0"/>
              <a:t>these</a:t>
            </a:r>
            <a:r>
              <a:rPr lang="ru-RU" baseline="0" dirty="0" smtClean="0"/>
              <a:t> </a:t>
            </a:r>
            <a:r>
              <a:rPr lang="en-US" dirty="0" smtClean="0"/>
              <a:t>which </a:t>
            </a:r>
            <a:r>
              <a:rPr lang="en-US" dirty="0" smtClean="0"/>
              <a:t>look like this. They gain their name because they were thought by many to be the signs, that is the tokens, of God's anger, the anger that led him to smite his people with the plague. </a:t>
            </a:r>
          </a:p>
          <a:p>
            <a:r>
              <a:rPr lang="en-US" dirty="0" smtClean="0"/>
              <a:t>The toxin initiates the septic phase of this disease, causing rapid degeneration of the muscles of the heart, of the kidneys, of the nerves and the central nervous system, and this leads to such symptoms as bloodshot eyes, general prostration, fever, nausea, severe headache, and progressive neurological damage that's manifested by slurred speech, a staggering gait, psychic disturbances and derangement. We again see how this disease is terrifyingly dehumanizing and agonizing. And it leads then to delirium and coma. Sometimes it also causes gangrene of the </a:t>
            </a:r>
            <a:r>
              <a:rPr lang="ru-RU" dirty="0" smtClean="0"/>
              <a:t>,</a:t>
            </a:r>
            <a:r>
              <a:rPr lang="ru-RU" baseline="0" dirty="0" smtClean="0"/>
              <a:t> </a:t>
            </a:r>
            <a:r>
              <a:rPr lang="en-US" dirty="0" smtClean="0"/>
              <a:t>and </a:t>
            </a:r>
            <a:r>
              <a:rPr lang="en-US" dirty="0" smtClean="0"/>
              <a:t>this may, in fact, be the origin of the term Black Death. </a:t>
            </a:r>
          </a:p>
          <a:p>
            <a:endParaRPr lang="ru-RU" dirty="0"/>
          </a:p>
        </p:txBody>
      </p:sp>
      <p:sp>
        <p:nvSpPr>
          <p:cNvPr id="4" name="Slide Number Placeholder 3"/>
          <p:cNvSpPr>
            <a:spLocks noGrp="1"/>
          </p:cNvSpPr>
          <p:nvPr>
            <p:ph type="sldNum" sz="quarter" idx="10"/>
          </p:nvPr>
        </p:nvSpPr>
        <p:spPr/>
        <p:txBody>
          <a:bodyPr/>
          <a:lstStyle/>
          <a:p>
            <a:fld id="{608FBA48-DE8F-47E7-BD52-184FDFEC9B9E}" type="slidenum">
              <a:rPr lang="ru-RU" smtClean="0"/>
              <a:t>8</a:t>
            </a:fld>
            <a:endParaRPr lang="ru-RU" dirty="0"/>
          </a:p>
        </p:txBody>
      </p:sp>
    </p:spTree>
    <p:extLst>
      <p:ext uri="{BB962C8B-B14F-4D97-AF65-F5344CB8AC3E}">
        <p14:creationId xmlns:p14="http://schemas.microsoft.com/office/powerpoint/2010/main" val="756938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smtClean="0"/>
          </a:p>
          <a:p>
            <a:r>
              <a:rPr lang="en-US" dirty="0" smtClean="0"/>
              <a:t>And in addition to being cyclical in that sense, plague had a pronounced seasonality. An epidemic of bubonic plague usually began in the spring or summer months, and faded away with the coming of winter. Especially favorable were months that were both hot and wet. The explanation for that, as we'll see, wasn't a </a:t>
            </a:r>
            <a:r>
              <a:rPr lang="en-US" dirty="0" err="1" smtClean="0"/>
              <a:t>humoral</a:t>
            </a:r>
            <a:r>
              <a:rPr lang="en-US" dirty="0" smtClean="0"/>
              <a:t> one. But that provides an ideal environment for fleas, which are decisive in plague, and their need for warmth and humidity, for their eggs to hatch; and they become inactive in cold or very dry climate</a:t>
            </a:r>
            <a:r>
              <a:rPr lang="en-US" dirty="0" smtClean="0"/>
              <a:t>.</a:t>
            </a:r>
            <a:endParaRPr lang="ru-RU" dirty="0" smtClean="0"/>
          </a:p>
          <a:p>
            <a:endParaRPr lang="ru-RU" dirty="0"/>
          </a:p>
          <a:p>
            <a:r>
              <a:rPr lang="ru-RU" dirty="0"/>
              <a:t>Обычные заболевания – дети и старики, бедные. </a:t>
            </a:r>
            <a:r>
              <a:rPr lang="en-US" dirty="0"/>
              <a:t>plague had a major psychological impact on the relationship of human beings to their mortality, and to their god.</a:t>
            </a:r>
            <a:endParaRPr lang="ru-RU" dirty="0"/>
          </a:p>
          <a:p>
            <a:r>
              <a:rPr lang="en-US" dirty="0"/>
              <a:t>the classic symptoms appear--the first beginning--launching the first stage of bubonic plague. </a:t>
            </a:r>
          </a:p>
          <a:p>
            <a:endParaRPr lang="ru-RU" dirty="0" smtClean="0"/>
          </a:p>
        </p:txBody>
      </p:sp>
      <p:sp>
        <p:nvSpPr>
          <p:cNvPr id="4" name="Slide Number Placeholder 3"/>
          <p:cNvSpPr>
            <a:spLocks noGrp="1"/>
          </p:cNvSpPr>
          <p:nvPr>
            <p:ph type="sldNum" sz="quarter" idx="10"/>
          </p:nvPr>
        </p:nvSpPr>
        <p:spPr/>
        <p:txBody>
          <a:bodyPr/>
          <a:lstStyle/>
          <a:p>
            <a:fld id="{608FBA48-DE8F-47E7-BD52-184FDFEC9B9E}" type="slidenum">
              <a:rPr lang="ru-RU" smtClean="0"/>
              <a:t>9</a:t>
            </a:fld>
            <a:endParaRPr lang="ru-RU"/>
          </a:p>
        </p:txBody>
      </p:sp>
    </p:spTree>
    <p:extLst>
      <p:ext uri="{BB962C8B-B14F-4D97-AF65-F5344CB8AC3E}">
        <p14:creationId xmlns:p14="http://schemas.microsoft.com/office/powerpoint/2010/main" val="373753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457BD08B-83FE-4580-A479-341C2D24972D}" type="datetimeFigureOut">
              <a:rPr lang="ru-RU" smtClean="0"/>
              <a:t>23.05.2014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222475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457BD08B-83FE-4580-A479-341C2D24972D}" type="datetimeFigureOut">
              <a:rPr lang="ru-RU" smtClean="0"/>
              <a:t>23.05.2014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2676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457BD08B-83FE-4580-A479-341C2D24972D}" type="datetimeFigureOut">
              <a:rPr lang="ru-RU" smtClean="0"/>
              <a:t>23.05.2014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397838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457BD08B-83FE-4580-A479-341C2D24972D}" type="datetimeFigureOut">
              <a:rPr lang="ru-RU" smtClean="0"/>
              <a:t>23.05.2014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191097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7BD08B-83FE-4580-A479-341C2D24972D}" type="datetimeFigureOut">
              <a:rPr lang="ru-RU" smtClean="0"/>
              <a:t>23.05.2014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204699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457BD08B-83FE-4580-A479-341C2D24972D}" type="datetimeFigureOut">
              <a:rPr lang="ru-RU" smtClean="0"/>
              <a:t>23.05.2014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87322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457BD08B-83FE-4580-A479-341C2D24972D}" type="datetimeFigureOut">
              <a:rPr lang="ru-RU" smtClean="0"/>
              <a:t>23.05.2014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304707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457BD08B-83FE-4580-A479-341C2D24972D}" type="datetimeFigureOut">
              <a:rPr lang="ru-RU" smtClean="0"/>
              <a:t>23.05.2014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386320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BD08B-83FE-4580-A479-341C2D24972D}" type="datetimeFigureOut">
              <a:rPr lang="ru-RU" smtClean="0"/>
              <a:t>23.05.2014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135184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BD08B-83FE-4580-A479-341C2D24972D}" type="datetimeFigureOut">
              <a:rPr lang="ru-RU" smtClean="0"/>
              <a:t>23.05.2014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77083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BD08B-83FE-4580-A479-341C2D24972D}" type="datetimeFigureOut">
              <a:rPr lang="ru-RU" smtClean="0"/>
              <a:t>23.05.2014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C68B8B-D9A1-4D03-99E7-BC97A52ECDB6}" type="slidenum">
              <a:rPr lang="ru-RU" smtClean="0"/>
              <a:t>‹#›</a:t>
            </a:fld>
            <a:endParaRPr lang="ru-RU"/>
          </a:p>
        </p:txBody>
      </p:sp>
    </p:spTree>
    <p:extLst>
      <p:ext uri="{BB962C8B-B14F-4D97-AF65-F5344CB8AC3E}">
        <p14:creationId xmlns:p14="http://schemas.microsoft.com/office/powerpoint/2010/main" val="42291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BD08B-83FE-4580-A479-341C2D24972D}" type="datetimeFigureOut">
              <a:rPr lang="ru-RU" smtClean="0"/>
              <a:t>23.05.2014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68B8B-D9A1-4D03-99E7-BC97A52ECDB6}" type="slidenum">
              <a:rPr lang="ru-RU" smtClean="0"/>
              <a:t>‹#›</a:t>
            </a:fld>
            <a:endParaRPr lang="ru-RU"/>
          </a:p>
        </p:txBody>
      </p:sp>
    </p:spTree>
    <p:extLst>
      <p:ext uri="{BB962C8B-B14F-4D97-AF65-F5344CB8AC3E}">
        <p14:creationId xmlns:p14="http://schemas.microsoft.com/office/powerpoint/2010/main" val="377082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oyc.yale.edu/history/hist-234"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933056"/>
            <a:ext cx="7772400" cy="1470025"/>
          </a:xfrm>
        </p:spPr>
        <p:txBody>
          <a:bodyPr>
            <a:normAutofit fontScale="90000"/>
          </a:bodyPr>
          <a:lstStyle/>
          <a:p>
            <a:r>
              <a:rPr lang="ru-RU" dirty="0" smtClean="0"/>
              <a:t>ЧУМА ДА ХОЛЕРА</a:t>
            </a:r>
            <a:br>
              <a:rPr lang="ru-RU" dirty="0" smtClean="0"/>
            </a:br>
            <a:r>
              <a:rPr lang="ru-RU" dirty="0" smtClean="0"/>
              <a:t>столпы современного государства</a:t>
            </a:r>
            <a:br>
              <a:rPr lang="ru-RU" dirty="0" smtClean="0"/>
            </a:br>
            <a:r>
              <a:rPr lang="ru-RU" dirty="0" smtClean="0"/>
              <a:t>(</a:t>
            </a:r>
            <a:r>
              <a:rPr lang="en-US" dirty="0" smtClean="0"/>
              <a:t>modern state)</a:t>
            </a:r>
            <a:endParaRPr lang="ru-RU" dirty="0"/>
          </a:p>
        </p:txBody>
      </p:sp>
      <p:sp>
        <p:nvSpPr>
          <p:cNvPr id="3" name="Subtitle 2"/>
          <p:cNvSpPr>
            <a:spLocks noGrp="1"/>
          </p:cNvSpPr>
          <p:nvPr>
            <p:ph type="subTitle" idx="1"/>
          </p:nvPr>
        </p:nvSpPr>
        <p:spPr>
          <a:xfrm>
            <a:off x="1331640" y="4869160"/>
            <a:ext cx="6400800" cy="1752600"/>
          </a:xfrm>
        </p:spPr>
        <p:txBody>
          <a:bodyPr>
            <a:normAutofit fontScale="85000" lnSpcReduction="20000"/>
          </a:bodyPr>
          <a:lstStyle/>
          <a:p>
            <a:endParaRPr lang="ru-RU" dirty="0" smtClean="0"/>
          </a:p>
          <a:p>
            <a:endParaRPr lang="ru-RU" dirty="0"/>
          </a:p>
          <a:p>
            <a:r>
              <a:rPr lang="ru-RU" dirty="0" smtClean="0"/>
              <a:t>Евгений Пескин</a:t>
            </a:r>
          </a:p>
          <a:p>
            <a:r>
              <a:rPr lang="en-US" dirty="0" smtClean="0"/>
              <a:t>eugenegp@yandex.ru</a:t>
            </a:r>
            <a:endParaRPr lang="ru-RU" dirty="0"/>
          </a:p>
        </p:txBody>
      </p:sp>
      <p:pic>
        <p:nvPicPr>
          <p:cNvPr id="1026" name="Picture 2" descr="http://upload.wikimedia.org/wikipedia/commons/thumb/4/4e/Smallpox01.jpg/450px-Smallpox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874846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809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lstStyle/>
          <a:p>
            <a:endParaRPr lang="ru-RU" dirty="0"/>
          </a:p>
        </p:txBody>
      </p:sp>
      <p:pic>
        <p:nvPicPr>
          <p:cNvPr id="7170" name="Picture 2" descr="http://keys.lucidcentral.org/key-server/data/080e0e0d-0b01-4405-8e0c-0805000f0308/media/Images/Rattus_rattus/RattusRattus%28BlackRat%29@Tville%20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92" y="0"/>
            <a:ext cx="10568856" cy="698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46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8194" name="Picture 2" descr="Cat f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0"/>
            <a:ext cx="7343923" cy="656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97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r>
              <a:rPr lang="ru-RU" dirty="0" smtClean="0"/>
              <a:t>Бубонная чума</a:t>
            </a:r>
          </a:p>
          <a:p>
            <a:r>
              <a:rPr lang="ru-RU" dirty="0" smtClean="0"/>
              <a:t>Фульминантная форма</a:t>
            </a:r>
          </a:p>
          <a:p>
            <a:r>
              <a:rPr lang="ru-RU" dirty="0" smtClean="0"/>
              <a:t>Легочная чума</a:t>
            </a:r>
            <a:endParaRPr lang="ru-RU" dirty="0"/>
          </a:p>
        </p:txBody>
      </p:sp>
    </p:spTree>
    <p:extLst>
      <p:ext uri="{BB962C8B-B14F-4D97-AF65-F5344CB8AC3E}">
        <p14:creationId xmlns:p14="http://schemas.microsoft.com/office/powerpoint/2010/main" val="1208220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Волны пандемий</a:t>
            </a:r>
            <a:br>
              <a:rPr lang="ru-RU" dirty="0"/>
            </a:br>
            <a:endParaRPr lang="ru-RU" dirty="0"/>
          </a:p>
        </p:txBody>
      </p:sp>
      <p:sp>
        <p:nvSpPr>
          <p:cNvPr id="3" name="Content Placeholder 2"/>
          <p:cNvSpPr>
            <a:spLocks noGrp="1"/>
          </p:cNvSpPr>
          <p:nvPr>
            <p:ph idx="1"/>
          </p:nvPr>
        </p:nvSpPr>
        <p:spPr/>
        <p:txBody>
          <a:bodyPr/>
          <a:lstStyle/>
          <a:p>
            <a:r>
              <a:rPr lang="ru-RU" dirty="0" smtClean="0"/>
              <a:t>Чума </a:t>
            </a:r>
            <a:r>
              <a:rPr lang="ru-RU" dirty="0"/>
              <a:t>Юстиниана (541 г.)</a:t>
            </a:r>
          </a:p>
          <a:p>
            <a:r>
              <a:rPr lang="ru-RU" dirty="0"/>
              <a:t>Черная смерть (</a:t>
            </a:r>
            <a:r>
              <a:rPr lang="en-US" dirty="0"/>
              <a:t>~</a:t>
            </a:r>
            <a:r>
              <a:rPr lang="ru-RU" dirty="0"/>
              <a:t>1330</a:t>
            </a:r>
            <a:r>
              <a:rPr lang="en-US" dirty="0"/>
              <a:t> </a:t>
            </a:r>
            <a:r>
              <a:rPr lang="ru-RU" dirty="0"/>
              <a:t>г.) – бубонная чума </a:t>
            </a:r>
            <a:r>
              <a:rPr lang="en-US" dirty="0"/>
              <a:t> </a:t>
            </a:r>
            <a:r>
              <a:rPr lang="ru-RU" dirty="0"/>
              <a:t>(1750, но и до 1830)</a:t>
            </a:r>
          </a:p>
          <a:p>
            <a:r>
              <a:rPr lang="ru-RU" dirty="0"/>
              <a:t>Третья пандемия (1855-1960), чума варваров</a:t>
            </a:r>
          </a:p>
          <a:p>
            <a:pPr marL="0" indent="0">
              <a:buNone/>
            </a:pPr>
            <a:endParaRPr lang="ru-RU" dirty="0"/>
          </a:p>
        </p:txBody>
      </p:sp>
    </p:spTree>
    <p:extLst>
      <p:ext uri="{BB962C8B-B14F-4D97-AF65-F5344CB8AC3E}">
        <p14:creationId xmlns:p14="http://schemas.microsoft.com/office/powerpoint/2010/main" val="1317471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4098" name="Picture 2" descr="(&amp;Kcy;&amp;rcy;&amp;ycy;&amp;m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32" y="0"/>
            <a:ext cx="987273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84168" y="4406126"/>
            <a:ext cx="2469009" cy="1200329"/>
          </a:xfrm>
          <a:prstGeom prst="rect">
            <a:avLst/>
          </a:prstGeom>
        </p:spPr>
        <p:txBody>
          <a:bodyPr wrap="none">
            <a:spAutoFit/>
          </a:bodyPr>
          <a:lstStyle/>
          <a:p>
            <a:r>
              <a:rPr lang="ru-RU" sz="3600" b="1" dirty="0" smtClean="0">
                <a:solidFill>
                  <a:srgbClr val="FF0000"/>
                </a:solidFill>
              </a:rPr>
              <a:t>Каффа</a:t>
            </a:r>
          </a:p>
          <a:p>
            <a:r>
              <a:rPr lang="ru-RU" sz="3600" b="1" dirty="0">
                <a:solidFill>
                  <a:srgbClr val="FF0000"/>
                </a:solidFill>
              </a:rPr>
              <a:t>(</a:t>
            </a:r>
            <a:r>
              <a:rPr lang="ru-RU" sz="3600" b="1" dirty="0" smtClean="0">
                <a:solidFill>
                  <a:srgbClr val="FF0000"/>
                </a:solidFill>
              </a:rPr>
              <a:t>Феодосия)</a:t>
            </a:r>
            <a:endParaRPr lang="ru-RU" sz="3600" b="1" dirty="0">
              <a:solidFill>
                <a:srgbClr val="FF0000"/>
              </a:solidFill>
            </a:endParaRPr>
          </a:p>
        </p:txBody>
      </p:sp>
      <p:sp>
        <p:nvSpPr>
          <p:cNvPr id="5" name="Oval 4"/>
          <p:cNvSpPr/>
          <p:nvPr/>
        </p:nvSpPr>
        <p:spPr>
          <a:xfrm>
            <a:off x="6228184" y="4036050"/>
            <a:ext cx="288032" cy="2570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547664" y="2060848"/>
            <a:ext cx="4824536" cy="1446550"/>
          </a:xfrm>
          <a:prstGeom prst="rect">
            <a:avLst/>
          </a:prstGeom>
          <a:noFill/>
        </p:spPr>
        <p:txBody>
          <a:bodyPr wrap="square" rtlCol="0">
            <a:spAutoFit/>
          </a:bodyPr>
          <a:lstStyle/>
          <a:p>
            <a:r>
              <a:rPr lang="ru-RU" sz="8800" dirty="0" smtClean="0">
                <a:solidFill>
                  <a:srgbClr val="FF0000"/>
                </a:solidFill>
              </a:rPr>
              <a:t>К Р Ы М </a:t>
            </a:r>
            <a:endParaRPr lang="ru-RU" sz="8800" dirty="0">
              <a:solidFill>
                <a:srgbClr val="FF0000"/>
              </a:solidFill>
            </a:endParaRPr>
          </a:p>
        </p:txBody>
      </p:sp>
    </p:spTree>
    <p:extLst>
      <p:ext uri="{BB962C8B-B14F-4D97-AF65-F5344CB8AC3E}">
        <p14:creationId xmlns:p14="http://schemas.microsoft.com/office/powerpoint/2010/main" val="1158457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5122" name="Picture 2" descr="http://upload.wikimedia.org/wikipedia/commons/thumb/d/d3/Blackdeath2.gif/330px-Blackdeath2.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0"/>
            <a:ext cx="8074818" cy="657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35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08720"/>
            <a:ext cx="7416824" cy="5262979"/>
          </a:xfrm>
          <a:prstGeom prst="rect">
            <a:avLst/>
          </a:prstGeom>
        </p:spPr>
        <p:txBody>
          <a:bodyPr wrap="square">
            <a:spAutoFit/>
          </a:bodyPr>
          <a:lstStyle/>
          <a:p>
            <a:r>
              <a:rPr lang="ru-RU" sz="3200" dirty="0" smtClean="0"/>
              <a:t>«Бедствие вселило в сердца мужчин и женщин столь великий страх, что брат покидал брата, дядя — племянника, сестра — брата, а бывали случаи, что и жена — мужа, и, что может показаться совсем уже невероятным, родители избегали навещать детей своих и ходить за ними, как если б то не были родные их дети.»</a:t>
            </a:r>
          </a:p>
          <a:p>
            <a:endParaRPr lang="ru-RU" sz="2400" dirty="0" smtClean="0"/>
          </a:p>
          <a:p>
            <a:pPr algn="r"/>
            <a:r>
              <a:rPr lang="ru-RU" sz="2400" b="1" i="1" dirty="0" smtClean="0"/>
              <a:t>Бокаччо</a:t>
            </a:r>
            <a:r>
              <a:rPr lang="ru-RU" sz="2400" i="1" dirty="0" smtClean="0"/>
              <a:t>, Декамерон</a:t>
            </a:r>
            <a:endParaRPr lang="ru-RU" sz="2400" i="1" dirty="0"/>
          </a:p>
        </p:txBody>
      </p:sp>
    </p:spTree>
    <p:extLst>
      <p:ext uri="{BB962C8B-B14F-4D97-AF65-F5344CB8AC3E}">
        <p14:creationId xmlns:p14="http://schemas.microsoft.com/office/powerpoint/2010/main" val="1628559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r>
              <a:rPr lang="ru-RU" dirty="0" smtClean="0"/>
              <a:t>Урбанизация</a:t>
            </a:r>
          </a:p>
          <a:p>
            <a:r>
              <a:rPr lang="ru-RU" dirty="0" smtClean="0"/>
              <a:t>Отходы</a:t>
            </a:r>
          </a:p>
          <a:p>
            <a:r>
              <a:rPr lang="ru-RU" dirty="0" smtClean="0"/>
              <a:t>Транспорт</a:t>
            </a:r>
          </a:p>
          <a:p>
            <a:r>
              <a:rPr lang="en-US" dirty="0" smtClean="0"/>
              <a:t>“Long distance” </a:t>
            </a:r>
            <a:r>
              <a:rPr lang="ru-RU" dirty="0" smtClean="0"/>
              <a:t>торговля</a:t>
            </a:r>
          </a:p>
          <a:p>
            <a:r>
              <a:rPr lang="ru-RU" dirty="0" smtClean="0"/>
              <a:t>Перемещенные лица</a:t>
            </a:r>
            <a:endParaRPr lang="ru-RU" dirty="0"/>
          </a:p>
        </p:txBody>
      </p:sp>
    </p:spTree>
    <p:extLst>
      <p:ext uri="{BB962C8B-B14F-4D97-AF65-F5344CB8AC3E}">
        <p14:creationId xmlns:p14="http://schemas.microsoft.com/office/powerpoint/2010/main" val="3236976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Откуда берутся болезни</a:t>
            </a:r>
            <a:endParaRPr lang="ru-RU" dirty="0"/>
          </a:p>
        </p:txBody>
      </p:sp>
      <p:sp>
        <p:nvSpPr>
          <p:cNvPr id="3" name="Content Placeholder 2"/>
          <p:cNvSpPr>
            <a:spLocks noGrp="1"/>
          </p:cNvSpPr>
          <p:nvPr>
            <p:ph idx="1"/>
          </p:nvPr>
        </p:nvSpPr>
        <p:spPr/>
        <p:txBody>
          <a:bodyPr/>
          <a:lstStyle/>
          <a:p>
            <a:r>
              <a:rPr lang="en-US" dirty="0" smtClean="0"/>
              <a:t>Shit happens</a:t>
            </a:r>
            <a:endParaRPr lang="ru-RU" dirty="0" smtClean="0"/>
          </a:p>
          <a:p>
            <a:r>
              <a:rPr lang="ru-RU" dirty="0" smtClean="0"/>
              <a:t>Божественный гнев</a:t>
            </a:r>
          </a:p>
          <a:p>
            <a:r>
              <a:rPr lang="ru-RU" dirty="0" smtClean="0"/>
              <a:t>Происки демонов</a:t>
            </a:r>
            <a:endParaRPr lang="en-US" dirty="0" smtClean="0"/>
          </a:p>
          <a:p>
            <a:r>
              <a:rPr lang="ru-RU" dirty="0" smtClean="0"/>
              <a:t>Естественные причины</a:t>
            </a:r>
            <a:endParaRPr lang="ru-RU" dirty="0"/>
          </a:p>
        </p:txBody>
      </p:sp>
    </p:spTree>
    <p:extLst>
      <p:ext uri="{BB962C8B-B14F-4D97-AF65-F5344CB8AC3E}">
        <p14:creationId xmlns:p14="http://schemas.microsoft.com/office/powerpoint/2010/main" val="411434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Стратегии</a:t>
            </a:r>
            <a:endParaRPr lang="ru-RU" dirty="0"/>
          </a:p>
        </p:txBody>
      </p:sp>
      <p:sp>
        <p:nvSpPr>
          <p:cNvPr id="3" name="Content Placeholder 2"/>
          <p:cNvSpPr>
            <a:spLocks noGrp="1"/>
          </p:cNvSpPr>
          <p:nvPr>
            <p:ph idx="1"/>
          </p:nvPr>
        </p:nvSpPr>
        <p:spPr/>
        <p:txBody>
          <a:bodyPr>
            <a:normAutofit fontScale="85000" lnSpcReduction="20000"/>
          </a:bodyPr>
          <a:lstStyle/>
          <a:p>
            <a:r>
              <a:rPr lang="ru-RU" dirty="0" smtClean="0"/>
              <a:t>Бегство</a:t>
            </a:r>
          </a:p>
          <a:p>
            <a:r>
              <a:rPr lang="ru-RU" dirty="0" smtClean="0"/>
              <a:t>Изгнание</a:t>
            </a:r>
          </a:p>
          <a:p>
            <a:r>
              <a:rPr lang="ru-RU" dirty="0" smtClean="0"/>
              <a:t>Молитва</a:t>
            </a:r>
            <a:r>
              <a:rPr lang="en-US" dirty="0" smtClean="0"/>
              <a:t> </a:t>
            </a:r>
            <a:r>
              <a:rPr lang="ru-RU" dirty="0" smtClean="0"/>
              <a:t>и пост</a:t>
            </a:r>
          </a:p>
          <a:p>
            <a:r>
              <a:rPr lang="ru-RU" dirty="0" smtClean="0"/>
              <a:t>Вакцинация</a:t>
            </a:r>
            <a:r>
              <a:rPr lang="en-US" dirty="0" smtClean="0"/>
              <a:t>/</a:t>
            </a:r>
            <a:r>
              <a:rPr lang="ru-RU" dirty="0" smtClean="0"/>
              <a:t>Инокуляция</a:t>
            </a:r>
          </a:p>
          <a:p>
            <a:r>
              <a:rPr lang="ru-RU" dirty="0" smtClean="0"/>
              <a:t>Карантин</a:t>
            </a:r>
          </a:p>
          <a:p>
            <a:r>
              <a:rPr lang="ru-RU" dirty="0" smtClean="0"/>
              <a:t>Санитарные кордоны</a:t>
            </a:r>
          </a:p>
          <a:p>
            <a:r>
              <a:rPr lang="ru-RU" dirty="0" smtClean="0"/>
              <a:t>Переустройство городов</a:t>
            </a:r>
          </a:p>
          <a:p>
            <a:r>
              <a:rPr lang="ru-RU" dirty="0" smtClean="0"/>
              <a:t>Санитарные нормы</a:t>
            </a:r>
          </a:p>
          <a:p>
            <a:r>
              <a:rPr lang="ru-RU" dirty="0" smtClean="0"/>
              <a:t>Серебряные пули (антибиотики)</a:t>
            </a:r>
          </a:p>
          <a:p>
            <a:r>
              <a:rPr lang="ru-RU" dirty="0" smtClean="0"/>
              <a:t>Замалчивание</a:t>
            </a:r>
          </a:p>
        </p:txBody>
      </p:sp>
    </p:spTree>
    <p:extLst>
      <p:ext uri="{BB962C8B-B14F-4D97-AF65-F5344CB8AC3E}">
        <p14:creationId xmlns:p14="http://schemas.microsoft.com/office/powerpoint/2010/main" val="1930014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normAutofit lnSpcReduction="10000"/>
          </a:bodyPr>
          <a:lstStyle/>
          <a:p>
            <a:pPr marL="0" indent="0" algn="ctr">
              <a:buNone/>
            </a:pPr>
            <a:r>
              <a:rPr lang="ru-RU" sz="7200" dirty="0" smtClean="0">
                <a:cs typeface="Aharoni" pitchFamily="2" charset="-79"/>
              </a:rPr>
              <a:t>Микробы </a:t>
            </a:r>
          </a:p>
          <a:p>
            <a:pPr marL="0" indent="0" algn="ctr">
              <a:buNone/>
            </a:pPr>
            <a:r>
              <a:rPr lang="ru-RU" sz="7200" dirty="0" smtClean="0">
                <a:cs typeface="Aharoni" pitchFamily="2" charset="-79"/>
              </a:rPr>
              <a:t>не признают политических границ</a:t>
            </a:r>
            <a:endParaRPr lang="ru-RU" sz="7200" dirty="0">
              <a:cs typeface="Aharoni" pitchFamily="2" charset="-79"/>
            </a:endParaRPr>
          </a:p>
        </p:txBody>
      </p:sp>
    </p:spTree>
    <p:extLst>
      <p:ext uri="{BB962C8B-B14F-4D97-AF65-F5344CB8AC3E}">
        <p14:creationId xmlns:p14="http://schemas.microsoft.com/office/powerpoint/2010/main" val="1236497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ru-RU"/>
          </a:p>
        </p:txBody>
      </p:sp>
      <p:sp>
        <p:nvSpPr>
          <p:cNvPr id="5" name="Title 4"/>
          <p:cNvSpPr>
            <a:spLocks noGrp="1"/>
          </p:cNvSpPr>
          <p:nvPr>
            <p:ph type="title"/>
          </p:nvPr>
        </p:nvSpPr>
        <p:spPr/>
        <p:txBody>
          <a:bodyPr/>
          <a:lstStyle/>
          <a:p>
            <a:endParaRPr lang="ru-RU"/>
          </a:p>
        </p:txBody>
      </p:sp>
      <p:pic>
        <p:nvPicPr>
          <p:cNvPr id="9218" name="Picture 2" descr="http://www.insecula.com/PhotosNew/00/00/05/37/ME0000053795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48"/>
            <a:ext cx="9566644" cy="70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609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normAutofit/>
          </a:bodyPr>
          <a:lstStyle/>
          <a:p>
            <a:pPr marL="0" indent="0" algn="ctr">
              <a:buNone/>
            </a:pPr>
            <a:r>
              <a:rPr lang="ru-RU" sz="6600" dirty="0" smtClean="0">
                <a:solidFill>
                  <a:srgbClr val="FF0000"/>
                </a:solidFill>
              </a:rPr>
              <a:t>ЗДРАВООХРАНЕНИЕ</a:t>
            </a:r>
            <a:endParaRPr lang="ru-RU" sz="6600" dirty="0">
              <a:solidFill>
                <a:srgbClr val="FF0000"/>
              </a:solidFill>
            </a:endParaRPr>
          </a:p>
        </p:txBody>
      </p:sp>
    </p:spTree>
    <p:extLst>
      <p:ext uri="{BB962C8B-B14F-4D97-AF65-F5344CB8AC3E}">
        <p14:creationId xmlns:p14="http://schemas.microsoft.com/office/powerpoint/2010/main" val="3539829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6381328"/>
          </a:xfrm>
        </p:spPr>
        <p:txBody>
          <a:bodyPr/>
          <a:lstStyle/>
          <a:p>
            <a:pPr marL="0" indent="0" algn="ctr">
              <a:buNone/>
            </a:pPr>
            <a:r>
              <a:rPr lang="ru-RU" i="1" dirty="0" smtClean="0"/>
              <a:t>Чрезвычайные или постоянные комитеты здравоохранения</a:t>
            </a:r>
          </a:p>
          <a:p>
            <a:r>
              <a:rPr lang="ru-RU" dirty="0" smtClean="0"/>
              <a:t>Обязательное захоронение, сжигание личных вещей, запрет похорон и бдений</a:t>
            </a:r>
          </a:p>
          <a:p>
            <a:r>
              <a:rPr lang="ru-RU" dirty="0" smtClean="0"/>
              <a:t>Карантин</a:t>
            </a:r>
          </a:p>
          <a:p>
            <a:r>
              <a:rPr lang="ru-RU" dirty="0" smtClean="0"/>
              <a:t>Лазареты (изоляция). Домашняя изоляция</a:t>
            </a:r>
          </a:p>
          <a:p>
            <a:r>
              <a:rPr lang="ru-RU" dirty="0" smtClean="0"/>
              <a:t>Контроль рынков, цен</a:t>
            </a:r>
          </a:p>
          <a:p>
            <a:r>
              <a:rPr lang="ru-RU" dirty="0" smtClean="0"/>
              <a:t>Запрет собраний</a:t>
            </a:r>
          </a:p>
          <a:p>
            <a:r>
              <a:rPr lang="ru-RU" dirty="0" smtClean="0"/>
              <a:t>Закрытие борделей</a:t>
            </a:r>
          </a:p>
          <a:p>
            <a:r>
              <a:rPr lang="ru-RU" dirty="0" smtClean="0"/>
              <a:t>Изгнание </a:t>
            </a:r>
            <a:endParaRPr lang="ru-RU" dirty="0"/>
          </a:p>
        </p:txBody>
      </p:sp>
    </p:spTree>
    <p:extLst>
      <p:ext uri="{BB962C8B-B14F-4D97-AF65-F5344CB8AC3E}">
        <p14:creationId xmlns:p14="http://schemas.microsoft.com/office/powerpoint/2010/main" val="2199977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Энфорсмент</a:t>
            </a:r>
            <a:endParaRPr lang="ru-RU" dirty="0"/>
          </a:p>
        </p:txBody>
      </p:sp>
      <p:sp>
        <p:nvSpPr>
          <p:cNvPr id="5" name="Content Placeholder 4"/>
          <p:cNvSpPr>
            <a:spLocks noGrp="1"/>
          </p:cNvSpPr>
          <p:nvPr>
            <p:ph idx="1"/>
          </p:nvPr>
        </p:nvSpPr>
        <p:spPr/>
        <p:txBody>
          <a:bodyPr/>
          <a:lstStyle/>
          <a:p>
            <a:pPr marL="0" indent="0" algn="ctr">
              <a:buNone/>
            </a:pPr>
            <a:r>
              <a:rPr lang="ru-RU" dirty="0"/>
              <a:t>Венеция</a:t>
            </a:r>
            <a:r>
              <a:rPr lang="en-US" dirty="0"/>
              <a:t>: </a:t>
            </a:r>
            <a:endParaRPr lang="ru-RU" dirty="0"/>
          </a:p>
          <a:p>
            <a:pPr marL="0" indent="0" algn="ctr">
              <a:buNone/>
            </a:pPr>
            <a:r>
              <a:rPr lang="ru-RU" dirty="0"/>
              <a:t>защитить порт от эпидемии изоляцией  с моря (1423</a:t>
            </a:r>
            <a:r>
              <a:rPr lang="ru-RU" dirty="0" smtClean="0"/>
              <a:t>)</a:t>
            </a:r>
          </a:p>
          <a:p>
            <a:pPr marL="0" indent="0" algn="ctr">
              <a:buNone/>
            </a:pPr>
            <a:endParaRPr lang="ru-RU" dirty="0"/>
          </a:p>
          <a:p>
            <a:r>
              <a:rPr lang="ru-RU" dirty="0"/>
              <a:t>40 дней изоляции на острове </a:t>
            </a:r>
          </a:p>
          <a:p>
            <a:r>
              <a:rPr lang="ru-RU" dirty="0"/>
              <a:t>Военный флот</a:t>
            </a:r>
          </a:p>
          <a:p>
            <a:r>
              <a:rPr lang="ru-RU" dirty="0"/>
              <a:t>«Санитарные книжки» </a:t>
            </a:r>
          </a:p>
          <a:p>
            <a:endParaRPr lang="ru-RU" dirty="0"/>
          </a:p>
        </p:txBody>
      </p:sp>
    </p:spTree>
    <p:extLst>
      <p:ext uri="{BB962C8B-B14F-4D97-AF65-F5344CB8AC3E}">
        <p14:creationId xmlns:p14="http://schemas.microsoft.com/office/powerpoint/2010/main" val="3071764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6146" name="Picture 2" descr="http://www.6sicuro.it/wp-content/uploads/2013/04/passapor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184" y="1781606"/>
            <a:ext cx="15229184" cy="50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389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r>
              <a:rPr lang="ru-RU" dirty="0"/>
              <a:t>Успех скопирован другими портами</a:t>
            </a:r>
          </a:p>
          <a:p>
            <a:r>
              <a:rPr lang="ru-RU" dirty="0"/>
              <a:t>К концу </a:t>
            </a:r>
            <a:r>
              <a:rPr lang="en-US" dirty="0"/>
              <a:t>XVII </a:t>
            </a:r>
            <a:r>
              <a:rPr lang="ru-RU" dirty="0"/>
              <a:t>в. стратегия сработала по всей Европе – с моря чума была остановлена</a:t>
            </a:r>
          </a:p>
          <a:p>
            <a:endParaRPr lang="ru-RU" dirty="0"/>
          </a:p>
        </p:txBody>
      </p:sp>
    </p:spTree>
    <p:extLst>
      <p:ext uri="{BB962C8B-B14F-4D97-AF65-F5344CB8AC3E}">
        <p14:creationId xmlns:p14="http://schemas.microsoft.com/office/powerpoint/2010/main" val="2492788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Опасность с Востока</a:t>
            </a:r>
            <a:endParaRPr lang="ru-RU" dirty="0"/>
          </a:p>
        </p:txBody>
      </p:sp>
      <p:sp>
        <p:nvSpPr>
          <p:cNvPr id="3" name="Content Placeholder 2"/>
          <p:cNvSpPr>
            <a:spLocks noGrp="1"/>
          </p:cNvSpPr>
          <p:nvPr>
            <p:ph idx="1"/>
          </p:nvPr>
        </p:nvSpPr>
        <p:spPr/>
        <p:txBody>
          <a:bodyPr/>
          <a:lstStyle/>
          <a:p>
            <a:r>
              <a:rPr lang="ru-RU" dirty="0" smtClean="0"/>
              <a:t>Турция и Россия – векторы распространения</a:t>
            </a:r>
          </a:p>
          <a:p>
            <a:r>
              <a:rPr lang="ru-RU" dirty="0" smtClean="0"/>
              <a:t>1699 – Карловицкий мир (+Венгрия, Трансильвания)</a:t>
            </a:r>
          </a:p>
          <a:p>
            <a:r>
              <a:rPr lang="ru-RU" dirty="0" smtClean="0"/>
              <a:t>Габсбурги вышли на границу эндемического очага</a:t>
            </a:r>
          </a:p>
        </p:txBody>
      </p:sp>
    </p:spTree>
    <p:extLst>
      <p:ext uri="{BB962C8B-B14F-4D97-AF65-F5344CB8AC3E}">
        <p14:creationId xmlns:p14="http://schemas.microsoft.com/office/powerpoint/2010/main" val="4019864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8194" name="Picture 2" descr="File:Europe, 1700 - 17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653" y="-315416"/>
            <a:ext cx="11235653" cy="766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371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8194" name="Picture 2" descr="File:Europe, 1700 - 17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961" y="-3671855"/>
            <a:ext cx="15428358" cy="1052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53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Санитарный кордон</a:t>
            </a:r>
            <a:endParaRPr lang="ru-RU" dirty="0"/>
          </a:p>
        </p:txBody>
      </p:sp>
      <p:sp>
        <p:nvSpPr>
          <p:cNvPr id="3" name="Content Placeholder 2"/>
          <p:cNvSpPr>
            <a:spLocks noGrp="1"/>
          </p:cNvSpPr>
          <p:nvPr>
            <p:ph idx="1"/>
          </p:nvPr>
        </p:nvSpPr>
        <p:spPr/>
        <p:txBody>
          <a:bodyPr>
            <a:normAutofit/>
          </a:bodyPr>
          <a:lstStyle/>
          <a:p>
            <a:r>
              <a:rPr lang="ru-RU" dirty="0" smtClean="0"/>
              <a:t>Изоляция Зап. Европы с юго-востока</a:t>
            </a:r>
          </a:p>
          <a:p>
            <a:r>
              <a:rPr lang="ru-RU" dirty="0" smtClean="0"/>
              <a:t>1200 миль в длину, 10-20 миль в глубину</a:t>
            </a:r>
          </a:p>
          <a:p>
            <a:r>
              <a:rPr lang="ru-RU" dirty="0" smtClean="0"/>
              <a:t>12-тысячная армия</a:t>
            </a:r>
          </a:p>
          <a:p>
            <a:r>
              <a:rPr lang="ru-RU" dirty="0" smtClean="0"/>
              <a:t>Военно-полевое право с 1738</a:t>
            </a:r>
            <a:r>
              <a:rPr lang="en-US" dirty="0" smtClean="0"/>
              <a:t>;  </a:t>
            </a:r>
            <a:r>
              <a:rPr lang="ru-RU" dirty="0" smtClean="0"/>
              <a:t>уголовное право с 1766 г.</a:t>
            </a:r>
            <a:r>
              <a:rPr lang="en-US" dirty="0" smtClean="0"/>
              <a:t>: </a:t>
            </a:r>
            <a:r>
              <a:rPr lang="ru-RU" dirty="0" smtClean="0"/>
              <a:t>за нарушение санитарного законодательства для всех сословий полагается виселица</a:t>
            </a:r>
          </a:p>
          <a:p>
            <a:endParaRPr lang="ru-RU" dirty="0"/>
          </a:p>
        </p:txBody>
      </p:sp>
    </p:spTree>
    <p:extLst>
      <p:ext uri="{BB962C8B-B14F-4D97-AF65-F5344CB8AC3E}">
        <p14:creationId xmlns:p14="http://schemas.microsoft.com/office/powerpoint/2010/main" val="773152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normAutofit fontScale="92500" lnSpcReduction="10000"/>
          </a:bodyPr>
          <a:lstStyle/>
          <a:p>
            <a:pPr marL="0" indent="0" algn="ctr">
              <a:buNone/>
            </a:pPr>
            <a:r>
              <a:rPr lang="ru-RU" sz="7200" dirty="0" smtClean="0">
                <a:cs typeface="Aharoni" pitchFamily="2" charset="-79"/>
              </a:rPr>
              <a:t>Микробы </a:t>
            </a:r>
          </a:p>
          <a:p>
            <a:pPr marL="0" indent="0" algn="ctr">
              <a:buNone/>
            </a:pPr>
            <a:r>
              <a:rPr lang="ru-RU" sz="7200" i="1" dirty="0" smtClean="0">
                <a:cs typeface="Aharoni" pitchFamily="2" charset="-79"/>
              </a:rPr>
              <a:t>добровольно</a:t>
            </a:r>
          </a:p>
          <a:p>
            <a:pPr marL="0" indent="0" algn="ctr">
              <a:buNone/>
            </a:pPr>
            <a:r>
              <a:rPr lang="ru-RU" sz="7200" dirty="0" smtClean="0">
                <a:cs typeface="Aharoni" pitchFamily="2" charset="-79"/>
              </a:rPr>
              <a:t>не признают политических границ</a:t>
            </a:r>
            <a:endParaRPr lang="ru-RU" sz="7200" dirty="0">
              <a:cs typeface="Aharoni" pitchFamily="2" charset="-79"/>
            </a:endParaRPr>
          </a:p>
        </p:txBody>
      </p:sp>
    </p:spTree>
    <p:extLst>
      <p:ext uri="{BB962C8B-B14F-4D97-AF65-F5344CB8AC3E}">
        <p14:creationId xmlns:p14="http://schemas.microsoft.com/office/powerpoint/2010/main" val="1972216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5122" name="Picture 2" descr="http://economic.ispu.ru/history/part1/07tema7/kart7/voinarus_tur68_74_files/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476" y="-315416"/>
            <a:ext cx="11176158" cy="1051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806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655940"/>
            <a:ext cx="8229600" cy="1143000"/>
          </a:xfrm>
        </p:spPr>
        <p:txBody>
          <a:bodyPr>
            <a:normAutofit/>
          </a:bodyPr>
          <a:lstStyle/>
          <a:p>
            <a:r>
              <a:rPr lang="ru-RU" dirty="0"/>
              <a:t>Чумной бунт. 1771. </a:t>
            </a:r>
            <a:r>
              <a:rPr lang="ru-RU" dirty="0" smtClean="0"/>
              <a:t/>
            </a:r>
            <a:br>
              <a:rPr lang="ru-RU" dirty="0" smtClean="0"/>
            </a:br>
            <a:r>
              <a:rPr lang="ru-RU" sz="2000" dirty="0" smtClean="0"/>
              <a:t>Акварель </a:t>
            </a:r>
            <a:r>
              <a:rPr lang="ru-RU" sz="2000" dirty="0"/>
              <a:t>Э.Э. Лисснера. Кон. XIX в.</a:t>
            </a:r>
            <a:endParaRPr lang="ru-RU" dirty="0"/>
          </a:p>
        </p:txBody>
      </p:sp>
      <p:sp>
        <p:nvSpPr>
          <p:cNvPr id="3" name="Content Placeholder 2"/>
          <p:cNvSpPr>
            <a:spLocks noGrp="1"/>
          </p:cNvSpPr>
          <p:nvPr>
            <p:ph idx="1"/>
          </p:nvPr>
        </p:nvSpPr>
        <p:spPr/>
        <p:txBody>
          <a:bodyPr/>
          <a:lstStyle/>
          <a:p>
            <a:endParaRPr lang="ru-RU" dirty="0"/>
          </a:p>
        </p:txBody>
      </p:sp>
      <p:pic>
        <p:nvPicPr>
          <p:cNvPr id="2050" name="Picture 2" descr="http://historydoc.edu.ru/attach.asp?a_no=2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21"/>
            <a:ext cx="7470576" cy="565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883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4100" name="Picture 4" descr="http://igor-grek.ucoz.ru/_ph/1/2/5675323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0" y="0"/>
            <a:ext cx="9178330" cy="6883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804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Первая победа над эпидемией</a:t>
            </a:r>
            <a:endParaRPr lang="ru-RU" dirty="0"/>
          </a:p>
        </p:txBody>
      </p:sp>
      <p:sp>
        <p:nvSpPr>
          <p:cNvPr id="3" name="Content Placeholder 2"/>
          <p:cNvSpPr>
            <a:spLocks noGrp="1"/>
          </p:cNvSpPr>
          <p:nvPr>
            <p:ph idx="1"/>
          </p:nvPr>
        </p:nvSpPr>
        <p:spPr/>
        <p:txBody>
          <a:bodyPr/>
          <a:lstStyle/>
          <a:p>
            <a:pPr marL="0" indent="0" algn="ctr">
              <a:buNone/>
            </a:pPr>
            <a:r>
              <a:rPr lang="ru-RU" sz="4000" dirty="0" smtClean="0"/>
              <a:t>НЕ медицина</a:t>
            </a:r>
          </a:p>
          <a:p>
            <a:pPr marL="0" indent="0" algn="ctr">
              <a:buNone/>
            </a:pPr>
            <a:r>
              <a:rPr lang="ru-RU" sz="4000" dirty="0" smtClean="0"/>
              <a:t>НЕ научный прогресс</a:t>
            </a:r>
          </a:p>
          <a:p>
            <a:pPr marL="0" indent="0" algn="ctr">
              <a:buNone/>
            </a:pPr>
            <a:r>
              <a:rPr lang="ru-RU" sz="5400" i="1" dirty="0" smtClean="0">
                <a:solidFill>
                  <a:srgbClr val="FF0000"/>
                </a:solidFill>
              </a:rPr>
              <a:t>военно-бюрократическая победа</a:t>
            </a:r>
          </a:p>
          <a:p>
            <a:endParaRPr lang="ru-RU" dirty="0"/>
          </a:p>
        </p:txBody>
      </p:sp>
    </p:spTree>
    <p:extLst>
      <p:ext uri="{BB962C8B-B14F-4D97-AF65-F5344CB8AC3E}">
        <p14:creationId xmlns:p14="http://schemas.microsoft.com/office/powerpoint/2010/main" val="3447652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0242" name="Picture 2" descr="http://www.ibiblio.org/wm/paint/auth/avercamp/rijks-winter-landscape/rijks-winter-landsca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832" y="-99392"/>
            <a:ext cx="12126442"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618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lstStyle/>
          <a:p>
            <a:pPr marL="0" indent="0" algn="ctr">
              <a:buNone/>
            </a:pPr>
            <a:r>
              <a:rPr lang="ru-RU" sz="4400" dirty="0" smtClean="0"/>
              <a:t>Демографический рост</a:t>
            </a:r>
          </a:p>
          <a:p>
            <a:pPr marL="0" indent="0" algn="ctr">
              <a:buNone/>
            </a:pPr>
            <a:r>
              <a:rPr lang="ru-RU" sz="4400" dirty="0" smtClean="0"/>
              <a:t>Основа «городской» демографической революции</a:t>
            </a:r>
          </a:p>
          <a:p>
            <a:pPr marL="0" indent="0">
              <a:buNone/>
            </a:pPr>
            <a:endParaRPr lang="ru-RU" dirty="0"/>
          </a:p>
        </p:txBody>
      </p:sp>
    </p:spTree>
    <p:extLst>
      <p:ext uri="{BB962C8B-B14F-4D97-AF65-F5344CB8AC3E}">
        <p14:creationId xmlns:p14="http://schemas.microsoft.com/office/powerpoint/2010/main" val="291279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Холера - 1830</a:t>
            </a:r>
            <a:endParaRPr lang="ru-RU" dirty="0"/>
          </a:p>
        </p:txBody>
      </p:sp>
      <p:sp>
        <p:nvSpPr>
          <p:cNvPr id="3" name="Content Placeholder 2"/>
          <p:cNvSpPr>
            <a:spLocks noGrp="1"/>
          </p:cNvSpPr>
          <p:nvPr>
            <p:ph idx="1"/>
          </p:nvPr>
        </p:nvSpPr>
        <p:spPr>
          <a:xfrm>
            <a:off x="1619672" y="1340768"/>
            <a:ext cx="5256584" cy="4525963"/>
          </a:xfrm>
        </p:spPr>
        <p:txBody>
          <a:bodyPr>
            <a:noAutofit/>
          </a:bodyPr>
          <a:lstStyle/>
          <a:p>
            <a:pPr marL="0" indent="0" algn="ctr">
              <a:buNone/>
            </a:pPr>
            <a:r>
              <a:rPr lang="ru-RU" sz="8000" dirty="0" smtClean="0"/>
              <a:t> Новая, неведомая болезнь </a:t>
            </a:r>
            <a:r>
              <a:rPr lang="en-US" sz="8000" dirty="0" smtClean="0"/>
              <a:t>XIX </a:t>
            </a:r>
            <a:r>
              <a:rPr lang="ru-RU" sz="8000" dirty="0" smtClean="0"/>
              <a:t>в.</a:t>
            </a:r>
            <a:endParaRPr lang="ru-RU" sz="8000" dirty="0"/>
          </a:p>
        </p:txBody>
      </p:sp>
    </p:spTree>
    <p:extLst>
      <p:ext uri="{BB962C8B-B14F-4D97-AF65-F5344CB8AC3E}">
        <p14:creationId xmlns:p14="http://schemas.microsoft.com/office/powerpoint/2010/main" val="1809573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Холерный бунт, Севастополь, 1830</a:t>
            </a:r>
            <a:endParaRPr lang="ru-RU" dirty="0"/>
          </a:p>
        </p:txBody>
      </p:sp>
      <p:pic>
        <p:nvPicPr>
          <p:cNvPr id="2050" name="Picture 2" descr="http://oldgravura.ru/uploads/files/1-v-ramah/R0129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556792"/>
            <a:ext cx="9367467" cy="527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500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1268" name="Picture 4" descr="http://1.bp.blogspot.com/-GzqH-w0uJW8/TcfCh_pAlTI/AAAAAAAABMQ/xW6UksqsTp8/s1600/IMG_09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0" y="-29344"/>
            <a:ext cx="9159280" cy="874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233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normAutofit/>
          </a:bodyPr>
          <a:lstStyle/>
          <a:p>
            <a:r>
              <a:rPr lang="ru-RU" dirty="0" smtClean="0"/>
              <a:t>Болезнь трущоб, плохой канализации и водоснабжения</a:t>
            </a:r>
          </a:p>
          <a:p>
            <a:r>
              <a:rPr lang="ru-RU" dirty="0" smtClean="0"/>
              <a:t>Болезнь бедных</a:t>
            </a:r>
          </a:p>
          <a:p>
            <a:r>
              <a:rPr lang="ru-RU" dirty="0" smtClean="0"/>
              <a:t>Болезнь рационального землепользования</a:t>
            </a:r>
          </a:p>
          <a:p>
            <a:r>
              <a:rPr lang="ru-RU" dirty="0" smtClean="0"/>
              <a:t>Асимптоматические носители</a:t>
            </a:r>
          </a:p>
          <a:p>
            <a:r>
              <a:rPr lang="ru-RU" dirty="0" smtClean="0"/>
              <a:t>Инкубационный период</a:t>
            </a:r>
            <a:r>
              <a:rPr lang="en-US" dirty="0" smtClean="0"/>
              <a:t>: </a:t>
            </a:r>
            <a:r>
              <a:rPr lang="ru-RU" dirty="0" smtClean="0"/>
              <a:t>несколько часов-три дня</a:t>
            </a:r>
          </a:p>
          <a:p>
            <a:r>
              <a:rPr lang="ru-RU" dirty="0" smtClean="0"/>
              <a:t>Стремительное течение</a:t>
            </a:r>
            <a:endParaRPr lang="ru-RU" dirty="0"/>
          </a:p>
        </p:txBody>
      </p:sp>
    </p:spTree>
    <p:extLst>
      <p:ext uri="{BB962C8B-B14F-4D97-AF65-F5344CB8AC3E}">
        <p14:creationId xmlns:p14="http://schemas.microsoft.com/office/powerpoint/2010/main" val="1666030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ru-RU" dirty="0" smtClean="0"/>
              <a:t>Высокопоражающие  инфекционные болезни (ВПИБ)</a:t>
            </a:r>
            <a:br>
              <a:rPr lang="ru-RU" dirty="0" smtClean="0"/>
            </a:br>
            <a:endParaRPr lang="ru-RU" dirty="0"/>
          </a:p>
        </p:txBody>
      </p:sp>
      <p:sp>
        <p:nvSpPr>
          <p:cNvPr id="3" name="Content Placeholder 2"/>
          <p:cNvSpPr>
            <a:spLocks noGrp="1"/>
          </p:cNvSpPr>
          <p:nvPr>
            <p:ph idx="1"/>
          </p:nvPr>
        </p:nvSpPr>
        <p:spPr/>
        <p:txBody>
          <a:bodyPr/>
          <a:lstStyle/>
          <a:p>
            <a:r>
              <a:rPr lang="ru-RU" dirty="0" smtClean="0"/>
              <a:t>Поиск виновных</a:t>
            </a:r>
          </a:p>
          <a:p>
            <a:r>
              <a:rPr lang="ru-RU" dirty="0" smtClean="0"/>
              <a:t>Истерия</a:t>
            </a:r>
          </a:p>
          <a:p>
            <a:r>
              <a:rPr lang="ru-RU" dirty="0" smtClean="0"/>
              <a:t>Эсхатологические настроения</a:t>
            </a:r>
          </a:p>
          <a:p>
            <a:r>
              <a:rPr lang="ru-RU" dirty="0" smtClean="0"/>
              <a:t>Длинный культурный след</a:t>
            </a:r>
            <a:endParaRPr lang="ru-RU" dirty="0" smtClean="0"/>
          </a:p>
          <a:p>
            <a:endParaRPr lang="ru-RU" dirty="0"/>
          </a:p>
        </p:txBody>
      </p:sp>
    </p:spTree>
    <p:extLst>
      <p:ext uri="{BB962C8B-B14F-4D97-AF65-F5344CB8AC3E}">
        <p14:creationId xmlns:p14="http://schemas.microsoft.com/office/powerpoint/2010/main" val="2240164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lstStyle/>
          <a:p>
            <a:pPr marL="0" indent="0" algn="ctr">
              <a:buNone/>
            </a:pPr>
            <a:r>
              <a:rPr lang="ru-RU" sz="4400" dirty="0" smtClean="0"/>
              <a:t>СОЦИАЛЬНО СТРУКТУРИРОВАННАЯ </a:t>
            </a:r>
          </a:p>
          <a:p>
            <a:pPr marL="0" indent="0" algn="ctr">
              <a:buNone/>
            </a:pPr>
            <a:r>
              <a:rPr lang="ru-RU" sz="4400" dirty="0" smtClean="0"/>
              <a:t>БОЛЕЗНЬ</a:t>
            </a:r>
          </a:p>
          <a:p>
            <a:endParaRPr lang="ru-RU" dirty="0"/>
          </a:p>
        </p:txBody>
      </p:sp>
    </p:spTree>
    <p:extLst>
      <p:ext uri="{BB962C8B-B14F-4D97-AF65-F5344CB8AC3E}">
        <p14:creationId xmlns:p14="http://schemas.microsoft.com/office/powerpoint/2010/main" val="1532867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12290" name="Picture 2" descr="http://3.bp.blogspot.com/-YXD20YngdvQ/TcfAdlqc_6I/AAAAAAAABLU/cnxG16C5F-Q/s1600/IMG_096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3728" y="0"/>
            <a:ext cx="51177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67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dirty="0"/>
          </a:p>
        </p:txBody>
      </p:sp>
      <p:pic>
        <p:nvPicPr>
          <p:cNvPr id="13318" name="Picture 6" descr="File:Cholera 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52" y="-75519"/>
            <a:ext cx="9270752" cy="696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731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ЛОКАЛЬНОСТЬ</a:t>
            </a:r>
            <a:endParaRPr lang="ru-RU" dirty="0"/>
          </a:p>
        </p:txBody>
      </p:sp>
      <p:sp>
        <p:nvSpPr>
          <p:cNvPr id="3" name="Content Placeholder 2"/>
          <p:cNvSpPr>
            <a:spLocks noGrp="1"/>
          </p:cNvSpPr>
          <p:nvPr>
            <p:ph idx="1"/>
          </p:nvPr>
        </p:nvSpPr>
        <p:spPr/>
        <p:txBody>
          <a:bodyPr/>
          <a:lstStyle/>
          <a:p>
            <a:r>
              <a:rPr lang="ru-RU" dirty="0" smtClean="0"/>
              <a:t>Отбросы – источник болезни</a:t>
            </a:r>
          </a:p>
          <a:p>
            <a:r>
              <a:rPr lang="ru-RU" dirty="0" smtClean="0"/>
              <a:t>Санитарное движение</a:t>
            </a:r>
          </a:p>
          <a:p>
            <a:pPr marL="0" indent="0">
              <a:buNone/>
            </a:pPr>
            <a:r>
              <a:rPr lang="ru-RU" dirty="0" smtClean="0"/>
              <a:t> </a:t>
            </a:r>
            <a:endParaRPr lang="ru-RU" dirty="0"/>
          </a:p>
        </p:txBody>
      </p:sp>
    </p:spTree>
    <p:extLst>
      <p:ext uri="{BB962C8B-B14F-4D97-AF65-F5344CB8AC3E}">
        <p14:creationId xmlns:p14="http://schemas.microsoft.com/office/powerpoint/2010/main" val="48436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8" y="274638"/>
            <a:ext cx="2962672" cy="1143000"/>
          </a:xfrm>
        </p:spPr>
        <p:txBody>
          <a:bodyPr>
            <a:normAutofit/>
          </a:bodyPr>
          <a:lstStyle/>
          <a:p>
            <a:r>
              <a:rPr lang="ru-RU" dirty="0" smtClean="0"/>
              <a:t>Э</a:t>
            </a:r>
            <a:r>
              <a:rPr lang="en-US" dirty="0" smtClean="0"/>
              <a:t>.</a:t>
            </a:r>
            <a:r>
              <a:rPr lang="ru-RU" dirty="0" smtClean="0"/>
              <a:t> Чэдвик</a:t>
            </a:r>
            <a:endParaRPr lang="ru-RU" dirty="0"/>
          </a:p>
        </p:txBody>
      </p:sp>
      <p:sp>
        <p:nvSpPr>
          <p:cNvPr id="3" name="Content Placeholder 2"/>
          <p:cNvSpPr>
            <a:spLocks noGrp="1"/>
          </p:cNvSpPr>
          <p:nvPr>
            <p:ph idx="1"/>
          </p:nvPr>
        </p:nvSpPr>
        <p:spPr>
          <a:xfrm>
            <a:off x="5868144" y="1600200"/>
            <a:ext cx="2880320" cy="4525963"/>
          </a:xfrm>
        </p:spPr>
        <p:txBody>
          <a:bodyPr>
            <a:normAutofit lnSpcReduction="10000"/>
          </a:bodyPr>
          <a:lstStyle/>
          <a:p>
            <a:pPr marL="0" indent="0">
              <a:buNone/>
            </a:pPr>
            <a:r>
              <a:rPr lang="en-US" i="1" dirty="0" smtClean="0"/>
              <a:t>The Sanitary Condition of the </a:t>
            </a:r>
            <a:r>
              <a:rPr lang="en-US" i="1" dirty="0" err="1" smtClean="0"/>
              <a:t>Labouring</a:t>
            </a:r>
            <a:r>
              <a:rPr lang="en-US" i="1" dirty="0" smtClean="0"/>
              <a:t> Population</a:t>
            </a:r>
            <a:r>
              <a:rPr lang="en-US" dirty="0" smtClean="0"/>
              <a:t> (1842)</a:t>
            </a:r>
          </a:p>
          <a:p>
            <a:pPr marL="0" indent="0">
              <a:buNone/>
            </a:pPr>
            <a:endParaRPr lang="en-US" dirty="0" smtClean="0"/>
          </a:p>
          <a:p>
            <a:pPr marL="0" indent="0">
              <a:buNone/>
            </a:pPr>
            <a:r>
              <a:rPr lang="en-US" i="1" dirty="0" smtClean="0"/>
              <a:t>Public Health Act </a:t>
            </a:r>
          </a:p>
          <a:p>
            <a:pPr marL="0" indent="0">
              <a:buNone/>
            </a:pPr>
            <a:r>
              <a:rPr lang="en-US" i="1" dirty="0"/>
              <a:t>(</a:t>
            </a:r>
            <a:r>
              <a:rPr lang="en-US" i="1" dirty="0" smtClean="0"/>
              <a:t>1848)</a:t>
            </a:r>
            <a:endParaRPr lang="ru-RU" i="1" dirty="0"/>
          </a:p>
        </p:txBody>
      </p:sp>
      <p:pic>
        <p:nvPicPr>
          <p:cNvPr id="14338" name="Picture 2" descr="http://upload.wikimedia.org/wikipedia/commons/thumb/9/9e/SirEdwinChadwick.jpg/300px-SirEdwinChadw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22922" cy="693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275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normAutofit/>
          </a:bodyPr>
          <a:lstStyle/>
          <a:p>
            <a:pPr marL="0" indent="0" algn="ctr">
              <a:buNone/>
            </a:pPr>
            <a:r>
              <a:rPr lang="en-US" sz="7200" i="1" dirty="0" smtClean="0">
                <a:solidFill>
                  <a:schemeClr val="tx2"/>
                </a:solidFill>
              </a:rPr>
              <a:t>MAL’ ARIA</a:t>
            </a:r>
            <a:endParaRPr lang="ru-RU" sz="7200" i="1" dirty="0">
              <a:solidFill>
                <a:schemeClr val="tx2"/>
              </a:solidFill>
            </a:endParaRPr>
          </a:p>
        </p:txBody>
      </p:sp>
    </p:spTree>
    <p:extLst>
      <p:ext uri="{BB962C8B-B14F-4D97-AF65-F5344CB8AC3E}">
        <p14:creationId xmlns:p14="http://schemas.microsoft.com/office/powerpoint/2010/main" val="39929240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Переустройство городов</a:t>
            </a:r>
            <a:endParaRPr lang="ru-RU" dirty="0"/>
          </a:p>
        </p:txBody>
      </p:sp>
      <p:sp>
        <p:nvSpPr>
          <p:cNvPr id="3" name="Content Placeholder 2"/>
          <p:cNvSpPr>
            <a:spLocks noGrp="1"/>
          </p:cNvSpPr>
          <p:nvPr>
            <p:ph idx="1"/>
          </p:nvPr>
        </p:nvSpPr>
        <p:spPr/>
        <p:txBody>
          <a:bodyPr/>
          <a:lstStyle/>
          <a:p>
            <a:r>
              <a:rPr lang="ru-RU" dirty="0" smtClean="0"/>
              <a:t>Канализация</a:t>
            </a:r>
          </a:p>
          <a:p>
            <a:r>
              <a:rPr lang="ru-RU" dirty="0" smtClean="0"/>
              <a:t>Водоснабжение</a:t>
            </a:r>
          </a:p>
          <a:p>
            <a:r>
              <a:rPr lang="ru-RU" dirty="0" smtClean="0"/>
              <a:t>Вывоз отходов</a:t>
            </a:r>
          </a:p>
          <a:p>
            <a:r>
              <a:rPr lang="ru-RU" dirty="0" smtClean="0"/>
              <a:t>Расчистка улиц</a:t>
            </a:r>
          </a:p>
          <a:p>
            <a:r>
              <a:rPr lang="ru-RU" dirty="0" smtClean="0"/>
              <a:t>Создание </a:t>
            </a:r>
            <a:r>
              <a:rPr lang="ru-RU" dirty="0" smtClean="0"/>
              <a:t>парков</a:t>
            </a:r>
          </a:p>
          <a:p>
            <a:endParaRPr lang="ru-RU" dirty="0" smtClean="0"/>
          </a:p>
          <a:p>
            <a:pPr marL="0" indent="0" algn="ctr">
              <a:buNone/>
            </a:pPr>
            <a:r>
              <a:rPr lang="ru-RU" dirty="0" smtClean="0"/>
              <a:t>СПЕЦИАЛЬНЫЕ ПОЛНОМОЧИЯ</a:t>
            </a:r>
            <a:endParaRPr lang="ru-RU" dirty="0"/>
          </a:p>
        </p:txBody>
      </p:sp>
    </p:spTree>
    <p:extLst>
      <p:ext uri="{BB962C8B-B14F-4D97-AF65-F5344CB8AC3E}">
        <p14:creationId xmlns:p14="http://schemas.microsoft.com/office/powerpoint/2010/main" val="3652791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dirty="0"/>
          </a:p>
        </p:txBody>
      </p:sp>
      <p:pic>
        <p:nvPicPr>
          <p:cNvPr id="2050" name="Picture 2" descr="Felix Thorigny:Construction of the Boulevard de Sebastopol now the Boulevard du Palais, in the Second Empire. View of the demolition of the Rue de la Barillerie in 1859, pub. by Henry Duff Linton 1815-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 y="0"/>
            <a:ext cx="98440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98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upload.wikimedia.org/wikipedia/commons/3/34/Boulevard_de_Sebastop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 y="0"/>
            <a:ext cx="2771800" cy="2077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Boulevard-sebastop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 y="22473"/>
            <a:ext cx="9147076" cy="6860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 boulevard Sébastopol au début du XXe siè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472"/>
            <a:ext cx="10866940" cy="68244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sp>
        <p:nvSpPr>
          <p:cNvPr id="4" name="AutoShape 4" descr="https://encrypted-tbn1.gstatic.com/images?q=tbn:ANd9GcRHkrveWdVSvef5JdvPSkBQDNJWQQ_HJIVhMbVtcXU2GD1lPkIL"/>
          <p:cNvSpPr>
            <a:spLocks noChangeAspect="1" noChangeArrowheads="1"/>
          </p:cNvSpPr>
          <p:nvPr/>
        </p:nvSpPr>
        <p:spPr bwMode="auto">
          <a:xfrm>
            <a:off x="155575" y="-1690688"/>
            <a:ext cx="4714875" cy="3533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1941230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8144" y="1600200"/>
            <a:ext cx="3096344" cy="4525963"/>
          </a:xfrm>
        </p:spPr>
        <p:txBody>
          <a:bodyPr>
            <a:normAutofit/>
          </a:bodyPr>
          <a:lstStyle/>
          <a:p>
            <a:pPr marL="0" indent="0" algn="ctr">
              <a:buNone/>
            </a:pPr>
            <a:r>
              <a:rPr lang="ru-RU" sz="4000" dirty="0" smtClean="0"/>
              <a:t>Макс</a:t>
            </a:r>
          </a:p>
          <a:p>
            <a:pPr marL="0" indent="0" algn="ctr">
              <a:buNone/>
            </a:pPr>
            <a:r>
              <a:rPr lang="ru-RU" sz="4000" dirty="0"/>
              <a:t>ф</a:t>
            </a:r>
            <a:r>
              <a:rPr lang="ru-RU" sz="4000" dirty="0" smtClean="0"/>
              <a:t>он </a:t>
            </a:r>
          </a:p>
          <a:p>
            <a:pPr marL="0" indent="0" algn="ctr">
              <a:buNone/>
            </a:pPr>
            <a:r>
              <a:rPr lang="ru-RU" sz="4000" dirty="0" smtClean="0"/>
              <a:t>Петтенкофер</a:t>
            </a:r>
            <a:endParaRPr lang="ru-RU" sz="4000" dirty="0"/>
          </a:p>
        </p:txBody>
      </p:sp>
      <p:pic>
        <p:nvPicPr>
          <p:cNvPr id="15362" name="Picture 2" descr="http://upload.wikimedia.org/wikipedia/commons/thumb/4/42/Max_von_Pettenkofer2.jpg/375px-Max_von_Pettenkof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9" y="0"/>
            <a:ext cx="56213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ru-RU"/>
          </a:p>
        </p:txBody>
      </p:sp>
    </p:spTree>
    <p:extLst>
      <p:ext uri="{BB962C8B-B14F-4D97-AF65-F5344CB8AC3E}">
        <p14:creationId xmlns:p14="http://schemas.microsoft.com/office/powerpoint/2010/main" val="381071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Специфичность влияния</a:t>
            </a:r>
            <a:endParaRPr lang="ru-RU" dirty="0"/>
          </a:p>
        </p:txBody>
      </p:sp>
      <p:sp>
        <p:nvSpPr>
          <p:cNvPr id="3" name="Content Placeholder 2"/>
          <p:cNvSpPr>
            <a:spLocks noGrp="1"/>
          </p:cNvSpPr>
          <p:nvPr>
            <p:ph idx="1"/>
          </p:nvPr>
        </p:nvSpPr>
        <p:spPr/>
        <p:txBody>
          <a:bodyPr/>
          <a:lstStyle/>
          <a:p>
            <a:r>
              <a:rPr lang="ru-RU" dirty="0" smtClean="0"/>
              <a:t>Вирулентность, </a:t>
            </a:r>
          </a:p>
          <a:p>
            <a:r>
              <a:rPr lang="ru-RU" dirty="0" smtClean="0"/>
              <a:t>Симптомы</a:t>
            </a:r>
          </a:p>
          <a:p>
            <a:r>
              <a:rPr lang="ru-RU" dirty="0" smtClean="0"/>
              <a:t>Путь распространения</a:t>
            </a:r>
          </a:p>
          <a:p>
            <a:r>
              <a:rPr lang="ru-RU" dirty="0" smtClean="0"/>
              <a:t>Время появления</a:t>
            </a:r>
            <a:endParaRPr lang="ru-RU" dirty="0"/>
          </a:p>
        </p:txBody>
      </p:sp>
    </p:spTree>
    <p:extLst>
      <p:ext uri="{BB962C8B-B14F-4D97-AF65-F5344CB8AC3E}">
        <p14:creationId xmlns:p14="http://schemas.microsoft.com/office/powerpoint/2010/main" val="40713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Vibrio 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3" y="920546"/>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2" y="3861048"/>
            <a:ext cx="8352928" cy="2016224"/>
          </a:xfrm>
        </p:spPr>
        <p:txBody>
          <a:bodyPr>
            <a:noAutofit/>
          </a:bodyPr>
          <a:lstStyle/>
          <a:p>
            <a:r>
              <a:rPr lang="en-US" sz="13800" dirty="0" smtClean="0">
                <a:solidFill>
                  <a:srgbClr val="FF0000"/>
                </a:solidFill>
              </a:rPr>
              <a:t>X </a:t>
            </a:r>
            <a:r>
              <a:rPr lang="en-US" sz="13800" dirty="0" smtClean="0"/>
              <a:t>+ Y +Z</a:t>
            </a:r>
            <a:endParaRPr lang="ru-RU" sz="13800" dirty="0"/>
          </a:p>
        </p:txBody>
      </p:sp>
      <p:sp>
        <p:nvSpPr>
          <p:cNvPr id="3" name="Content Placeholder 2"/>
          <p:cNvSpPr>
            <a:spLocks noGrp="1"/>
          </p:cNvSpPr>
          <p:nvPr>
            <p:ph idx="1"/>
          </p:nvPr>
        </p:nvSpPr>
        <p:spPr>
          <a:xfrm>
            <a:off x="5457436" y="3789873"/>
            <a:ext cx="1598839" cy="729543"/>
          </a:xfrm>
        </p:spPr>
        <p:txBody>
          <a:bodyPr>
            <a:noAutofit/>
          </a:bodyPr>
          <a:lstStyle/>
          <a:p>
            <a:pPr marL="0" indent="0" algn="ctr">
              <a:buNone/>
            </a:pPr>
            <a:r>
              <a:rPr lang="ru-RU" sz="1400" dirty="0" smtClean="0"/>
              <a:t>Петтенкофер</a:t>
            </a:r>
            <a:endParaRPr lang="ru-RU" sz="1400" dirty="0"/>
          </a:p>
        </p:txBody>
      </p:sp>
      <p:pic>
        <p:nvPicPr>
          <p:cNvPr id="15362" name="Picture 2" descr="http://upload.wikimedia.org/wikipedia/commons/thumb/4/42/Max_von_Pettenkofer2.jpg/375px-Max_von_Pettenkof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908720"/>
            <a:ext cx="2361601" cy="28811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Robert Koch B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908720"/>
            <a:ext cx="2268251" cy="29472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738905" y="3885509"/>
            <a:ext cx="1598839" cy="72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400" dirty="0" smtClean="0"/>
              <a:t>Кох</a:t>
            </a:r>
            <a:endParaRPr lang="ru-RU" sz="1400" dirty="0"/>
          </a:p>
        </p:txBody>
      </p:sp>
      <p:pic>
        <p:nvPicPr>
          <p:cNvPr id="1030" name="Picture 6" descr="http://upload.wikimedia.org/wikipedia/commons/thumb/c/c3/Max_von_Pettenkofer5.jpg/375px-Max_von_Pettenkofer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6407" y="865121"/>
            <a:ext cx="23812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292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НЕАПОЛЬ</a:t>
            </a:r>
            <a:endParaRPr lang="ru-RU" dirty="0"/>
          </a:p>
        </p:txBody>
      </p:sp>
      <p:sp>
        <p:nvSpPr>
          <p:cNvPr id="3" name="Content Placeholder 2"/>
          <p:cNvSpPr>
            <a:spLocks noGrp="1"/>
          </p:cNvSpPr>
          <p:nvPr>
            <p:ph idx="1"/>
          </p:nvPr>
        </p:nvSpPr>
        <p:spPr/>
        <p:txBody>
          <a:bodyPr/>
          <a:lstStyle/>
          <a:p>
            <a:endParaRPr lang="ru-RU" dirty="0"/>
          </a:p>
        </p:txBody>
      </p:sp>
      <p:pic>
        <p:nvPicPr>
          <p:cNvPr id="9222" name="Picture 6" descr="http://i.telegraph.co.uk/multimedia/archive/01751/naples_1751246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6" y="1116815"/>
            <a:ext cx="9169946" cy="574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4267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3074" name="Picture 2" descr="http://i3.tinypic.com/2iizt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69152" cy="724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28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smtClean="0"/>
              <a:t>Перенесенные высопоражающие эпидемии оставляют в обществе длительный и специфический эффект </a:t>
            </a:r>
          </a:p>
          <a:p>
            <a:r>
              <a:rPr lang="ru-RU" dirty="0" smtClean="0"/>
              <a:t>Эти эпидемии стали серьезным, частично рациональным основанием </a:t>
            </a:r>
            <a:r>
              <a:rPr lang="en-US" dirty="0" smtClean="0"/>
              <a:t>raison </a:t>
            </a:r>
            <a:r>
              <a:rPr lang="en-US" dirty="0" err="1" smtClean="0"/>
              <a:t>d’etre</a:t>
            </a:r>
            <a:r>
              <a:rPr lang="en-US" dirty="0" smtClean="0"/>
              <a:t> </a:t>
            </a:r>
            <a:r>
              <a:rPr lang="ru-RU" dirty="0" smtClean="0"/>
              <a:t>территориальных государств современности</a:t>
            </a:r>
            <a:endParaRPr lang="ru-RU" dirty="0"/>
          </a:p>
        </p:txBody>
      </p:sp>
      <p:sp>
        <p:nvSpPr>
          <p:cNvPr id="4" name="Title 3"/>
          <p:cNvSpPr>
            <a:spLocks noGrp="1"/>
          </p:cNvSpPr>
          <p:nvPr>
            <p:ph type="title"/>
          </p:nvPr>
        </p:nvSpPr>
        <p:spPr/>
        <p:txBody>
          <a:bodyPr/>
          <a:lstStyle/>
          <a:p>
            <a:endParaRPr lang="ru-RU"/>
          </a:p>
        </p:txBody>
      </p:sp>
    </p:spTree>
    <p:extLst>
      <p:ext uri="{BB962C8B-B14F-4D97-AF65-F5344CB8AC3E}">
        <p14:creationId xmlns:p14="http://schemas.microsoft.com/office/powerpoint/2010/main" val="8799680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lstStyle/>
          <a:p>
            <a:endParaRPr lang="ru-RU" dirty="0"/>
          </a:p>
        </p:txBody>
      </p:sp>
      <p:pic>
        <p:nvPicPr>
          <p:cNvPr id="5122" name="Picture 2" descr="http://ia.media-imdb.com/images/M/MV5BMTcyNjMzNDY0Ml5BMl5BanBnXkFtZTcwNzU4MDQ1NQ@@._V1__SX961_SY624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80"/>
            <a:ext cx="10360509" cy="689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080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6146" name="Picture 2" descr="http://cdn2-www.craveonline.com/assets/uploads/2013/06/World-War-Z-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00" y="-25648"/>
            <a:ext cx="12620014" cy="688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911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2050" name="Picture 2" descr="http://ia.media-imdb.com/images/M/MV5BMjM0Mjc5NDY1NF5BMl5BanBnXkFtZTgwMDYwOTcxMDE@._V1__SX961_SY624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3416"/>
            <a:ext cx="9144000" cy="1265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472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3074" name="Picture 2" descr="http://ia.media-imdb.com/images/M/MV5BMTU0NjYxNDIzNV5BMl5BanBnXkFtZTgwNzc2NDc0MDE@._V1__SX961_SY624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6" y="0"/>
            <a:ext cx="10294156" cy="684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5052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4098" name="Picture 2" descr="http://ia.media-imdb.com/images/M/MV5BMTM3NTUyMzIwMV5BMl5BanBnXkFtZTcwOTY2MDg0Nw@@._V1__SX961_SY624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08" y="-22654"/>
            <a:ext cx="10369152" cy="689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004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lstStyle/>
          <a:p>
            <a:r>
              <a:rPr lang="en-US" dirty="0" smtClean="0">
                <a:hlinkClick r:id="rId3"/>
              </a:rPr>
              <a:t>http://oyc.yale.edu/history/hist-234</a:t>
            </a:r>
            <a:endParaRPr lang="ru-RU" dirty="0" smtClean="0"/>
          </a:p>
          <a:p>
            <a:pPr marL="0" indent="0">
              <a:buNone/>
            </a:pPr>
            <a:r>
              <a:rPr lang="en-US" b="1" dirty="0" smtClean="0">
                <a:hlinkClick r:id="rId3"/>
              </a:rPr>
              <a:t>Epidemics in Western Society Since 1600</a:t>
            </a:r>
            <a:r>
              <a:rPr lang="en-US" b="1" dirty="0" smtClean="0"/>
              <a:t>. Frank Snowden, Yale University</a:t>
            </a:r>
          </a:p>
          <a:p>
            <a:pPr marL="0" indent="0">
              <a:buNone/>
            </a:pPr>
            <a:endParaRPr lang="ru-RU" dirty="0"/>
          </a:p>
        </p:txBody>
      </p:sp>
    </p:spTree>
    <p:extLst>
      <p:ext uri="{BB962C8B-B14F-4D97-AF65-F5344CB8AC3E}">
        <p14:creationId xmlns:p14="http://schemas.microsoft.com/office/powerpoint/2010/main" val="325079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normAutofit lnSpcReduction="10000"/>
          </a:bodyPr>
          <a:lstStyle/>
          <a:p>
            <a:r>
              <a:rPr lang="ru-RU" dirty="0" smtClean="0"/>
              <a:t>Сердечно-сосудистые?</a:t>
            </a:r>
          </a:p>
          <a:p>
            <a:r>
              <a:rPr lang="ru-RU" dirty="0" smtClean="0"/>
              <a:t>Рак?</a:t>
            </a:r>
          </a:p>
          <a:p>
            <a:r>
              <a:rPr lang="ru-RU" dirty="0" smtClean="0"/>
              <a:t>Туберкулез?</a:t>
            </a:r>
          </a:p>
          <a:p>
            <a:r>
              <a:rPr lang="ru-RU" dirty="0" smtClean="0"/>
              <a:t>Малярия?</a:t>
            </a:r>
          </a:p>
          <a:p>
            <a:r>
              <a:rPr lang="ru-RU" dirty="0" smtClean="0"/>
              <a:t>Грипп?</a:t>
            </a:r>
          </a:p>
          <a:p>
            <a:r>
              <a:rPr lang="ru-RU" dirty="0" smtClean="0"/>
              <a:t>Сифилис? </a:t>
            </a:r>
          </a:p>
          <a:p>
            <a:r>
              <a:rPr lang="ru-RU" dirty="0" smtClean="0"/>
              <a:t>СПИД?</a:t>
            </a:r>
          </a:p>
          <a:p>
            <a:r>
              <a:rPr lang="ru-RU" dirty="0" smtClean="0"/>
              <a:t>Чума?</a:t>
            </a:r>
            <a:endParaRPr lang="ru-RU" dirty="0"/>
          </a:p>
        </p:txBody>
      </p:sp>
    </p:spTree>
    <p:extLst>
      <p:ext uri="{BB962C8B-B14F-4D97-AF65-F5344CB8AC3E}">
        <p14:creationId xmlns:p14="http://schemas.microsoft.com/office/powerpoint/2010/main" val="509098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goods against public enemies</a:t>
            </a:r>
            <a:endParaRPr lang="ru-RU" dirty="0"/>
          </a:p>
        </p:txBody>
      </p:sp>
      <p:sp>
        <p:nvSpPr>
          <p:cNvPr id="3" name="Content Placeholder 2"/>
          <p:cNvSpPr>
            <a:spLocks noGrp="1"/>
          </p:cNvSpPr>
          <p:nvPr>
            <p:ph idx="1"/>
          </p:nvPr>
        </p:nvSpPr>
        <p:spPr/>
        <p:txBody>
          <a:bodyPr>
            <a:normAutofit/>
          </a:bodyPr>
          <a:lstStyle/>
          <a:p>
            <a:endParaRPr lang="ru-RU" dirty="0"/>
          </a:p>
        </p:txBody>
      </p:sp>
      <p:pic>
        <p:nvPicPr>
          <p:cNvPr id="1026" name="Picture 2" descr="http://upload.wikimedia.org/wikipedia/commons/thumb/e/e1/Apocalypse_vasnetsov.jpg/675px-Apocalypse_vasnets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2654"/>
            <a:ext cx="865011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084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Чума</a:t>
            </a:r>
            <a:endParaRPr lang="ru-RU" dirty="0"/>
          </a:p>
        </p:txBody>
      </p:sp>
      <p:sp>
        <p:nvSpPr>
          <p:cNvPr id="3" name="Content Placeholder 2"/>
          <p:cNvSpPr>
            <a:spLocks noGrp="1"/>
          </p:cNvSpPr>
          <p:nvPr>
            <p:ph idx="1"/>
          </p:nvPr>
        </p:nvSpPr>
        <p:spPr/>
        <p:txBody>
          <a:bodyPr>
            <a:normAutofit/>
          </a:bodyPr>
          <a:lstStyle/>
          <a:p>
            <a:r>
              <a:rPr lang="ru-RU" dirty="0" smtClean="0"/>
              <a:t>«Эталонная эпидемия» – худший сценарий</a:t>
            </a:r>
          </a:p>
          <a:p>
            <a:r>
              <a:rPr lang="ru-RU" dirty="0" smtClean="0"/>
              <a:t>Крайне заразна</a:t>
            </a:r>
          </a:p>
          <a:p>
            <a:r>
              <a:rPr lang="ru-RU" dirty="0" smtClean="0"/>
              <a:t>Короткий инкубационный период (1-6 д.)</a:t>
            </a:r>
          </a:p>
          <a:p>
            <a:r>
              <a:rPr lang="ru-RU" dirty="0" smtClean="0"/>
              <a:t>Мучительные и унизительные симптомы</a:t>
            </a:r>
          </a:p>
          <a:p>
            <a:r>
              <a:rPr lang="ru-RU" dirty="0" smtClean="0"/>
              <a:t>50-70% смертность</a:t>
            </a:r>
          </a:p>
          <a:p>
            <a:r>
              <a:rPr lang="ru-RU" dirty="0" smtClean="0"/>
              <a:t>Три дня от первых симптомов до смерти</a:t>
            </a:r>
          </a:p>
          <a:p>
            <a:pPr marL="0" indent="0">
              <a:buNone/>
            </a:pPr>
            <a:endParaRPr lang="ru-RU" dirty="0" smtClean="0"/>
          </a:p>
          <a:p>
            <a:endParaRPr lang="ru-RU" dirty="0"/>
          </a:p>
        </p:txBody>
      </p:sp>
    </p:spTree>
    <p:extLst>
      <p:ext uri="{BB962C8B-B14F-4D97-AF65-F5344CB8AC3E}">
        <p14:creationId xmlns:p14="http://schemas.microsoft.com/office/powerpoint/2010/main" val="4178492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normAutofit/>
          </a:bodyPr>
          <a:lstStyle/>
          <a:p>
            <a:r>
              <a:rPr lang="ru-RU" dirty="0" smtClean="0"/>
              <a:t>Выраженная сезонность (начало весной, к зиме конец)</a:t>
            </a:r>
          </a:p>
          <a:p>
            <a:r>
              <a:rPr lang="ru-RU" dirty="0" smtClean="0"/>
              <a:t>Постоянная вирулентность</a:t>
            </a:r>
          </a:p>
          <a:p>
            <a:r>
              <a:rPr lang="ru-RU" dirty="0"/>
              <a:t>Жертвы – все возраста, все страты</a:t>
            </a:r>
          </a:p>
          <a:p>
            <a:endParaRPr lang="ru-RU" dirty="0" smtClean="0"/>
          </a:p>
          <a:p>
            <a:endParaRPr lang="ru-RU" dirty="0"/>
          </a:p>
        </p:txBody>
      </p:sp>
    </p:spTree>
    <p:extLst>
      <p:ext uri="{BB962C8B-B14F-4D97-AF65-F5344CB8AC3E}">
        <p14:creationId xmlns:p14="http://schemas.microsoft.com/office/powerpoint/2010/main" val="95401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4677</TotalTime>
  <Words>6045</Words>
  <Application>Microsoft Office PowerPoint</Application>
  <PresentationFormat>On-screen Show (4:3)</PresentationFormat>
  <Paragraphs>322</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ЧУМА ДА ХОЛЕРА столпы современного государства (modern state)</vt:lpstr>
      <vt:lpstr>PowerPoint Presentation</vt:lpstr>
      <vt:lpstr>PowerPoint Presentation</vt:lpstr>
      <vt:lpstr>Высокопоражающие  инфекционные болезни (ВПИБ) </vt:lpstr>
      <vt:lpstr>Специфичность влияния</vt:lpstr>
      <vt:lpstr>PowerPoint Presentation</vt:lpstr>
      <vt:lpstr>Public goods against public enemies</vt:lpstr>
      <vt:lpstr>Чума</vt:lpstr>
      <vt:lpstr>PowerPoint Presentation</vt:lpstr>
      <vt:lpstr>PowerPoint Presentation</vt:lpstr>
      <vt:lpstr>PowerPoint Presentation</vt:lpstr>
      <vt:lpstr>PowerPoint Presentation</vt:lpstr>
      <vt:lpstr>Волны пандемий </vt:lpstr>
      <vt:lpstr>PowerPoint Presentation</vt:lpstr>
      <vt:lpstr>PowerPoint Presentation</vt:lpstr>
      <vt:lpstr>PowerPoint Presentation</vt:lpstr>
      <vt:lpstr>PowerPoint Presentation</vt:lpstr>
      <vt:lpstr>Откуда берутся болезни</vt:lpstr>
      <vt:lpstr>Стратегии</vt:lpstr>
      <vt:lpstr>PowerPoint Presentation</vt:lpstr>
      <vt:lpstr>PowerPoint Presentation</vt:lpstr>
      <vt:lpstr>PowerPoint Presentation</vt:lpstr>
      <vt:lpstr>Энфорсмент</vt:lpstr>
      <vt:lpstr>PowerPoint Presentation</vt:lpstr>
      <vt:lpstr>PowerPoint Presentation</vt:lpstr>
      <vt:lpstr>Опасность с Востока</vt:lpstr>
      <vt:lpstr>PowerPoint Presentation</vt:lpstr>
      <vt:lpstr>PowerPoint Presentation</vt:lpstr>
      <vt:lpstr>Санитарный кордон</vt:lpstr>
      <vt:lpstr>PowerPoint Presentation</vt:lpstr>
      <vt:lpstr>Чумной бунт. 1771.  Акварель Э.Э. Лисснера. Кон. XIX в.</vt:lpstr>
      <vt:lpstr>PowerPoint Presentation</vt:lpstr>
      <vt:lpstr>Первая победа над эпидемией</vt:lpstr>
      <vt:lpstr>PowerPoint Presentation</vt:lpstr>
      <vt:lpstr>PowerPoint Presentation</vt:lpstr>
      <vt:lpstr>Холера - 1830</vt:lpstr>
      <vt:lpstr>Холерный бунт, Севастополь, 1830</vt:lpstr>
      <vt:lpstr>PowerPoint Presentation</vt:lpstr>
      <vt:lpstr>PowerPoint Presentation</vt:lpstr>
      <vt:lpstr>PowerPoint Presentation</vt:lpstr>
      <vt:lpstr>PowerPoint Presentation</vt:lpstr>
      <vt:lpstr>PowerPoint Presentation</vt:lpstr>
      <vt:lpstr>ЛОКАЛЬНОСТЬ</vt:lpstr>
      <vt:lpstr>Э. Чэдвик</vt:lpstr>
      <vt:lpstr>PowerPoint Presentation</vt:lpstr>
      <vt:lpstr>Переустройство городов</vt:lpstr>
      <vt:lpstr>PowerPoint Presentation</vt:lpstr>
      <vt:lpstr>PowerPoint Presentation</vt:lpstr>
      <vt:lpstr>PowerPoint Presentation</vt:lpstr>
      <vt:lpstr>X + Y +Z</vt:lpstr>
      <vt:lpstr>НЕАПОЛЬ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ЧУМА ДА ХОЛЕРА - столпы современного государства</dc:title>
  <dc:creator>Пескин Евгений Георгиевич</dc:creator>
  <cp:lastModifiedBy>Пескин Евгений Георгиевич</cp:lastModifiedBy>
  <cp:revision>67</cp:revision>
  <cp:lastPrinted>2014-05-23T16:34:04Z</cp:lastPrinted>
  <dcterms:created xsi:type="dcterms:W3CDTF">2014-05-05T14:02:43Z</dcterms:created>
  <dcterms:modified xsi:type="dcterms:W3CDTF">2014-05-23T16:39:45Z</dcterms:modified>
</cp:coreProperties>
</file>