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90" r:id="rId3"/>
  </p:sldMasterIdLst>
  <p:notesMasterIdLst>
    <p:notesMasterId r:id="rId31"/>
  </p:notesMasterIdLst>
  <p:sldIdLst>
    <p:sldId id="510" r:id="rId4"/>
    <p:sldId id="619" r:id="rId5"/>
    <p:sldId id="595" r:id="rId6"/>
    <p:sldId id="596" r:id="rId7"/>
    <p:sldId id="605" r:id="rId8"/>
    <p:sldId id="606" r:id="rId9"/>
    <p:sldId id="613" r:id="rId10"/>
    <p:sldId id="609" r:id="rId11"/>
    <p:sldId id="597" r:id="rId12"/>
    <p:sldId id="614" r:id="rId13"/>
    <p:sldId id="615" r:id="rId14"/>
    <p:sldId id="627" r:id="rId15"/>
    <p:sldId id="607" r:id="rId16"/>
    <p:sldId id="616" r:id="rId17"/>
    <p:sldId id="625" r:id="rId18"/>
    <p:sldId id="622" r:id="rId19"/>
    <p:sldId id="624" r:id="rId20"/>
    <p:sldId id="623" r:id="rId21"/>
    <p:sldId id="620" r:id="rId22"/>
    <p:sldId id="630" r:id="rId23"/>
    <p:sldId id="628" r:id="rId24"/>
    <p:sldId id="629" r:id="rId25"/>
    <p:sldId id="610" r:id="rId26"/>
    <p:sldId id="611" r:id="rId27"/>
    <p:sldId id="626" r:id="rId28"/>
    <p:sldId id="618" r:id="rId29"/>
    <p:sldId id="55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00"/>
    <a:srgbClr val="0000CC"/>
    <a:srgbClr val="990000"/>
    <a:srgbClr val="FF6600"/>
    <a:srgbClr val="000099"/>
    <a:srgbClr val="99FF66"/>
    <a:srgbClr val="66FFFF"/>
    <a:srgbClr val="66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17" autoAdjust="0"/>
  </p:normalViewPr>
  <p:slideViewPr>
    <p:cSldViewPr>
      <p:cViewPr>
        <p:scale>
          <a:sx n="80" d="100"/>
          <a:sy n="80" d="100"/>
        </p:scale>
        <p:origin x="-166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FC23A-6F79-4343-9342-1D33F35EE121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DA00C-8C0C-4A93-8AB0-8D740FEBF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8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DD95B-5816-46F1-A51F-1667F3F25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2CCD-8DA3-40F9-B63C-CC7FD3619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73935-95AF-42BB-AEDD-00313A246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DA298-95FC-434A-BB74-175C67321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DCF0-A122-478C-B239-87FAD7D8A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DD95B-5816-46F1-A51F-1667F3F25C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B35DE-223D-4B32-9510-0C939AC350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1AF0-0C64-48CD-B583-DEA5FDBA2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892B-061D-4B73-BA8D-B83F254646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1D09-3CCE-4BE3-B461-B28F992C0A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A0EC-11F6-4206-B3A0-8D15410BFE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B35DE-223D-4B32-9510-0C939AC35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BA4FD-8EE3-4CAE-ADE9-2258B81501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A4D3-A9D4-43D4-9073-3A0DEE9A1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995E-CCF4-42DA-A054-FCF5D8228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2CCD-8DA3-40F9-B63C-CC7FD3619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73935-95AF-42BB-AEDD-00313A2461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DA298-95FC-434A-BB74-175C673211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DCF0-A122-478C-B239-87FAD7D8A5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DD95B-5816-46F1-A51F-1667F3F25C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B35DE-223D-4B32-9510-0C939AC350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4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1AF0-0C64-48CD-B583-DEA5FDBA2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1AF0-0C64-48CD-B583-DEA5FDBA2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892B-061D-4B73-BA8D-B83F254646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1D09-3CCE-4BE3-B461-B28F992C0A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A0EC-11F6-4206-B3A0-8D15410BFE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BA4FD-8EE3-4CAE-ADE9-2258B81501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A4D3-A9D4-43D4-9073-3A0DEE9A1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995E-CCF4-42DA-A054-FCF5D8228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2CCD-8DA3-40F9-B63C-CC7FD3619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73935-95AF-42BB-AEDD-00313A2461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DA298-95FC-434A-BB74-175C673211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DCF0-A122-478C-B239-87FAD7D8A5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892B-061D-4B73-BA8D-B83F25464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1D09-3CCE-4BE3-B461-B28F992C0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A0EC-11F6-4206-B3A0-8D15410BF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BA4FD-8EE3-4CAE-ADE9-2258B815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A4D3-A9D4-43D4-9073-3A0DEE9A1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995E-CCF4-42DA-A054-FCF5D8228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47A9EB-2B08-4FC7-A5E9-D60B166E4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47A9EB-2B08-4FC7-A5E9-D60B166E44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47A9EB-2B08-4FC7-A5E9-D60B166E44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piencefilm.com/wp-content/uploads/2011/11/westcollap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991475" cy="532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399"/>
          </a:xfrm>
        </p:spPr>
        <p:txBody>
          <a:bodyPr/>
          <a:lstStyle/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Закат </a:t>
            </a:r>
            <a:r>
              <a:rPr lang="ru-RU" sz="48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Вашингтона и консенсуса</a:t>
            </a:r>
            <a:endParaRPr lang="ru-RU" sz="46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781676"/>
            <a:ext cx="9144000" cy="1076324"/>
          </a:xfrm>
          <a:solidFill>
            <a:srgbClr val="FFCC00">
              <a:alpha val="14902"/>
            </a:srgbClr>
          </a:solidFill>
        </p:spPr>
        <p:txBody>
          <a:bodyPr/>
          <a:lstStyle/>
          <a:p>
            <a:r>
              <a:rPr lang="ru-RU" sz="3500" b="1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 </a:t>
            </a:r>
            <a:r>
              <a:rPr lang="ru-RU" sz="3500" b="1" dirty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общей теории и практики государственного интервенционизма</a:t>
            </a:r>
            <a:endParaRPr lang="ru-RU" sz="3500" dirty="0">
              <a:ln>
                <a:solidFill>
                  <a:srgbClr val="FFFF0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2" t="12538" r="22594" b="27135"/>
          <a:stretch/>
        </p:blipFill>
        <p:spPr bwMode="auto">
          <a:xfrm>
            <a:off x="25730" y="3600007"/>
            <a:ext cx="5613070" cy="338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" y="0"/>
            <a:ext cx="9142021" cy="685800"/>
          </a:xfrm>
        </p:spPr>
        <p:txBody>
          <a:bodyPr/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лидеры и генераторы контента 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l="22145" t="11870" r="23510" b="20997"/>
          <a:stretch/>
        </p:blipFill>
        <p:spPr>
          <a:xfrm>
            <a:off x="3581400" y="609600"/>
            <a:ext cx="5486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ru-RU" sz="3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Интервенционизм в зените  </a:t>
            </a:r>
            <a:endParaRPr lang="ru-RU" sz="3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buSzPct val="150000"/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Госрасходы в странах Запада 45 – 60% ВВП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Порочная связка «Большой бизнес = Большое государство». Структуры 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too-important-to-fail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вне условий рынка (моральная угроза)</a:t>
            </a:r>
            <a:endParaRPr lang="en-US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150000"/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Стимулирование жизни и коммерческой деятельности в долг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Финансовый рынок как вещь в себе, как креатура центральных банков 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«Антимонопольный» шабаш ЕС против высокотехнологических компаний </a:t>
            </a:r>
          </a:p>
          <a:p>
            <a:pPr>
              <a:buSzPct val="150000"/>
              <a:buBlip>
                <a:blip r:embed="rId2"/>
              </a:buBlip>
            </a:pP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Spillover effect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оличественного смягчения центральных банков развитых стран </a:t>
            </a:r>
          </a:p>
          <a:p>
            <a:pPr>
              <a:buSzPct val="150000"/>
              <a:buBlip>
                <a:blip r:embed="rId2"/>
              </a:buBlip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150000"/>
              <a:buBlip>
                <a:blip r:embed="rId2"/>
              </a:buBlip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150000"/>
              <a:buBlip>
                <a:blip r:embed="rId2"/>
              </a:buBlip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4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08"/>
            <a:ext cx="9067800" cy="682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ru-RU" sz="27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интерпретаций:</a:t>
            </a:r>
            <a:br>
              <a:rPr lang="ru-RU" sz="27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ВВП</a:t>
            </a:r>
            <a:r>
              <a:rPr lang="en-US" sz="27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capita </a:t>
            </a:r>
            <a:r>
              <a:rPr lang="ru-RU" sz="27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700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ппс</a:t>
            </a:r>
            <a:r>
              <a:rPr lang="ru-RU" sz="27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1990 </a:t>
            </a:r>
            <a:endParaRPr lang="ru-RU" sz="27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7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/>
          <a:lstStyle/>
          <a:p>
            <a:r>
              <a:rPr lang="ru-RU" sz="3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банковская мафия/картель</a:t>
            </a:r>
            <a:br>
              <a:rPr lang="ru-RU" sz="3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манипуляция обменными курсами на </a:t>
            </a:r>
            <a:r>
              <a:rPr lang="ru-RU" sz="2600" b="1" dirty="0" err="1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форексе</a:t>
            </a:r>
            <a:r>
              <a:rPr lang="ru-RU" sz="26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ежедневном объёме торгов </a:t>
            </a:r>
            <a:r>
              <a:rPr lang="en-US" sz="26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ru-RU" sz="26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5,3 трлн.  </a:t>
            </a:r>
            <a:endParaRPr lang="ru-RU" sz="2600" b="1" dirty="0">
              <a:ln>
                <a:solidFill>
                  <a:srgbClr val="FFFF00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&amp;Mcy;&amp;acy;&amp;khcy;&amp;icy;&amp;ncy;&amp;acy;&amp;tscy;&amp;icy;&amp;icy; &amp;ncy;&amp;acy; For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" y="1981200"/>
            <a:ext cx="9161018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"/>
          <a:stretch/>
        </p:blipFill>
        <p:spPr bwMode="auto">
          <a:xfrm>
            <a:off x="-304800" y="990599"/>
            <a:ext cx="8665029" cy="601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760" y="0"/>
            <a:ext cx="9121239" cy="1417638"/>
          </a:xfrm>
        </p:spPr>
        <p:txBody>
          <a:bodyPr/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Переоценка финансового углубления, стабильности и роста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91400" y="990599"/>
            <a:ext cx="1752600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128 стран, 1980-2013гг.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4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5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Составные части общей теории  государственного интервенционизма  </a:t>
            </a:r>
            <a:endParaRPr lang="ru-RU" sz="35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ru-RU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Неокейнсианство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Монетаризм</a:t>
            </a:r>
          </a:p>
          <a:p>
            <a:pPr lvl="0">
              <a:buBlip>
                <a:blip r:embed="rId2"/>
              </a:buBlip>
            </a:pPr>
            <a:r>
              <a:rPr lang="ru-RU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Неоинституционализм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поиска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оптимума и эквилибриума на основе эконометрического моделирования </a:t>
            </a:r>
          </a:p>
          <a:p>
            <a:pPr lvl="0">
              <a:buBlip>
                <a:blip r:embed="rId2"/>
              </a:buBlip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развития</a:t>
            </a:r>
          </a:p>
          <a:p>
            <a:pPr lvl="0">
              <a:buBlip>
                <a:blip r:embed="rId2"/>
              </a:buBlip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транзакционных издержек</a:t>
            </a:r>
          </a:p>
          <a:p>
            <a:pPr lvl="0">
              <a:buBlip>
                <a:blip r:embed="rId2"/>
              </a:buBlip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игр</a:t>
            </a:r>
          </a:p>
          <a:p>
            <a:pPr lvl="0">
              <a:buBlip>
                <a:blip r:embed="rId2"/>
              </a:buBlip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рациональных ожиданий</a:t>
            </a:r>
          </a:p>
          <a:p>
            <a:pPr lvl="0">
              <a:buBlip>
                <a:blip r:embed="rId2"/>
              </a:buBlip>
            </a:pPr>
            <a:r>
              <a:rPr lang="ru-RU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Неомарксизм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финансовых рынков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9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ru-RU" sz="3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мнения:  </a:t>
            </a:r>
            <a:br>
              <a:rPr lang="ru-RU" sz="3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3800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Антикапиталист</a:t>
            </a:r>
            <a:r>
              <a:rPr lang="ru-RU" sz="3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Шпенглер 1918г.  </a:t>
            </a:r>
            <a:endParaRPr lang="ru-RU" sz="3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912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центре политической экономии находится абсолютно незнакомая всем прочим культурам машинная индустрия, которая всецело господствует над образованием понятий и выведением так называемых законов... Денежный кредит… служит базисом определения слов «капитал», «цена», «имущество», которые затем без тени сомнения прикладываются ко всем прочим культурным периодам и жизненным сферам. </a:t>
            </a:r>
          </a:p>
        </p:txBody>
      </p:sp>
    </p:spTree>
    <p:extLst>
      <p:ext uri="{BB962C8B-B14F-4D97-AF65-F5344CB8AC3E}">
        <p14:creationId xmlns:p14="http://schemas.microsoft.com/office/powerpoint/2010/main" val="9538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Rcy;&amp;ocy;&amp;bcy;&amp;iecy;&amp;rcy;&amp;tcy; &amp;SHcy;&amp;icy;&amp;lcy;&amp;lcy;&amp;ie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066800"/>
            <a:ext cx="4507485" cy="2667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752600"/>
          </a:xfrm>
        </p:spPr>
        <p:txBody>
          <a:bodyPr/>
          <a:lstStyle/>
          <a:p>
            <a:r>
              <a:rPr lang="ru-RU" sz="33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300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Антикапиталист</a:t>
            </a:r>
            <a:r>
              <a:rPr lang="ru-RU" sz="33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Роберт Шиллер, </a:t>
            </a: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Нобелевской премии по экономике 2013г. 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6553200" cy="53340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 Шиллер предлагает переосмыслить понятие «универсальные права человека» и включить в него право человека на «справедливый компромисс», в частности в отношении финансовых операций. Т. е. банки, страховые компании, инвестиционные фонды обязаны снижать стоимость денег для людей в рамках «хорошего общества», входить в положение плохих должников и прощать им долги – просто делиться с теми, кому не хватает для завершения создания «хорошего общества».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9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ru-RU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Деконсенсусизация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buSzPct val="150000"/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частотности и глубины кризисов: разные трактовки причин и разные рекомендации, от </a:t>
            </a: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неомарксизма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австрийской школы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Интенсификация борьбы между сторонниками математического моделирования и т.н. экономики счастья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Активизация поисков стрелочников распорядителями чужого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Растущая неэффективность традиционных инструментов интервенционизма 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Опасная аккумуляция «лишних» людей, избыточных производств, долгов, дефицитов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97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51" y="2971800"/>
            <a:ext cx="3554749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Оружие № 1 очередной перезагрузки интервенционизма 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900" b="1" dirty="0" smtClean="0">
                <a:ln>
                  <a:solidFill>
                    <a:srgbClr val="9900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счастья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" y="2960914"/>
            <a:ext cx="4724400" cy="360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8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unktum.ru/wp-content/uploads/2013/11/shpengl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0"/>
            <a:ext cx="2960048" cy="447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z="47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 100 лет назад </a:t>
            </a:r>
            <a:endParaRPr lang="ru-RU" sz="47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6477000" cy="6172200"/>
          </a:xfrm>
        </p:spPr>
        <p:txBody>
          <a:bodyPr/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 Ныне </a:t>
            </a:r>
            <a:r>
              <a:rPr 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разворачивается решающая схватка между демократией и цезаризмом, между ведущими силами диктаторской капиталистической экономики и чисто политической волей Цезарей к порядку. Чтобы понять это, чтобы постигнуть эту решающую схватку между экономикой и политикой, в которой политика 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отвоевывает </a:t>
            </a:r>
            <a:r>
              <a:rPr 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свое царство, необходимо бросить взгляд на физиономию истории 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экономики».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«Закат Западного мира». Освальд Шпенглер. </a:t>
            </a:r>
            <a:r>
              <a:rPr lang="ru-RU" sz="2600" b="1" dirty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</a:t>
            </a:r>
          </a:p>
        </p:txBody>
      </p:sp>
    </p:spTree>
    <p:extLst>
      <p:ext uri="{BB962C8B-B14F-4D97-AF65-F5344CB8AC3E}">
        <p14:creationId xmlns:p14="http://schemas.microsoft.com/office/powerpoint/2010/main" val="202422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ru-RU" sz="35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Оружие № 2</a:t>
            </a:r>
            <a:br>
              <a:rPr lang="ru-RU" sz="35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равенства </a:t>
            </a: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(ОЭСР, ООН</a:t>
            </a: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ВБ, университеты </a:t>
            </a:r>
            <a:r>
              <a:rPr lang="en-US" sz="2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Ivy League</a:t>
            </a:r>
            <a:r>
              <a:rPr lang="ru-RU" sz="24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35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</a:t>
            </a:r>
            <a:r>
              <a:rPr lang="ru-RU" sz="3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разница в доходам между 10% самых богатых и 10% самых бедных – в 9,6 раз. </a:t>
            </a:r>
            <a:r>
              <a:rPr lang="ru-RU" sz="35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большой разрыв за последние 30 лет.</a:t>
            </a:r>
          </a:p>
          <a:p>
            <a:pPr>
              <a:buBlip>
                <a:blip r:embed="rId2"/>
              </a:buBlip>
            </a:pPr>
            <a:r>
              <a:rPr lang="ru-RU" sz="35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Концентрация </a:t>
            </a:r>
            <a:r>
              <a:rPr lang="ru-RU" sz="3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богатства: 10% самых богатых семей владеет 50% богатства, следующие 50% владеют 47% богатства, а остальные 40% домашних хозяйств – только 3</a:t>
            </a:r>
            <a:r>
              <a:rPr lang="ru-RU" sz="35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  <a:endParaRPr lang="ru-RU" sz="35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ru-RU" sz="4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Эконометрическое шулерство. </a:t>
            </a:r>
            <a:r>
              <a:rPr lang="ru-RU" sz="4200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Кругман</a:t>
            </a:r>
            <a:r>
              <a:rPr lang="ru-RU" sz="4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кейс </a:t>
            </a:r>
            <a:endParaRPr lang="ru-RU" sz="42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5486399"/>
          </a:xfrm>
        </p:spPr>
        <p:txBody>
          <a:bodyPr/>
          <a:lstStyle/>
          <a:p>
            <a:pPr marL="0" indent="0">
              <a:buNone/>
            </a:pPr>
            <a:r>
              <a:rPr lang="ru-RU" sz="3800" b="1" dirty="0" smtClean="0">
                <a:ln>
                  <a:solidFill>
                    <a:srgbClr val="0000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Попытка установить корреляцию между процентными ставками ФРС и количеством новостроек: </a:t>
            </a:r>
          </a:p>
          <a:p>
            <a:pPr marL="0" indent="0">
              <a:buNone/>
            </a:pPr>
            <a:r>
              <a:rPr lang="ru-RU" sz="3800" b="1" dirty="0" smtClean="0">
                <a:ln>
                  <a:solidFill>
                    <a:srgbClr val="0000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</a:t>
            </a:r>
            <a:r>
              <a:rPr lang="ru-RU" sz="3800" b="1" dirty="0" err="1" smtClean="0">
                <a:ln>
                  <a:solidFill>
                    <a:srgbClr val="0000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Кругман</a:t>
            </a:r>
            <a:r>
              <a:rPr lang="ru-RU" sz="3800" b="1" dirty="0" smtClean="0">
                <a:ln>
                  <a:solidFill>
                    <a:srgbClr val="0000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включил в эксперимент по установлению нужной себе корреляции данные начала 1960-ых, и период 2000-ых, всего было исключено из анализа 20 лет из 55 лет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5462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72200" y="274638"/>
            <a:ext cx="2971800" cy="1143000"/>
          </a:xfrm>
        </p:spPr>
        <p:txBody>
          <a:bodyPr/>
          <a:lstStyle/>
          <a:p>
            <a:r>
              <a:rPr lang="ru-RU" sz="3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800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Кругмана</a:t>
            </a:r>
            <a:r>
              <a:rPr lang="ru-RU" sz="3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ed funds rate housing st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90856"/>
            <a:ext cx="6467189" cy="35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6248400" cy="339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3886200"/>
            <a:ext cx="2438400" cy="1371600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Полные данные </a:t>
            </a:r>
            <a:endParaRPr lang="ru-RU" sz="3300" b="1" dirty="0">
              <a:ln>
                <a:solidFill>
                  <a:srgbClr val="FFFF00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1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cx.images-amazon.com/images/I/519GHQdy8TL.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88984"/>
            <a:ext cx="2362200" cy="361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ru-RU" sz="33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Изощрённая защита интервенционистов </a:t>
            </a:r>
            <a:endParaRPr lang="ru-RU" sz="33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685800"/>
            <a:ext cx="7162800" cy="6172200"/>
          </a:xfrm>
        </p:spPr>
        <p:txBody>
          <a:bodyPr/>
          <a:lstStyle/>
          <a:p>
            <a:pPr>
              <a:buSzPct val="150000"/>
              <a:buBlip>
                <a:blip r:embed="rId3"/>
              </a:buBlip>
            </a:pPr>
            <a:r>
              <a:rPr lang="ru-RU" sz="2500" b="1" dirty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Капитализм 1.0</a:t>
            </a:r>
            <a:r>
              <a:rPr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ru-RU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середины </a:t>
            </a:r>
            <a:r>
              <a:rPr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века до </a:t>
            </a:r>
            <a:r>
              <a:rPr lang="ru-RU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1930-ых; </a:t>
            </a:r>
            <a:r>
              <a:rPr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отделение экономики и </a:t>
            </a:r>
            <a:r>
              <a:rPr lang="ru-RU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политики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sz="25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Капитализм 2.0:</a:t>
            </a:r>
            <a:r>
              <a:rPr lang="ru-RU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1930-ые – 1970-ые; рынок провалился, государство знает, что </a:t>
            </a:r>
            <a:r>
              <a:rPr lang="ru-RU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sz="25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Капитализм 3.0:</a:t>
            </a:r>
            <a:r>
              <a:rPr lang="ru-RU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1979 – 2000-ые; государство провалилось, рынок </a:t>
            </a:r>
            <a:r>
              <a:rPr lang="ru-RU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sz="25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Капитализм </a:t>
            </a:r>
            <a:r>
              <a:rPr lang="ru-RU" sz="2500" b="1" dirty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4.0</a:t>
            </a:r>
            <a:r>
              <a:rPr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2010-ые - ? скептическое отношение к государству и рынку. Новая система сдержек и противовесов. Рынок следит, чтобы государство не стало слишком сильным, государство следит, чтобы рынок не допустил катастрофических ошибок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3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3 Things They Don't Tell You About Capitalism (Audioboo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20" y="457200"/>
            <a:ext cx="3276601" cy="32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Антикапиталистический </a:t>
            </a:r>
            <a:r>
              <a:rPr lang="ru-RU" sz="3600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абсурдистан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533400"/>
            <a:ext cx="8382000" cy="6324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Свободного рынка не существует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Компании не должны управляться во имя интересов собственников.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Большинству людей в богатых странах платят больше, чем должны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Большая макроэкономическая стабильность не сделала мир более стабильным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Политика свободного рынка редко превращает бедные страны в богатые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Капитал имеет национальность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Правительство может выбирать победителей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Несмотря на развал коммунизма, мы по-прежнему живем в плановых экономиках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Равенство возможностей может быть несправедливым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Большое правительство делает людей более открытыми к переменам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Хорошая экономическая политика не требует хороших экономистов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7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Сценарии развития ситуации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533400"/>
            <a:ext cx="9067800" cy="6324600"/>
          </a:xfrm>
        </p:spPr>
        <p:txBody>
          <a:bodyPr/>
          <a:lstStyle/>
          <a:p>
            <a:pPr>
              <a:buSzPct val="150000"/>
              <a:buBlip>
                <a:blip r:embed="rId2"/>
              </a:buBlip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Оптимистический: 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международные институты (без ООН, МВФ, ВБ, ЕБРР), новый монетарный порядок, резкое сокращение ресурсов и активов в руках распорядителей чужого, триумф Австрийской школы экономики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Инерционный: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латание дыр, заливание проблем ликвидностью, валютные войны, бесконечные саммиты, увеличение числа дефолтов и т.д. 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Пессимистический: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 мировая (гибридная), чистое разрушение капитала десятков стран, изоляционизм, интеллектуальная и научная пещерность 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Мистический: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 пришествие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9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Working-office-sinceMarch19-2015\ha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5881"/>
            <a:ext cx="9296400" cy="69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05881"/>
            <a:ext cx="9144000" cy="2315681"/>
          </a:xfrm>
        </p:spPr>
        <p:txBody>
          <a:bodyPr/>
          <a:lstStyle/>
          <a:p>
            <a:r>
              <a:rPr lang="ru-RU" sz="4200" b="1" dirty="0" smtClean="0">
                <a:ln w="12700">
                  <a:solidFill>
                    <a:srgbClr val="990000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Геннадий Лебедев инвестировал бы свои силы, энергию и драйв в первый сценарий  </a:t>
            </a:r>
            <a:endParaRPr lang="ru-RU" sz="4200" b="1" dirty="0">
              <a:ln w="12700">
                <a:solidFill>
                  <a:srgbClr val="99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 rot="19806770">
            <a:off x="3259693" y="3060856"/>
            <a:ext cx="2997443" cy="1447800"/>
          </a:xfrm>
          <a:prstGeom prst="ellipse">
            <a:avLst/>
          </a:prstGeom>
          <a:solidFill>
            <a:srgbClr val="FF66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300" b="1" dirty="0" smtClean="0">
                <a:ln>
                  <a:solidFill>
                    <a:srgbClr val="990000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ВЫ?</a:t>
            </a:r>
            <a:endParaRPr lang="ru-RU" sz="4300" b="1" dirty="0">
              <a:ln>
                <a:solidFill>
                  <a:srgbClr val="99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2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LogoFreedomFin2906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l="60762" t="58652" r="3117" b="3014"/>
          <a:stretch>
            <a:fillRect/>
          </a:stretch>
        </p:blipFill>
        <p:spPr>
          <a:xfrm>
            <a:off x="7086600" y="4922762"/>
            <a:ext cx="2057399" cy="1935237"/>
          </a:xfrm>
        </p:spPr>
      </p:pic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428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900" b="1" dirty="0" smtClean="0">
                <a:solidFill>
                  <a:srgbClr val="008000"/>
                </a:solidFill>
              </a:rPr>
              <a:t/>
            </a:r>
            <a:br>
              <a:rPr lang="ru-RU" sz="4900" b="1" dirty="0" smtClean="0">
                <a:solidFill>
                  <a:srgbClr val="008000"/>
                </a:solidFill>
              </a:rPr>
            </a:br>
            <a:endParaRPr lang="ru-RU" sz="4900" b="1" dirty="0" smtClean="0">
              <a:solidFill>
                <a:srgbClr val="008000"/>
              </a:solidFill>
            </a:endParaRP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"/>
            <a:ext cx="9144000" cy="55626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parajita" pitchFamily="34" charset="0"/>
              </a:rPr>
              <a:t>СПАСИБО ЗА ВНИМАНИЕ !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</a:rPr>
              <a:t>Читайте нас на</a:t>
            </a:r>
          </a:p>
          <a:p>
            <a:pPr algn="ctr" eaLnBrk="1" hangingPunct="1">
              <a:buFontTx/>
              <a:buNone/>
              <a:defRPr/>
            </a:pP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CC0000"/>
                </a:solidFill>
              </a:rPr>
              <a:t>www.liberty-belarus.info</a:t>
            </a:r>
            <a:endParaRPr lang="ru-RU" sz="4400" b="1" dirty="0" smtClean="0">
              <a:ln>
                <a:solidFill>
                  <a:srgbClr val="FFFF00"/>
                </a:solidFill>
              </a:ln>
              <a:solidFill>
                <a:srgbClr val="CC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</a:rPr>
              <a:t>Слушайте нас на</a:t>
            </a:r>
          </a:p>
          <a:p>
            <a:pPr algn="ctr" eaLnBrk="1" hangingPunct="1">
              <a:buFontTx/>
              <a:buNone/>
              <a:defRPr/>
            </a:pP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CC0000"/>
                </a:solidFill>
              </a:rPr>
              <a:t>www.primus.by </a:t>
            </a:r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CC0000"/>
                </a:solidFill>
              </a:rPr>
              <a:t> 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</a:rPr>
              <a:t>Спорьте на </a:t>
            </a:r>
          </a:p>
          <a:p>
            <a:pPr algn="ctr" eaLnBrk="1" hangingPunct="1">
              <a:buFontTx/>
              <a:buNone/>
              <a:defRPr/>
            </a:pP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www.facebook.com</a:t>
            </a:r>
            <a:endParaRPr lang="ru-RU" sz="4400" b="1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</a:t>
            </a:r>
            <a:endParaRPr lang="en-US" sz="4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ok.ru</a:t>
            </a:r>
            <a:endParaRPr lang="ru-RU" sz="4400" b="1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Пишите на </a:t>
            </a:r>
          </a:p>
          <a:p>
            <a:pPr algn="ctr" eaLnBrk="1" hangingPunct="1">
              <a:buFontTx/>
              <a:buNone/>
              <a:defRPr/>
            </a:pP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balance287@gmail.com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44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2228" name="Picture 4" descr="logoMISES-CEN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029200"/>
            <a:ext cx="1573642" cy="1828800"/>
          </a:xfrm>
        </p:spPr>
      </p:pic>
    </p:spTree>
    <p:extLst>
      <p:ext uri="{BB962C8B-B14F-4D97-AF65-F5344CB8AC3E}">
        <p14:creationId xmlns:p14="http://schemas.microsoft.com/office/powerpoint/2010/main" val="6584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ru-RU" sz="3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Обострение конфликтов и противоречий</a:t>
            </a:r>
            <a:endParaRPr lang="ru-RU" sz="34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buSzPct val="150000"/>
              <a:buBlip>
                <a:blip r:embed="rId2"/>
              </a:buBlip>
            </a:pPr>
            <a:r>
              <a:rPr 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Электорат </a:t>
            </a:r>
            <a:r>
              <a:rPr lang="en-US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mainstream </a:t>
            </a:r>
            <a:r>
              <a:rPr 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политические партии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</a:t>
            </a:r>
            <a:r>
              <a:rPr lang="en-US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Бедные </a:t>
            </a:r>
            <a:r>
              <a:rPr lang="en-US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Богатые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Исламские фундаменталисты </a:t>
            </a:r>
            <a:r>
              <a:rPr lang="en-US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остальной мир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</a:t>
            </a:r>
            <a:r>
              <a:rPr lang="en-US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Украина/Грузия/Запад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 </a:t>
            </a:r>
            <a:r>
              <a:rPr lang="en-US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 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«Зелёные» </a:t>
            </a:r>
            <a:r>
              <a:rPr lang="en-US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Промышленность 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Феминистки/ЛГБТ </a:t>
            </a:r>
            <a:r>
              <a:rPr lang="en-US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консерватор</a:t>
            </a:r>
            <a:r>
              <a:rPr 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Марксисты </a:t>
            </a:r>
            <a:r>
              <a:rPr lang="en-US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либералы 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 </a:t>
            </a:r>
            <a:r>
              <a:rPr lang="en-US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протекционизм ЕС/США 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 </a:t>
            </a:r>
            <a:r>
              <a:rPr lang="en-US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Должники </a:t>
            </a:r>
            <a:r>
              <a:rPr lang="en-US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Кредиторы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Экспортёры нефти </a:t>
            </a:r>
            <a:r>
              <a:rPr lang="en-US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ru-RU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покупатели нефти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98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74568"/>
            <a:ext cx="4828309" cy="50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Мир-2015 в состоянии </a:t>
            </a:r>
            <a:b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«горячей» войны 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8200"/>
            <a:ext cx="6400800" cy="6019800"/>
          </a:xfrm>
        </p:spPr>
        <p:txBody>
          <a:bodyPr/>
          <a:lstStyle/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Украина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ИГИЛ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Афганистан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Ирак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Сирия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Ливия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Йемен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Израиль-Палестина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Нигерия/Мали/Нигер/Судан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Индия/Пакистан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23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ytereitz.com/wp-content/uploads/2012/04/Confli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621004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Мир-2015: войны без оружия  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8200"/>
            <a:ext cx="4800600" cy="6019800"/>
          </a:xfrm>
        </p:spPr>
        <p:txBody>
          <a:bodyPr/>
          <a:lstStyle/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войны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Валютные войны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Торговые войны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Номенклатурные (олигархические) войны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 стандартов</a:t>
            </a:r>
          </a:p>
          <a:p>
            <a:pPr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Корпоративные войны</a:t>
            </a:r>
          </a:p>
          <a:p>
            <a:pPr>
              <a:buSzPct val="150000"/>
              <a:buBlip>
                <a:blip r:embed="rId3"/>
              </a:buBlip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02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Многополярный мир 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248400"/>
          </a:xfrm>
        </p:spPr>
        <p:txBody>
          <a:bodyPr/>
          <a:lstStyle/>
          <a:p>
            <a:pPr>
              <a:buSzPct val="150000"/>
              <a:buBlip>
                <a:blip r:embed="rId2"/>
              </a:buBlip>
            </a:pPr>
            <a:r>
              <a:rPr lang="ru-RU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в мировом ВВП по текущему обменному курсу (2014): США – 22,5%, Китая – 13,4%, Япония – 6%, Германия – 5%, Британия – 4%, Франция – 3,7%, Бразилия – 3%, Индия – 2,7%, Россия – 2,4%, Ю. Корея – 1,8%, Мексика – 1,7%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в мировом экспорте товаров (2013): Китай – 11,7%, США – 8,4%, Германия – 7,7%, Япония – 3,8%, Голландия – 3,6%, Франция – 3,1%, Ю. Корея – 3,0%, Британия – 2,9%, Гонконг – 2,8%, Россия – 2,8%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в мировом импорте (2013): США (12,3%), Китай (10,3%), Германия (6,3%), Япония (4,4%), Франция (3,6%), Британия (3,5%), Гонконг (3,3%), Ю. Корея (2,7%)</a:t>
            </a:r>
          </a:p>
          <a:p>
            <a:pPr>
              <a:buSzPct val="150000"/>
              <a:buBlip>
                <a:blip r:embed="rId2"/>
              </a:buBlip>
            </a:pPr>
            <a:r>
              <a:rPr lang="ru-RU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</a:t>
            </a:r>
            <a:r>
              <a:rPr lang="ru-RU" sz="2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накопленных в мире ПИИ 2013 (</a:t>
            </a:r>
            <a:r>
              <a:rPr lang="ru-RU" sz="23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inflow</a:t>
            </a:r>
            <a:r>
              <a:rPr lang="ru-RU" sz="2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США (19,4</a:t>
            </a:r>
            <a:r>
              <a:rPr lang="ru-RU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%),</a:t>
            </a:r>
            <a:r>
              <a:rPr lang="ru-RU" sz="2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Британия (6,3%), </a:t>
            </a:r>
            <a:r>
              <a:rPr lang="ru-RU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Гонконг </a:t>
            </a:r>
            <a:r>
              <a:rPr lang="ru-RU" sz="2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(5,7%), </a:t>
            </a:r>
            <a:r>
              <a:rPr lang="ru-RU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 </a:t>
            </a:r>
            <a:r>
              <a:rPr lang="ru-RU" sz="2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(4,2%), </a:t>
            </a:r>
            <a:r>
              <a:rPr lang="ru-RU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 </a:t>
            </a:r>
            <a:r>
              <a:rPr lang="ru-RU" sz="2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(3,8%), Сингапур (3,3%), Германия (3,3</a:t>
            </a:r>
            <a:r>
              <a:rPr lang="ru-RU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%), Швейцария </a:t>
            </a:r>
            <a:r>
              <a:rPr lang="ru-RU" sz="2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(2,9%), </a:t>
            </a:r>
            <a:r>
              <a:rPr lang="ru-RU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</a:t>
            </a:r>
            <a:r>
              <a:rPr lang="ru-RU" sz="2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(2,3</a:t>
            </a:r>
            <a:r>
              <a:rPr lang="ru-RU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%), </a:t>
            </a:r>
            <a:r>
              <a:rPr lang="ru-RU" sz="23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Швеция (1,5%), развивающиеся страны (33,3</a:t>
            </a:r>
            <a:r>
              <a:rPr lang="ru-RU" sz="2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%).</a:t>
            </a:r>
          </a:p>
          <a:p>
            <a:endParaRPr lang="ru-RU" sz="27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3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219200"/>
          </a:xfrm>
        </p:spPr>
        <p:txBody>
          <a:bodyPr/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компаний </a:t>
            </a:r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Fortune-500 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развивающихся рынках 1980 - 2025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Working-office-sinceMarch19-2015\2015-edelman-trust-barometer-global-results-44-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 b="12468"/>
          <a:stretch/>
        </p:blipFill>
        <p:spPr bwMode="auto">
          <a:xfrm>
            <a:off x="-135914" y="1447800"/>
            <a:ext cx="931554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z="37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с острым дефицитом свободы</a:t>
            </a:r>
            <a:endParaRPr lang="ru-RU" sz="37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buSzPct val="150000"/>
              <a:buBlip>
                <a:blip r:embed="rId2"/>
              </a:buBlip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 точки зрения политических и гражданских свобод в свободных странах в 2015г. живет 39,8% населения Земли, остальные (4,34 млрд.) испытывают дефицит свободы, а 2,6 млрд. (36,2%) живут в несвободных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странах.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SzPct val="150000"/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В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1990-м в свободных странах жило 39,2% жителей, в несвободных – 32,9% (1,75 млрд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.)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SzPct val="150000"/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В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1980-м в свободных странах жило 35,9% жителей Земли, в несвободных – 1,9 млрд. (42,5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%).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SzPct val="150000"/>
              <a:buBlip>
                <a:blip r:embed="rId2"/>
              </a:buBlip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Экономически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свободные страны г. в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2015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– всего пять: Гонконг, Сингапур, Новая Зеландия, Австралия, Швейцария (3% от общего числа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41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0431" t="13202" r="22538" b="10786"/>
          <a:stretch/>
        </p:blipFill>
        <p:spPr>
          <a:xfrm>
            <a:off x="0" y="1219200"/>
            <a:ext cx="8991600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219200"/>
          </a:xfrm>
        </p:spPr>
        <p:txBody>
          <a:bodyPr/>
          <a:lstStyle/>
          <a:p>
            <a:r>
              <a:rPr lang="ru-RU" sz="35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в состоянии кризиса доверия</a:t>
            </a:r>
            <a:br>
              <a:rPr lang="ru-RU" sz="35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ln>
                  <a:solidFill>
                    <a:srgbClr val="99FF66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Edelman Trust Barometer:</a:t>
            </a:r>
            <a:r>
              <a:rPr lang="ru-RU" sz="2800" b="1" dirty="0" smtClean="0">
                <a:ln>
                  <a:solidFill>
                    <a:srgbClr val="99FF66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</a:t>
            </a:r>
            <a:r>
              <a:rPr lang="ru-RU" sz="2800" b="1" dirty="0">
                <a:ln>
                  <a:solidFill>
                    <a:srgbClr val="99FF66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2800" b="1" dirty="0" smtClean="0">
                <a:ln>
                  <a:solidFill>
                    <a:srgbClr val="99FF66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br>
              <a:rPr lang="ru-RU" sz="2800" b="1" dirty="0" smtClean="0">
                <a:ln>
                  <a:solidFill>
                    <a:srgbClr val="99FF66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ln>
                  <a:solidFill>
                    <a:srgbClr val="99FF66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непредсказуемого </a:t>
            </a:r>
            <a:r>
              <a:rPr lang="ru-RU" sz="2800" b="1" dirty="0">
                <a:ln>
                  <a:solidFill>
                    <a:srgbClr val="99FF66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невообразимого </a:t>
            </a:r>
          </a:p>
        </p:txBody>
      </p:sp>
    </p:spTree>
    <p:extLst>
      <p:ext uri="{BB962C8B-B14F-4D97-AF65-F5344CB8AC3E}">
        <p14:creationId xmlns:p14="http://schemas.microsoft.com/office/powerpoint/2010/main" val="21737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14237</TotalTime>
  <Words>1241</Words>
  <Application>Microsoft Office PowerPoint</Application>
  <PresentationFormat>Экран (4:3)</PresentationFormat>
  <Paragraphs>130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Default Design</vt:lpstr>
      <vt:lpstr>2_Default Design</vt:lpstr>
      <vt:lpstr>1_Default Design</vt:lpstr>
      <vt:lpstr>Закат Вашингтона и консенсуса</vt:lpstr>
      <vt:lpstr>Почти 100 лет назад </vt:lpstr>
      <vt:lpstr>Обострение конфликтов и противоречий</vt:lpstr>
      <vt:lpstr>Мир-2015 в состоянии  «горячей» войны </vt:lpstr>
      <vt:lpstr>Мир-2015: войны без оружия  </vt:lpstr>
      <vt:lpstr>Многополярный мир </vt:lpstr>
      <vt:lpstr>Доля компаний Fortune-500 на развивающихся рынках 1980 - 2025</vt:lpstr>
      <vt:lpstr>Мир с острым дефицитом свободы</vt:lpstr>
      <vt:lpstr>Мир в состоянии кризиса доверия Edelman Trust Barometer: 2014 год –  год непредсказуемого и невообразимого </vt:lpstr>
      <vt:lpstr>Новые лидеры и генераторы контента </vt:lpstr>
      <vt:lpstr>Интервенционизм в зените  </vt:lpstr>
      <vt:lpstr>Искусство интерпретаций: ВВП per capita по ппс 1990 </vt:lpstr>
      <vt:lpstr>Международная банковская мафия/картель манипуляция обменными курсами на форексе при ежедневном объёме торгов $5,3 трлн.  </vt:lpstr>
      <vt:lpstr>Переоценка финансового углубления, стабильности и роста</vt:lpstr>
      <vt:lpstr>Составные части общей теории  государственного интервенционизма  </vt:lpstr>
      <vt:lpstr>Два мнения:   1. Антикапиталист Шпенглер 1918г.  </vt:lpstr>
      <vt:lpstr>2. Антикапиталист Роберт Шиллер, лауреат Нобелевской премии по экономике 2013г. </vt:lpstr>
      <vt:lpstr>Деконсенсусизация  </vt:lpstr>
      <vt:lpstr>Оружие № 1 очередной перезагрузки интервенционизма </vt:lpstr>
      <vt:lpstr>Оружие № 2 Экономика равенства (ОЭСР, ООН, ВБ, университеты Ivy League)   </vt:lpstr>
      <vt:lpstr>Эконометрическое шулерство. Кругман кейс </vt:lpstr>
      <vt:lpstr>От Кругмана </vt:lpstr>
      <vt:lpstr>Изощрённая защита интервенционистов </vt:lpstr>
      <vt:lpstr>Антикапиталистический абсурдистан </vt:lpstr>
      <vt:lpstr>Сценарии развития ситуации</vt:lpstr>
      <vt:lpstr>Геннадий Лебедев инвестировал бы свои силы, энергию и драйв в первый сценарий 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Jaroslav</dc:creator>
  <cp:lastModifiedBy>user</cp:lastModifiedBy>
  <cp:revision>1550</cp:revision>
  <dcterms:created xsi:type="dcterms:W3CDTF">2011-04-20T22:07:42Z</dcterms:created>
  <dcterms:modified xsi:type="dcterms:W3CDTF">2015-05-23T12:33:01Z</dcterms:modified>
</cp:coreProperties>
</file>