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6"/>
  </p:notesMasterIdLst>
  <p:sldIdLst>
    <p:sldId id="326" r:id="rId2"/>
    <p:sldId id="257" r:id="rId3"/>
    <p:sldId id="258" r:id="rId4"/>
    <p:sldId id="259" r:id="rId5"/>
    <p:sldId id="321" r:id="rId6"/>
    <p:sldId id="322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24" r:id="rId24"/>
    <p:sldId id="315" r:id="rId2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6F0E6"/>
    <a:srgbClr val="C84027"/>
    <a:srgbClr val="94483B"/>
    <a:srgbClr val="403118"/>
    <a:srgbClr val="523F1F"/>
    <a:srgbClr val="F1A00D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100" b="0" i="0" u="none" strike="noStrike" cap="none" baseline="0"/>
            </a:lvl1pPr>
            <a:lvl2pPr marL="0" marR="0" indent="0" algn="l" rtl="0">
              <a:defRPr sz="1100" b="0" i="0" u="none" strike="noStrike" cap="none" baseline="0"/>
            </a:lvl2pPr>
            <a:lvl3pPr marL="0" marR="0" indent="0" algn="l" rtl="0">
              <a:defRPr sz="1100" b="0" i="0" u="none" strike="noStrike" cap="none" baseline="0"/>
            </a:lvl3pPr>
            <a:lvl4pPr marL="0" marR="0" indent="0" algn="l" rtl="0">
              <a:defRPr sz="1100" b="0" i="0" u="none" strike="noStrike" cap="none" baseline="0"/>
            </a:lvl4pPr>
            <a:lvl5pPr marL="0" marR="0" indent="0" algn="l" rtl="0">
              <a:defRPr sz="1100" b="0" i="0" u="none" strike="noStrike" cap="none" baseline="0"/>
            </a:lvl5pPr>
            <a:lvl6pPr marL="0" marR="0" indent="0" algn="l" rtl="0">
              <a:defRPr sz="1100" b="0" i="0" u="none" strike="noStrike" cap="none" baseline="0"/>
            </a:lvl6pPr>
            <a:lvl7pPr marL="0" marR="0" indent="0" algn="l" rtl="0">
              <a:defRPr sz="1100" b="0" i="0" u="none" strike="noStrike" cap="none" baseline="0"/>
            </a:lvl7pPr>
            <a:lvl8pPr marL="0" marR="0" indent="0" algn="l" rtl="0">
              <a:defRPr sz="1100" b="0" i="0" u="none" strike="noStrike" cap="none" baseline="0"/>
            </a:lvl8pPr>
            <a:lvl9pPr marL="0" marR="0" indent="0" algn="l" rtl="0">
              <a:defRPr sz="1100" b="0" i="0" u="none" strike="noStrike" cap="none" baseline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07631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52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05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89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68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0" y="1503570"/>
            <a:ext cx="9144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cxnSp>
        <p:nvCxnSpPr>
          <p:cNvPr id="25" name="Shape 25"/>
          <p:cNvCxnSpPr/>
          <p:nvPr/>
        </p:nvCxnSpPr>
        <p:spPr>
          <a:xfrm>
            <a:off x="0" y="1503570"/>
            <a:ext cx="9144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5633442"/>
            <a:ext cx="9144000" cy="1224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cxnSp>
        <p:nvCxnSpPr>
          <p:cNvPr id="29" name="Shape 29"/>
          <p:cNvCxnSpPr/>
          <p:nvPr/>
        </p:nvCxnSpPr>
        <p:spPr>
          <a:xfrm>
            <a:off x="0" y="5633442"/>
            <a:ext cx="9144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 sz="1800">
                <a:solidFill>
                  <a:schemeClr val="lt1"/>
                </a:solidFill>
              </a:defRPr>
            </a:lvl1pPr>
            <a:lvl2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o"/>
              <a:defRPr sz="1800">
                <a:solidFill>
                  <a:schemeClr val="lt1"/>
                </a:solidFill>
              </a:defRPr>
            </a:lvl2pPr>
            <a:lvl3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▪"/>
              <a:defRPr sz="1800">
                <a:solidFill>
                  <a:schemeClr val="lt1"/>
                </a:solidFill>
              </a:defRPr>
            </a:lvl3pPr>
            <a:lvl4pPr marL="28575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 sz="1800">
                <a:solidFill>
                  <a:schemeClr val="lt1"/>
                </a:solidFill>
              </a:defRPr>
            </a:lvl4pPr>
            <a:lvl5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o"/>
              <a:defRPr sz="1800">
                <a:solidFill>
                  <a:schemeClr val="lt1"/>
                </a:solidFill>
              </a:defRPr>
            </a:lvl5pPr>
            <a:lvl6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▪"/>
              <a:defRPr sz="1800">
                <a:solidFill>
                  <a:schemeClr val="lt1"/>
                </a:solidFill>
              </a:defRPr>
            </a:lvl6pPr>
            <a:lvl7pPr marL="28575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 sz="1800">
                <a:solidFill>
                  <a:schemeClr val="lt1"/>
                </a:solidFill>
              </a:defRPr>
            </a:lvl7pPr>
            <a:lvl8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o"/>
              <a:defRPr sz="1800">
                <a:solidFill>
                  <a:schemeClr val="lt1"/>
                </a:solidFill>
              </a:defRPr>
            </a:lvl8pPr>
            <a:lvl9pPr marL="28575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▪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3886198"/>
            <a:ext cx="9144000" cy="2971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cxnSp>
        <p:nvCxnSpPr>
          <p:cNvPr id="9" name="Shape 9"/>
          <p:cNvCxnSpPr/>
          <p:nvPr/>
        </p:nvCxnSpPr>
        <p:spPr>
          <a:xfrm>
            <a:off x="0" y="3886198"/>
            <a:ext cx="9144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2157750"/>
            <a:ext cx="7772400" cy="165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30480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8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953037"/>
            <a:ext cx="7772400" cy="12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22860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•"/>
              <a:defRPr sz="30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o"/>
              <a:defRPr sz="24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▪"/>
              <a:defRPr sz="24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indent="-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•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o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▪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indent="-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•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o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rebuchet MS"/>
              <a:buChar char="▪"/>
              <a:defRPr sz="18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631356" y="559941"/>
            <a:ext cx="3948595" cy="138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lvl="0" indent="228600">
              <a:buClr>
                <a:schemeClr val="lt2"/>
              </a:buClr>
            </a:pPr>
            <a:r>
              <a:rPr lang="ru-RU" sz="2600" b="1" smtClean="0">
                <a:solidFill>
                  <a:srgbClr val="403118"/>
                </a:solidFill>
              </a:rPr>
              <a:t>Александр Куряев</a:t>
            </a:r>
          </a:p>
          <a:p>
            <a:pPr lvl="0" indent="228600">
              <a:spcBef>
                <a:spcPts val="200"/>
              </a:spcBef>
              <a:buClr>
                <a:schemeClr val="lt2"/>
              </a:buClr>
            </a:pPr>
            <a:r>
              <a:rPr lang="ru-RU" sz="1800" smtClean="0">
                <a:solidFill>
                  <a:srgbClr val="403118"/>
                </a:solidFill>
              </a:rPr>
              <a:t>главный редактор</a:t>
            </a:r>
          </a:p>
          <a:p>
            <a:pPr lvl="0" indent="228600">
              <a:spcBef>
                <a:spcPts val="200"/>
              </a:spcBef>
              <a:buClr>
                <a:schemeClr val="lt2"/>
              </a:buClr>
            </a:pPr>
            <a:r>
              <a:rPr lang="ru-RU" sz="1800" smtClean="0">
                <a:solidFill>
                  <a:srgbClr val="403118"/>
                </a:solidFill>
              </a:rPr>
              <a:t>издательства «Социум</a:t>
            </a:r>
            <a:r>
              <a:rPr lang="ru-RU" sz="2000" smtClean="0">
                <a:solidFill>
                  <a:srgbClr val="403118"/>
                </a:solidFill>
              </a:rPr>
              <a:t>»</a:t>
            </a:r>
            <a:endParaRPr kumimoji="0" lang="ru-RU" sz="2000" i="0" u="none" strike="noStrike" kern="0" cap="none" spc="0" normalizeH="0" noProof="0" smtClean="0">
              <a:ln>
                <a:noFill/>
              </a:ln>
              <a:solidFill>
                <a:srgbClr val="403118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2716757"/>
            <a:ext cx="91440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Когда прилагательное «</a:t>
            </a:r>
            <a:r>
              <a:rPr kumimoji="0" lang="ru-RU" sz="3200" b="1" i="1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либеральный</a:t>
            </a:r>
            <a:r>
              <a:rPr kumimoji="0" lang="ru-RU" sz="3200" b="1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» </a:t>
            </a:r>
            <a:endParaRPr kumimoji="0" lang="ru-RU" sz="3200" b="0" i="0" u="none" strike="noStrike" cap="none" normalizeH="0" smtClean="0">
              <a:ln>
                <a:noFill/>
              </a:ln>
              <a:solidFill>
                <a:srgbClr val="403118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приобрело политическое значение</a:t>
            </a:r>
            <a:endParaRPr kumimoji="0" lang="ru-RU" sz="3200" b="0" i="0" u="none" strike="noStrike" cap="none" normalizeH="0" smtClean="0">
              <a:ln>
                <a:noFill/>
              </a:ln>
              <a:solidFill>
                <a:srgbClr val="403118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(сообщение об открытии Дэниела Клейна с соавт.)</a:t>
            </a:r>
            <a:endParaRPr kumimoji="0" lang="ru-RU" sz="2000" b="0" i="0" u="none" strike="noStrike" cap="none" normalizeH="0" smtClean="0">
              <a:ln>
                <a:noFill/>
              </a:ln>
              <a:solidFill>
                <a:srgbClr val="403118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XIV</a:t>
            </a:r>
            <a:r>
              <a:rPr kumimoji="0" lang="ru-RU" sz="1600" b="0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Лебедевские чтения</a:t>
            </a:r>
            <a:endParaRPr kumimoji="0" lang="ru-RU" sz="1600" b="0" i="0" u="none" strike="noStrike" cap="none" normalizeH="0" smtClean="0">
              <a:ln>
                <a:noFill/>
              </a:ln>
              <a:solidFill>
                <a:srgbClr val="403118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smtClean="0">
                <a:ln>
                  <a:noFill/>
                </a:ln>
                <a:solidFill>
                  <a:srgbClr val="403118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19 мая 2018 г.</a:t>
            </a:r>
            <a:endParaRPr kumimoji="0" lang="ru-RU" sz="1600" b="0" i="0" u="none" strike="noStrike" cap="none" normalizeH="0" smtClean="0">
              <a:ln>
                <a:noFill/>
              </a:ln>
              <a:solidFill>
                <a:srgbClr val="403118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4" name="Рисунок 13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32" y="666947"/>
            <a:ext cx="3092931" cy="11618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/>
          <p:cNvSpPr txBox="1">
            <a:spLocks noGrp="1"/>
          </p:cNvSpPr>
          <p:nvPr>
            <p:ph type="title"/>
          </p:nvPr>
        </p:nvSpPr>
        <p:spPr>
          <a:xfrm>
            <a:off x="517160" y="294196"/>
            <a:ext cx="8229600" cy="11767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0">
              <a:lnSpc>
                <a:spcPts val="3400"/>
              </a:lnSpc>
              <a:buSzPct val="25000"/>
            </a:pPr>
            <a:r>
              <a:rPr lang="ru-RU" sz="2600" smtClean="0"/>
              <a:t>Когда появилось </a:t>
            </a:r>
            <a:r>
              <a:rPr lang="ru-RU" sz="2600" i="1" smtClean="0"/>
              <a:t>политическое</a:t>
            </a:r>
            <a:r>
              <a:rPr lang="ru-RU" sz="2600" smtClean="0"/>
              <a:t> значение</a:t>
            </a:r>
            <a:r>
              <a:rPr lang="en" sz="2600" b="1" i="0" u="none" strike="noStrike" cap="none" baseline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?  </a:t>
            </a:r>
            <a:r>
              <a:rPr lang="en" sz="2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2600" b="1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600" smtClean="0"/>
              <a:t>Ответ: в английском языке — около 1770 г.</a:t>
            </a:r>
            <a:endParaRPr lang="en" sz="26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79482" y="3252866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Рисунок 27" descr="Граф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75" y="1931788"/>
            <a:ext cx="8053650" cy="3967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/>
          <p:cNvSpPr txBox="1">
            <a:spLocks noGrp="1"/>
          </p:cNvSpPr>
          <p:nvPr>
            <p:ph type="title"/>
          </p:nvPr>
        </p:nvSpPr>
        <p:spPr>
          <a:xfrm>
            <a:off x="517160" y="87466"/>
            <a:ext cx="8229600" cy="1361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indent="0">
              <a:lnSpc>
                <a:spcPts val="3200"/>
              </a:lnSpc>
              <a:buSzPct val="25000"/>
            </a:pPr>
            <a:r>
              <a:rPr lang="ru-RU" sz="2400" smtClean="0"/>
              <a:t>Первые 20 существительных, встречающиеся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u-RU" sz="2400" smtClean="0"/>
              <a:t>в словосочетаниях</a:t>
            </a:r>
            <a:r>
              <a:rPr lang="en" sz="2400" b="1" i="0" u="none" strike="noStrike" cap="none" baseline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ru-RU" sz="2400" smtClean="0"/>
              <a:t>с</a:t>
            </a:r>
            <a:r>
              <a:rPr lang="en-US" sz="2400" smtClean="0"/>
              <a:t> </a:t>
            </a:r>
            <a:r>
              <a:rPr lang="ru-RU" sz="2400" smtClean="0"/>
              <a:t>прилагательным </a:t>
            </a:r>
            <a:r>
              <a:rPr lang="en-US" sz="2400" i="1" smtClean="0"/>
              <a:t>liberal</a:t>
            </a:r>
            <a:r>
              <a:rPr lang="ru-RU" sz="2400" smtClean="0"/>
              <a:t>, </a:t>
            </a:r>
            <a:br>
              <a:rPr lang="ru-RU" sz="2400" smtClean="0"/>
            </a:br>
            <a:r>
              <a:rPr lang="ru-RU" sz="2400" smtClean="0"/>
              <a:t>1740—1769 гг.</a:t>
            </a:r>
            <a:endParaRPr lang="en" sz="24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Рисунок 5" descr="11_Гра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67" y="1865459"/>
            <a:ext cx="6207467" cy="4525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3"/>
          <p:cNvSpPr txBox="1">
            <a:spLocks noGrp="1"/>
          </p:cNvSpPr>
          <p:nvPr>
            <p:ph type="title"/>
          </p:nvPr>
        </p:nvSpPr>
        <p:spPr>
          <a:xfrm>
            <a:off x="517160" y="0"/>
            <a:ext cx="8229600" cy="1502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0">
              <a:lnSpc>
                <a:spcPts val="3200"/>
              </a:lnSpc>
              <a:buSzPct val="25000"/>
            </a:pPr>
            <a:r>
              <a:rPr lang="ru-RU" sz="2400" smtClean="0"/>
              <a:t>Доля использования в</a:t>
            </a:r>
            <a:r>
              <a:rPr lang="en-US" sz="2400" smtClean="0"/>
              <a:t> </a:t>
            </a:r>
            <a:r>
              <a:rPr lang="ru-RU" sz="2400" smtClean="0"/>
              <a:t>политическом значении в</a:t>
            </a:r>
            <a:r>
              <a:rPr lang="en-US" sz="2400" smtClean="0"/>
              <a:t> </a:t>
            </a:r>
            <a:r>
              <a:rPr lang="ru-RU" sz="2400" smtClean="0"/>
              <a:t>1740—1810</a:t>
            </a:r>
            <a:r>
              <a:rPr lang="en-US" sz="2400" smtClean="0"/>
              <a:t> </a:t>
            </a:r>
            <a:r>
              <a:rPr lang="ru-RU" sz="2400" smtClean="0"/>
              <a:t>гг. (первые 100</a:t>
            </a:r>
            <a:r>
              <a:rPr lang="en-US" sz="2400" smtClean="0"/>
              <a:t> </a:t>
            </a:r>
            <a:r>
              <a:rPr lang="ru-RU" sz="2400" smtClean="0"/>
              <a:t>сущ., сочетающиеся с</a:t>
            </a:r>
            <a:r>
              <a:rPr lang="en-US" sz="2400" smtClean="0"/>
              <a:t> </a:t>
            </a:r>
            <a:r>
              <a:rPr lang="ru-RU" sz="2400" smtClean="0"/>
              <a:t>прил. </a:t>
            </a:r>
            <a:r>
              <a:rPr lang="en-US" sz="2400" i="1" smtClean="0"/>
              <a:t>liberal</a:t>
            </a:r>
            <a:r>
              <a:rPr lang="ru-RU" sz="2400" smtClean="0"/>
              <a:t>, по</a:t>
            </a:r>
            <a:r>
              <a:rPr lang="en-US" sz="2400" smtClean="0"/>
              <a:t> </a:t>
            </a:r>
            <a:r>
              <a:rPr lang="ru-RU" sz="2400" smtClean="0"/>
              <a:t>десятилетиям)</a:t>
            </a:r>
            <a:endParaRPr lang="en" sz="24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Рисунок 7" descr="12_Гра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01" y="2037984"/>
            <a:ext cx="6411599" cy="400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/>
          <p:cNvSpPr txBox="1">
            <a:spLocks noGrp="1"/>
          </p:cNvSpPr>
          <p:nvPr>
            <p:ph type="title"/>
          </p:nvPr>
        </p:nvSpPr>
        <p:spPr>
          <a:xfrm>
            <a:off x="517160" y="357804"/>
            <a:ext cx="8229600" cy="11608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0">
              <a:lnSpc>
                <a:spcPts val="3400"/>
              </a:lnSpc>
              <a:buSzPct val="25000"/>
            </a:pPr>
            <a:r>
              <a:rPr lang="ru-RU" sz="2600" smtClean="0"/>
              <a:t>Доля использования в политическом значении </a:t>
            </a:r>
            <a:br>
              <a:rPr lang="ru-RU" sz="2600" smtClean="0"/>
            </a:br>
            <a:r>
              <a:rPr lang="ru-RU" sz="2600" smtClean="0"/>
              <a:t>в 1770—1799 и 1800—1829 гг.</a:t>
            </a:r>
            <a:endParaRPr lang="en" sz="26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935" y="5613472"/>
            <a:ext cx="7815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302125" algn="l"/>
              </a:tabLst>
            </a:pPr>
            <a:r>
              <a:rPr lang="ru-RU" sz="1200" b="1" smtClean="0">
                <a:solidFill>
                  <a:srgbClr val="403118"/>
                </a:solidFill>
              </a:rPr>
              <a:t>Первые 20 сущ. для периода 1770—1799 гг.	Первые 20 сущ. для периода 1800-1829 гг.е</a:t>
            </a:r>
            <a:endParaRPr lang="ru-RU" sz="1200">
              <a:solidFill>
                <a:srgbClr val="403118"/>
              </a:solidFill>
            </a:endParaRPr>
          </a:p>
        </p:txBody>
      </p:sp>
      <p:pic>
        <p:nvPicPr>
          <p:cNvPr id="6" name="Рисунок 5" descr="13_Гра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5" y="2080609"/>
            <a:ext cx="3241757" cy="3384000"/>
          </a:xfrm>
          <a:prstGeom prst="rect">
            <a:avLst/>
          </a:prstGeom>
        </p:spPr>
      </p:pic>
      <p:pic>
        <p:nvPicPr>
          <p:cNvPr id="7" name="Рисунок 6" descr="13_Граф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59" y="1966378"/>
            <a:ext cx="3439763" cy="35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/>
          <p:cNvSpPr txBox="1">
            <a:spLocks noGrp="1"/>
          </p:cNvSpPr>
          <p:nvPr>
            <p:ph type="title"/>
          </p:nvPr>
        </p:nvSpPr>
        <p:spPr>
          <a:xfrm>
            <a:off x="472188" y="274637"/>
            <a:ext cx="826707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indent="0">
              <a:buSzPct val="25000"/>
            </a:pPr>
            <a:r>
              <a:rPr lang="en-US" sz="2800" dirty="0" smtClean="0"/>
              <a:t>William Robertson</a:t>
            </a:r>
            <a:br>
              <a:rPr lang="en-US" sz="2800" dirty="0" smtClean="0"/>
            </a:br>
            <a:r>
              <a:rPr lang="en-US" sz="2800" dirty="0" smtClean="0"/>
              <a:t>History of the reign of the emperor Charles V</a:t>
            </a:r>
            <a:endParaRPr lang="en" sz="2400" b="1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Рисунок 4" descr="14_Robertson-r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84" y="2337683"/>
            <a:ext cx="2500186" cy="3333581"/>
          </a:xfrm>
          <a:prstGeom prst="rect">
            <a:avLst/>
          </a:prstGeom>
        </p:spPr>
      </p:pic>
      <p:pic>
        <p:nvPicPr>
          <p:cNvPr id="7" name="Рисунок 6" descr="14_Robert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8" y="2278356"/>
            <a:ext cx="4553036" cy="3414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667911" y="755369"/>
            <a:ext cx="7760473" cy="5311475"/>
          </a:xfrm>
          <a:prstGeom prst="rect">
            <a:avLst/>
          </a:prstGeom>
        </p:spPr>
        <p:txBody>
          <a:bodyPr/>
          <a:lstStyle/>
          <a:p>
            <a:pPr marL="444500" indent="-444500">
              <a:lnSpc>
                <a:spcPts val="2100"/>
              </a:lnSpc>
              <a:spcBef>
                <a:spcPts val="2400"/>
              </a:spcBef>
            </a:pP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«The revival of the knowledge and study of the Roman law, co-operated with the causes which I have mentioned, in introducing more just and </a:t>
            </a:r>
            <a:r>
              <a:rPr lang="en-US" sz="1700" b="1" u="sng" smtClean="0">
                <a:solidFill>
                  <a:srgbClr val="403118"/>
                </a:solidFill>
                <a:latin typeface="Trebuchet MS" pitchFamily="34" charset="0"/>
              </a:rPr>
              <a:t>liberal</a:t>
            </a:r>
            <a:r>
              <a:rPr lang="en-US" sz="1700" b="1" smtClean="0">
                <a:solidFill>
                  <a:srgbClr val="403118"/>
                </a:solidFill>
                <a:latin typeface="Trebuchet MS" pitchFamily="34" charset="0"/>
              </a:rPr>
              <a:t> ideas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 concerning the nature of </a:t>
            </a:r>
            <a:r>
              <a:rPr lang="en-US" sz="1700" b="1" smtClean="0">
                <a:solidFill>
                  <a:srgbClr val="403118"/>
                </a:solidFill>
                <a:latin typeface="Trebuchet MS" pitchFamily="34" charset="0"/>
              </a:rPr>
              <a:t>government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, and the administration of </a:t>
            </a:r>
            <a:r>
              <a:rPr lang="en-US" sz="1700" b="1" smtClean="0">
                <a:solidFill>
                  <a:srgbClr val="403118"/>
                </a:solidFill>
                <a:latin typeface="Trebuchet MS" pitchFamily="34" charset="0"/>
              </a:rPr>
              <a:t>justice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».</a:t>
            </a:r>
            <a:endParaRPr lang="ru-RU" sz="1700" smtClean="0">
              <a:solidFill>
                <a:srgbClr val="403118"/>
              </a:solidFill>
              <a:latin typeface="Trebuchet MS" pitchFamily="34" charset="0"/>
            </a:endParaRPr>
          </a:p>
          <a:p>
            <a:pPr marL="444500" indent="-444500">
              <a:lnSpc>
                <a:spcPts val="2100"/>
              </a:lnSpc>
              <a:spcBef>
                <a:spcPts val="2400"/>
              </a:spcBef>
            </a:pP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 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«Открытие и изучение Римскаго Права содействовало с сказанными мной причинами распространению более </a:t>
            </a:r>
            <a:r>
              <a:rPr lang="ru-RU" sz="1700" b="1" u="sng" smtClean="0">
                <a:solidFill>
                  <a:srgbClr val="403118"/>
                </a:solidFill>
                <a:latin typeface="Trebuchet MS" pitchFamily="34" charset="0"/>
              </a:rPr>
              <a:t>верных и ясных</a:t>
            </a:r>
            <a:r>
              <a:rPr lang="ru-RU" sz="1700" b="1" smtClean="0">
                <a:solidFill>
                  <a:srgbClr val="403118"/>
                </a:solidFill>
                <a:latin typeface="Trebuchet MS" pitchFamily="34" charset="0"/>
              </a:rPr>
              <a:t> понятий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 </a:t>
            </a:r>
            <a:b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</a:b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о правосудии и существе правления» (1839, т. 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I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, с. 63).</a:t>
            </a:r>
          </a:p>
          <a:p>
            <a:pPr marL="444500" indent="-444500">
              <a:lnSpc>
                <a:spcPts val="2100"/>
              </a:lnSpc>
              <a:spcBef>
                <a:spcPts val="2400"/>
              </a:spcBef>
            </a:pP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 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«...and the measures which they proposed as the most popular and acceptable, plainly prove that the spirit of liberty had spread wonderfully, and that the </a:t>
            </a:r>
            <a:r>
              <a:rPr lang="en-US" sz="1700" b="1" smtClean="0">
                <a:solidFill>
                  <a:srgbClr val="403118"/>
                </a:solidFill>
                <a:latin typeface="Trebuchet MS" pitchFamily="34" charset="0"/>
              </a:rPr>
              <a:t>ideas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 which then prevailed in France concerning </a:t>
            </a:r>
            <a:r>
              <a:rPr lang="en-US" sz="1700" b="1" smtClean="0">
                <a:solidFill>
                  <a:srgbClr val="403118"/>
                </a:solidFill>
                <a:latin typeface="Trebuchet MS" pitchFamily="34" charset="0"/>
              </a:rPr>
              <a:t>government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 were extremely </a:t>
            </a:r>
            <a:r>
              <a:rPr lang="en-US" sz="1700" b="1" u="sng" smtClean="0">
                <a:solidFill>
                  <a:srgbClr val="403118"/>
                </a:solidFill>
                <a:latin typeface="Trebuchet MS" pitchFamily="34" charset="0"/>
              </a:rPr>
              <a:t>liberal</a:t>
            </a: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».</a:t>
            </a:r>
            <a:endParaRPr lang="ru-RU" sz="1700" smtClean="0">
              <a:solidFill>
                <a:srgbClr val="403118"/>
              </a:solidFill>
              <a:latin typeface="Trebuchet MS" pitchFamily="34" charset="0"/>
            </a:endParaRPr>
          </a:p>
          <a:p>
            <a:pPr marL="444500" indent="-444500">
              <a:lnSpc>
                <a:spcPts val="2100"/>
              </a:lnSpc>
              <a:spcBef>
                <a:spcPts val="2400"/>
              </a:spcBef>
            </a:pPr>
            <a:r>
              <a:rPr lang="en-US" sz="1700" smtClean="0">
                <a:solidFill>
                  <a:srgbClr val="403118"/>
                </a:solidFill>
                <a:latin typeface="Trebuchet MS" pitchFamily="34" charset="0"/>
              </a:rPr>
              <a:t> 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«...и предлагаемые ими меры так как самые пристойные и самые выгодные, не дозволяют сомневаться, чтобы дух вольности </a:t>
            </a:r>
            <a:b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</a:b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не произвел во Франции превеликих успехов, и чтобы не имели там все весьма </a:t>
            </a:r>
            <a:r>
              <a:rPr lang="ru-RU" sz="1700" b="1" u="sng" smtClean="0">
                <a:solidFill>
                  <a:srgbClr val="403118"/>
                </a:solidFill>
                <a:latin typeface="Trebuchet MS" pitchFamily="34" charset="0"/>
              </a:rPr>
              <a:t>здравых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 о начальных </a:t>
            </a:r>
            <a:r>
              <a:rPr lang="ru-RU" sz="1700" b="1" smtClean="0">
                <a:solidFill>
                  <a:srgbClr val="403118"/>
                </a:solidFill>
                <a:latin typeface="Trebuchet MS" pitchFamily="34" charset="0"/>
              </a:rPr>
              <a:t>правилах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 </a:t>
            </a:r>
            <a:r>
              <a:rPr lang="ru-RU" sz="1700" b="1" smtClean="0">
                <a:solidFill>
                  <a:srgbClr val="403118"/>
                </a:solidFill>
                <a:latin typeface="Trebuchet MS" pitchFamily="34" charset="0"/>
              </a:rPr>
              <a:t>правления</a:t>
            </a:r>
            <a:r>
              <a:rPr lang="ru-RU" sz="1700" smtClean="0">
                <a:solidFill>
                  <a:srgbClr val="403118"/>
                </a:solidFill>
                <a:latin typeface="Trebuchet MS" pitchFamily="34" charset="0"/>
              </a:rPr>
              <a:t> </a:t>
            </a:r>
            <a:r>
              <a:rPr lang="ru-RU" sz="1700" b="1" smtClean="0">
                <a:solidFill>
                  <a:srgbClr val="403118"/>
                </a:solidFill>
                <a:latin typeface="Trebuchet MS" pitchFamily="34" charset="0"/>
              </a:rPr>
              <a:t>понятий</a:t>
            </a:r>
            <a:r>
              <a:rPr lang="ru-RU" sz="1600" smtClean="0">
                <a:solidFill>
                  <a:srgbClr val="403118"/>
                </a:solidFill>
                <a:latin typeface="Trebuchet MS" pitchFamily="34" charset="0"/>
              </a:rPr>
              <a:t>» (1778, т. </a:t>
            </a:r>
            <a:r>
              <a:rPr lang="en-US" sz="1600" smtClean="0">
                <a:solidFill>
                  <a:srgbClr val="403118"/>
                </a:solidFill>
                <a:latin typeface="Trebuchet MS" pitchFamily="34" charset="0"/>
              </a:rPr>
              <a:t>II</a:t>
            </a:r>
            <a:r>
              <a:rPr lang="ru-RU" sz="1600" smtClean="0">
                <a:solidFill>
                  <a:srgbClr val="403118"/>
                </a:solidFill>
                <a:latin typeface="Trebuchet MS" pitchFamily="34" charset="0"/>
              </a:rPr>
              <a:t>, с. 149—150).</a:t>
            </a:r>
            <a:endParaRPr kumimoji="0" lang="ru-RU" sz="1600" b="0" i="0" u="none" strike="noStrike" kern="0" cap="none" spc="0" normalizeH="0" noProof="0">
              <a:ln>
                <a:noFill/>
              </a:ln>
              <a:solidFill>
                <a:srgbClr val="403118"/>
              </a:solidFill>
              <a:effectLst/>
              <a:uLnTx/>
              <a:uFillTx/>
              <a:latin typeface="Trebuchet MS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572495" y="1327842"/>
            <a:ext cx="7887693" cy="4967700"/>
          </a:xfrm>
          <a:prstGeom prst="rect">
            <a:avLst/>
          </a:prstGeom>
        </p:spPr>
        <p:txBody>
          <a:bodyPr/>
          <a:lstStyle/>
          <a:p>
            <a:pPr marL="357188" indent="-357188">
              <a:lnSpc>
                <a:spcPts val="2300"/>
              </a:lnSpc>
              <a:spcBef>
                <a:spcPts val="3600"/>
              </a:spcBef>
            </a:pPr>
            <a:r>
              <a:rPr lang="en-US" sz="1700" smtClean="0">
                <a:solidFill>
                  <a:srgbClr val="403118"/>
                </a:solidFill>
              </a:rPr>
              <a:t>«...the spirit and zeal with which they contended for those liberties and rights without which it is impossible to carry on commerce to advantage. The vigorous efforts of a society attentive only to commercial objects, could not fail of diffusing over Europe new and more </a:t>
            </a:r>
            <a:r>
              <a:rPr lang="en-US" sz="1700" b="1" u="sng" smtClean="0">
                <a:solidFill>
                  <a:srgbClr val="403118"/>
                </a:solidFill>
              </a:rPr>
              <a:t>liberal</a:t>
            </a:r>
            <a:r>
              <a:rPr lang="en-US" sz="1700" b="1" smtClean="0">
                <a:solidFill>
                  <a:srgbClr val="403118"/>
                </a:solidFill>
              </a:rPr>
              <a:t> ideas concerning justice and order</a:t>
            </a:r>
            <a:r>
              <a:rPr lang="en-US" sz="1700" smtClean="0">
                <a:solidFill>
                  <a:srgbClr val="403118"/>
                </a:solidFill>
              </a:rPr>
              <a:t> whereever they settled».</a:t>
            </a:r>
            <a:endParaRPr lang="ru-RU" sz="1700" smtClean="0">
              <a:solidFill>
                <a:srgbClr val="403118"/>
              </a:solidFill>
            </a:endParaRPr>
          </a:p>
          <a:p>
            <a:pPr marL="357188" indent="-357188">
              <a:lnSpc>
                <a:spcPts val="2300"/>
              </a:lnSpc>
              <a:spcBef>
                <a:spcPts val="3600"/>
              </a:spcBef>
            </a:pPr>
            <a:r>
              <a:rPr lang="en-US" sz="1700" smtClean="0">
                <a:solidFill>
                  <a:srgbClr val="403118"/>
                </a:solidFill>
              </a:rPr>
              <a:t> </a:t>
            </a:r>
            <a:r>
              <a:rPr lang="ru-RU" sz="1700" smtClean="0">
                <a:solidFill>
                  <a:srgbClr val="403118"/>
                </a:solidFill>
              </a:rPr>
              <a:t>«Андерсон [повествует о]... храбрости ревности, которые они демонстрировали в защищении свободы и прав, без которых торговля не может быть успешна. Сильные предприятия сообщества, единственно упражнявшегося в предметах торговли, немедленно произвели во всех европейских областях </a:t>
            </a:r>
            <a:r>
              <a:rPr lang="ru-RU" sz="1700" u="sng" smtClean="0">
                <a:solidFill>
                  <a:srgbClr val="403118"/>
                </a:solidFill>
              </a:rPr>
              <a:t>&lt;</a:t>
            </a:r>
            <a:r>
              <a:rPr lang="en-US" sz="1700" b="1" u="sng" smtClean="0">
                <a:solidFill>
                  <a:srgbClr val="403118"/>
                </a:solidFill>
              </a:rPr>
              <a:t>liberal</a:t>
            </a:r>
            <a:r>
              <a:rPr lang="ru-RU" sz="1700" u="sng" smtClean="0">
                <a:solidFill>
                  <a:srgbClr val="403118"/>
                </a:solidFill>
              </a:rPr>
              <a:t>&gt;</a:t>
            </a:r>
            <a:r>
              <a:rPr lang="ru-RU" sz="1700" smtClean="0">
                <a:solidFill>
                  <a:srgbClr val="403118"/>
                </a:solidFill>
              </a:rPr>
              <a:t> </a:t>
            </a:r>
            <a:r>
              <a:rPr lang="ru-RU" sz="1700" b="1" smtClean="0">
                <a:solidFill>
                  <a:srgbClr val="403118"/>
                </a:solidFill>
              </a:rPr>
              <a:t>понятия о правосудии и порядке</a:t>
            </a:r>
            <a:r>
              <a:rPr lang="ru-RU" sz="1700" smtClean="0">
                <a:solidFill>
                  <a:srgbClr val="403118"/>
                </a:solidFill>
              </a:rPr>
              <a:t>, до того времени неизвестные» (рус. изд., 1778, т. </a:t>
            </a:r>
            <a:r>
              <a:rPr lang="en-US" sz="1700" smtClean="0">
                <a:solidFill>
                  <a:srgbClr val="403118"/>
                </a:solidFill>
              </a:rPr>
              <a:t>II</a:t>
            </a:r>
            <a:r>
              <a:rPr lang="ru-RU" sz="1700" smtClean="0">
                <a:solidFill>
                  <a:srgbClr val="403118"/>
                </a:solidFill>
              </a:rPr>
              <a:t>, с. 300).</a:t>
            </a:r>
            <a:endParaRPr lang="ru-RU" sz="1700">
              <a:solidFill>
                <a:srgbClr val="4031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/>
          <p:cNvSpPr txBox="1">
            <a:spLocks noGrp="1"/>
          </p:cNvSpPr>
          <p:nvPr>
            <p:ph type="title"/>
          </p:nvPr>
        </p:nvSpPr>
        <p:spPr>
          <a:xfrm>
            <a:off x="472188" y="274637"/>
            <a:ext cx="826707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indent="0">
              <a:buSzPct val="25000"/>
            </a:pPr>
            <a:r>
              <a:rPr lang="ru-RU" sz="2800" dirty="0" smtClean="0"/>
              <a:t>Адам Смит </a:t>
            </a:r>
            <a:br>
              <a:rPr lang="ru-RU" sz="2800" dirty="0" smtClean="0"/>
            </a:br>
            <a:r>
              <a:rPr lang="ru-RU" sz="2800" dirty="0" smtClean="0"/>
              <a:t>Богатство народов</a:t>
            </a:r>
            <a:endParaRPr lang="en" sz="2400" b="1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Рисунок 4" descr="17_adam-smith-W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51" y="2146851"/>
            <a:ext cx="4684654" cy="3884212"/>
          </a:xfrm>
          <a:prstGeom prst="rect">
            <a:avLst/>
          </a:prstGeom>
        </p:spPr>
      </p:pic>
      <p:pic>
        <p:nvPicPr>
          <p:cNvPr id="6" name="Рисунок 5" descr="17_Smith WN1805-3-titu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496" y="2146851"/>
            <a:ext cx="2605036" cy="388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636103" y="1049557"/>
            <a:ext cx="7887693" cy="4967700"/>
          </a:xfrm>
          <a:prstGeom prst="rect">
            <a:avLst/>
          </a:prstGeom>
        </p:spPr>
        <p:txBody>
          <a:bodyPr/>
          <a:lstStyle/>
          <a:p>
            <a:r>
              <a:rPr lang="en-US" sz="1800" smtClean="0">
                <a:solidFill>
                  <a:srgbClr val="403118"/>
                </a:solidFill>
              </a:rPr>
              <a:t>«Were all nations to follow the </a:t>
            </a:r>
            <a:r>
              <a:rPr lang="en-US" sz="1800" b="1" u="sng" smtClean="0">
                <a:solidFill>
                  <a:srgbClr val="403118"/>
                </a:solidFill>
              </a:rPr>
              <a:t>liberal</a:t>
            </a:r>
            <a:r>
              <a:rPr lang="en-US" sz="1800" smtClean="0">
                <a:solidFill>
                  <a:srgbClr val="403118"/>
                </a:solidFill>
              </a:rPr>
              <a:t> </a:t>
            </a:r>
            <a:r>
              <a:rPr lang="en-US" sz="1800" b="1" smtClean="0">
                <a:solidFill>
                  <a:srgbClr val="403118"/>
                </a:solidFill>
              </a:rPr>
              <a:t>system</a:t>
            </a:r>
            <a:r>
              <a:rPr lang="en-US" sz="1800" smtClean="0">
                <a:solidFill>
                  <a:srgbClr val="403118"/>
                </a:solidFill>
              </a:rPr>
              <a:t> of free exportation and free</a:t>
            </a:r>
            <a:r>
              <a:rPr lang="en-US" sz="1800" u="sng" smtClean="0">
                <a:solidFill>
                  <a:srgbClr val="403118"/>
                </a:solidFill>
              </a:rPr>
              <a:t> </a:t>
            </a:r>
            <a:r>
              <a:rPr lang="en-US" sz="1800" smtClean="0">
                <a:solidFill>
                  <a:srgbClr val="403118"/>
                </a:solidFill>
              </a:rPr>
              <a:t>importation, the different states into which a great continent was divided would so far resemble the different provinces of a great empire. &lt;...&gt; But very few countries have entirely adopted this </a:t>
            </a:r>
            <a:r>
              <a:rPr lang="en-US" sz="1800" b="1" u="sng" smtClean="0">
                <a:solidFill>
                  <a:srgbClr val="403118"/>
                </a:solidFill>
              </a:rPr>
              <a:t>liberal</a:t>
            </a:r>
            <a:r>
              <a:rPr lang="en-US" sz="1800" b="1" smtClean="0">
                <a:solidFill>
                  <a:srgbClr val="403118"/>
                </a:solidFill>
              </a:rPr>
              <a:t> system</a:t>
            </a:r>
            <a:r>
              <a:rPr lang="en-US" sz="1800" smtClean="0">
                <a:solidFill>
                  <a:srgbClr val="403118"/>
                </a:solidFill>
              </a:rPr>
              <a:t>».</a:t>
            </a:r>
            <a:endParaRPr lang="ru-RU" sz="1800" smtClean="0">
              <a:solidFill>
                <a:srgbClr val="403118"/>
              </a:solidFill>
            </a:endParaRPr>
          </a:p>
          <a:p>
            <a:r>
              <a:rPr lang="en-US" sz="1800" smtClean="0">
                <a:solidFill>
                  <a:srgbClr val="403118"/>
                </a:solidFill>
              </a:rPr>
              <a:t> </a:t>
            </a:r>
            <a:endParaRPr lang="ru-RU" sz="1800" smtClean="0">
              <a:solidFill>
                <a:srgbClr val="403118"/>
              </a:solidFill>
            </a:endParaRPr>
          </a:p>
          <a:p>
            <a:r>
              <a:rPr lang="ru-RU" sz="1800" smtClean="0">
                <a:solidFill>
                  <a:srgbClr val="403118"/>
                </a:solidFill>
              </a:rPr>
              <a:t>«Если бы все нации придерживались </a:t>
            </a:r>
            <a:r>
              <a:rPr lang="ru-RU" sz="1800" b="1" u="sng" smtClean="0">
                <a:solidFill>
                  <a:srgbClr val="403118"/>
                </a:solidFill>
              </a:rPr>
              <a:t>либеральной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системы</a:t>
            </a:r>
            <a:r>
              <a:rPr lang="ru-RU" sz="1800" smtClean="0">
                <a:solidFill>
                  <a:srgbClr val="403118"/>
                </a:solidFill>
              </a:rPr>
              <a:t> свободного вывоза и свободного ввоза, то многочисленные государства, на которые распадается великий континент, уподобились бы различным провинциям одного большого государства. &lt;...&gt; Но очень немногие страны целиком приняли эту </a:t>
            </a:r>
            <a:r>
              <a:rPr lang="ru-RU" sz="1800" b="1" u="sng" smtClean="0">
                <a:solidFill>
                  <a:srgbClr val="403118"/>
                </a:solidFill>
              </a:rPr>
              <a:t>либеральную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систему</a:t>
            </a:r>
            <a:r>
              <a:rPr lang="ru-RU" sz="1800" smtClean="0">
                <a:solidFill>
                  <a:srgbClr val="403118"/>
                </a:solidFill>
              </a:rPr>
              <a:t>» (</a:t>
            </a:r>
            <a:r>
              <a:rPr lang="ru-RU" sz="1800" b="1" smtClean="0">
                <a:solidFill>
                  <a:srgbClr val="403118"/>
                </a:solidFill>
              </a:rPr>
              <a:t>2007</a:t>
            </a:r>
            <a:r>
              <a:rPr lang="ru-RU" sz="1800" smtClean="0">
                <a:solidFill>
                  <a:srgbClr val="403118"/>
                </a:solidFill>
              </a:rPr>
              <a:t>, с. 515).</a:t>
            </a:r>
          </a:p>
          <a:p>
            <a:r>
              <a:rPr lang="ru-RU" sz="1800" smtClean="0">
                <a:solidFill>
                  <a:srgbClr val="403118"/>
                </a:solidFill>
              </a:rPr>
              <a:t> </a:t>
            </a:r>
          </a:p>
          <a:p>
            <a:r>
              <a:rPr lang="ru-RU" sz="1800" smtClean="0">
                <a:solidFill>
                  <a:srgbClr val="403118"/>
                </a:solidFill>
              </a:rPr>
              <a:t>(</a:t>
            </a:r>
            <a:r>
              <a:rPr lang="ru-RU" sz="1800" b="1" smtClean="0">
                <a:solidFill>
                  <a:srgbClr val="403118"/>
                </a:solidFill>
              </a:rPr>
              <a:t>1805</a:t>
            </a:r>
            <a:r>
              <a:rPr lang="ru-RU" sz="1800" smtClean="0">
                <a:solidFill>
                  <a:srgbClr val="403118"/>
                </a:solidFill>
              </a:rPr>
              <a:t>, т. 2, с. 242—243): </a:t>
            </a:r>
            <a:r>
              <a:rPr lang="ru-RU" sz="1800" b="1" u="sng" smtClean="0">
                <a:solidFill>
                  <a:srgbClr val="403118"/>
                </a:solidFill>
              </a:rPr>
              <a:t>благоразумной и справедливой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системе</a:t>
            </a:r>
            <a:r>
              <a:rPr lang="ru-RU" sz="1800" smtClean="0">
                <a:solidFill>
                  <a:srgbClr val="403118"/>
                </a:solidFill>
              </a:rPr>
              <a:t>; совершенно </a:t>
            </a:r>
            <a:r>
              <a:rPr lang="ru-RU" sz="1800" b="1" u="sng" smtClean="0">
                <a:solidFill>
                  <a:srgbClr val="403118"/>
                </a:solidFill>
              </a:rPr>
              <a:t>благоразумную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систему</a:t>
            </a:r>
            <a:r>
              <a:rPr lang="ru-RU" sz="1800" smtClean="0">
                <a:solidFill>
                  <a:srgbClr val="403118"/>
                </a:solidFill>
              </a:rPr>
              <a:t>.</a:t>
            </a:r>
          </a:p>
          <a:p>
            <a:r>
              <a:rPr lang="ru-RU" sz="1800" smtClean="0">
                <a:solidFill>
                  <a:srgbClr val="403118"/>
                </a:solidFill>
              </a:rPr>
              <a:t> </a:t>
            </a:r>
          </a:p>
          <a:p>
            <a:r>
              <a:rPr lang="ru-RU" sz="1800" smtClean="0">
                <a:solidFill>
                  <a:srgbClr val="403118"/>
                </a:solidFill>
              </a:rPr>
              <a:t>(</a:t>
            </a:r>
            <a:r>
              <a:rPr lang="ru-RU" sz="1800" b="1" smtClean="0">
                <a:solidFill>
                  <a:srgbClr val="403118"/>
                </a:solidFill>
              </a:rPr>
              <a:t>1866</a:t>
            </a:r>
            <a:r>
              <a:rPr lang="ru-RU" sz="1800" smtClean="0">
                <a:solidFill>
                  <a:srgbClr val="403118"/>
                </a:solidFill>
              </a:rPr>
              <a:t>, т. 2, с. 389): </a:t>
            </a:r>
            <a:r>
              <a:rPr lang="ru-RU" sz="1800" b="1" u="sng" smtClean="0">
                <a:solidFill>
                  <a:srgbClr val="403118"/>
                </a:solidFill>
              </a:rPr>
              <a:t>благородной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системе</a:t>
            </a:r>
            <a:r>
              <a:rPr lang="ru-RU" sz="1800" smtClean="0">
                <a:solidFill>
                  <a:srgbClr val="403118"/>
                </a:solidFill>
              </a:rPr>
              <a:t>; </a:t>
            </a:r>
            <a:r>
              <a:rPr lang="ru-RU" sz="1800" b="1" u="sng" smtClean="0">
                <a:solidFill>
                  <a:srgbClr val="403118"/>
                </a:solidFill>
              </a:rPr>
              <a:t>великодушную</a:t>
            </a:r>
            <a:r>
              <a:rPr lang="ru-RU" sz="1800" smtClean="0">
                <a:solidFill>
                  <a:srgbClr val="403118"/>
                </a:solidFill>
              </a:rPr>
              <a:t> </a:t>
            </a:r>
            <a:r>
              <a:rPr lang="ru-RU" sz="1800" b="1" smtClean="0">
                <a:solidFill>
                  <a:srgbClr val="403118"/>
                </a:solidFill>
              </a:rPr>
              <a:t>систему</a:t>
            </a:r>
            <a:r>
              <a:rPr lang="ru-RU" sz="1800" smtClean="0">
                <a:solidFill>
                  <a:srgbClr val="403118"/>
                </a:solidFill>
              </a:rPr>
              <a:t>.</a:t>
            </a:r>
            <a:endParaRPr lang="ru-RU" sz="1700">
              <a:solidFill>
                <a:srgbClr val="4031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659956" y="882585"/>
            <a:ext cx="7887693" cy="5192221"/>
          </a:xfrm>
          <a:prstGeom prst="rect">
            <a:avLst/>
          </a:prstGeom>
        </p:spPr>
        <p:txBody>
          <a:bodyPr/>
          <a:lstStyle/>
          <a:p>
            <a:pPr marL="357188" indent="-357188">
              <a:spcBef>
                <a:spcPts val="2400"/>
              </a:spcBef>
            </a:pPr>
            <a:r>
              <a:rPr lang="en-US" sz="1800" smtClean="0">
                <a:solidFill>
                  <a:srgbClr val="403118"/>
                </a:solidFill>
              </a:rPr>
              <a:t>«[Mr. Colbert, the famous minister of Louis XIV]... instead of allowing every man to pursue his own interest his own way, upon </a:t>
            </a:r>
            <a:r>
              <a:rPr lang="en-US" sz="1800" b="1" smtClean="0">
                <a:solidFill>
                  <a:srgbClr val="403118"/>
                </a:solidFill>
              </a:rPr>
              <a:t>the </a:t>
            </a:r>
            <a:r>
              <a:rPr lang="en-US" sz="1800" b="1" u="sng" smtClean="0">
                <a:solidFill>
                  <a:srgbClr val="403118"/>
                </a:solidFill>
              </a:rPr>
              <a:t>liberal plan</a:t>
            </a:r>
            <a:r>
              <a:rPr lang="en-US" sz="1800" b="1" smtClean="0">
                <a:solidFill>
                  <a:srgbClr val="403118"/>
                </a:solidFill>
              </a:rPr>
              <a:t> of equality, liberty and justice</a:t>
            </a:r>
            <a:r>
              <a:rPr lang="en-US" sz="1800" smtClean="0">
                <a:solidFill>
                  <a:srgbClr val="403118"/>
                </a:solidFill>
              </a:rPr>
              <a:t>, he bestowed upon certain branches of industry extraordinary privileges, while he laid others under as extraordinary restraints».</a:t>
            </a:r>
            <a:endParaRPr lang="ru-RU" sz="1800" smtClean="0">
              <a:solidFill>
                <a:srgbClr val="403118"/>
              </a:solidFill>
            </a:endParaRPr>
          </a:p>
          <a:p>
            <a:pPr marL="357188" indent="-357188">
              <a:spcBef>
                <a:spcPts val="2400"/>
              </a:spcBef>
            </a:pPr>
            <a:r>
              <a:rPr lang="en-US" sz="1800" smtClean="0">
                <a:solidFill>
                  <a:srgbClr val="403118"/>
                </a:solidFill>
              </a:rPr>
              <a:t> </a:t>
            </a:r>
            <a:r>
              <a:rPr lang="ru-RU" sz="1800" smtClean="0">
                <a:solidFill>
                  <a:srgbClr val="403118"/>
                </a:solidFill>
              </a:rPr>
              <a:t>«...вместо того чтобы предоставить каждому человеку преследовать свои интересы по собственному разумению, </a:t>
            </a:r>
            <a:r>
              <a:rPr lang="ru-RU" sz="1800" b="1" strike="sngStrike" smtClean="0">
                <a:solidFill>
                  <a:srgbClr val="403118"/>
                </a:solidFill>
              </a:rPr>
              <a:t>при соблюдении</a:t>
            </a:r>
            <a:r>
              <a:rPr lang="ru-RU" sz="1800" smtClean="0">
                <a:solidFill>
                  <a:srgbClr val="403118"/>
                </a:solidFill>
              </a:rPr>
              <a:t> &lt;согласно </a:t>
            </a:r>
            <a:r>
              <a:rPr lang="ru-RU" sz="1800" b="1" u="sng" smtClean="0">
                <a:solidFill>
                  <a:srgbClr val="403118"/>
                </a:solidFill>
              </a:rPr>
              <a:t>либеральному</a:t>
            </a:r>
            <a:r>
              <a:rPr lang="ru-RU" sz="1800" b="1" smtClean="0">
                <a:solidFill>
                  <a:srgbClr val="403118"/>
                </a:solidFill>
              </a:rPr>
              <a:t> плану</a:t>
            </a:r>
            <a:r>
              <a:rPr lang="ru-RU" sz="1800" smtClean="0">
                <a:solidFill>
                  <a:srgbClr val="403118"/>
                </a:solidFill>
              </a:rPr>
              <a:t>&gt; равенства, свободы и справедливости, он наделял одни отрасли промышленности чрезвычайными привилегиями, тогда как другие подвергал чрезвычайным стеснениям» (</a:t>
            </a:r>
            <a:r>
              <a:rPr lang="ru-RU" sz="1800" b="1" smtClean="0">
                <a:solidFill>
                  <a:srgbClr val="403118"/>
                </a:solidFill>
              </a:rPr>
              <a:t>2007</a:t>
            </a:r>
            <a:r>
              <a:rPr lang="ru-RU" sz="1800" smtClean="0">
                <a:solidFill>
                  <a:srgbClr val="403118"/>
                </a:solidFill>
              </a:rPr>
              <a:t>, с. 625).</a:t>
            </a:r>
          </a:p>
          <a:p>
            <a:pPr marL="357188" indent="-357188">
              <a:spcBef>
                <a:spcPts val="2400"/>
              </a:spcBef>
            </a:pPr>
            <a:r>
              <a:rPr lang="ru-RU" sz="1800" smtClean="0">
                <a:solidFill>
                  <a:srgbClr val="403118"/>
                </a:solidFill>
              </a:rPr>
              <a:t> (</a:t>
            </a:r>
            <a:r>
              <a:rPr lang="ru-RU" sz="1800" b="1" smtClean="0">
                <a:solidFill>
                  <a:srgbClr val="403118"/>
                </a:solidFill>
              </a:rPr>
              <a:t>1805</a:t>
            </a:r>
            <a:r>
              <a:rPr lang="ru-RU" sz="1800" smtClean="0">
                <a:solidFill>
                  <a:srgbClr val="403118"/>
                </a:solidFill>
              </a:rPr>
              <a:t>, т. 2, с. 585—586) (</a:t>
            </a:r>
            <a:r>
              <a:rPr lang="ru-RU" sz="1800" b="1" u="sng" smtClean="0">
                <a:solidFill>
                  <a:srgbClr val="403118"/>
                </a:solidFill>
              </a:rPr>
              <a:t>на основании</a:t>
            </a:r>
            <a:r>
              <a:rPr lang="ru-RU" sz="1800" smtClean="0">
                <a:solidFill>
                  <a:srgbClr val="403118"/>
                </a:solidFill>
              </a:rPr>
              <a:t> равенства, свободы и справедливости...)</a:t>
            </a:r>
          </a:p>
          <a:p>
            <a:pPr marL="357188" indent="-357188">
              <a:spcBef>
                <a:spcPts val="2400"/>
              </a:spcBef>
            </a:pPr>
            <a:r>
              <a:rPr lang="ru-RU" sz="1800" smtClean="0">
                <a:solidFill>
                  <a:srgbClr val="403118"/>
                </a:solidFill>
              </a:rPr>
              <a:t> (</a:t>
            </a:r>
            <a:r>
              <a:rPr lang="ru-RU" sz="1800" b="1" smtClean="0">
                <a:solidFill>
                  <a:srgbClr val="403118"/>
                </a:solidFill>
              </a:rPr>
              <a:t>1866</a:t>
            </a:r>
            <a:r>
              <a:rPr lang="ru-RU" sz="1800" smtClean="0">
                <a:solidFill>
                  <a:srgbClr val="403118"/>
                </a:solidFill>
              </a:rPr>
              <a:t>, т. 2, с. 575) (на </a:t>
            </a:r>
            <a:r>
              <a:rPr lang="ru-RU" sz="1800" b="1" u="sng" smtClean="0">
                <a:solidFill>
                  <a:srgbClr val="403118"/>
                </a:solidFill>
              </a:rPr>
              <a:t>широких и благородных</a:t>
            </a:r>
            <a:r>
              <a:rPr lang="ru-RU" sz="1800" b="1" smtClean="0">
                <a:solidFill>
                  <a:srgbClr val="403118"/>
                </a:solidFill>
              </a:rPr>
              <a:t> основаниях</a:t>
            </a:r>
            <a:r>
              <a:rPr lang="ru-RU" sz="1800" smtClean="0">
                <a:solidFill>
                  <a:srgbClr val="403118"/>
                </a:solidFill>
              </a:rPr>
              <a:t> равенства, свободы и справедливости)</a:t>
            </a:r>
            <a:endParaRPr lang="ru-RU" sz="1800">
              <a:solidFill>
                <a:srgbClr val="4031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10457" y="123371"/>
            <a:ext cx="8701314" cy="12942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indent="0"/>
            <a:r>
              <a:rPr lang="ru-RU" sz="2800" smtClean="0"/>
              <a:t>Значения прилагательного </a:t>
            </a:r>
            <a:r>
              <a:rPr lang="en-US" sz="2800" i="1" cap="all" smtClean="0"/>
              <a:t>liberal</a:t>
            </a:r>
            <a:r>
              <a:rPr lang="ru-RU" sz="2800" smtClean="0"/>
              <a:t>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в </a:t>
            </a:r>
            <a:r>
              <a:rPr lang="ru-RU" sz="2800" smtClean="0">
                <a:solidFill>
                  <a:srgbClr val="F6F0E6"/>
                </a:solidFill>
              </a:rPr>
              <a:t>английском языке с середины </a:t>
            </a:r>
            <a:r>
              <a:rPr lang="en-US" sz="2800" smtClean="0">
                <a:solidFill>
                  <a:srgbClr val="F6F0E6"/>
                </a:solidFill>
              </a:rPr>
              <a:t>XIV</a:t>
            </a:r>
            <a:r>
              <a:rPr lang="ru-RU" sz="2800" smtClean="0">
                <a:solidFill>
                  <a:srgbClr val="F6F0E6"/>
                </a:solidFill>
              </a:rPr>
              <a:t> в. </a:t>
            </a:r>
            <a:r>
              <a:rPr lang="en-US" sz="2800" smtClean="0">
                <a:solidFill>
                  <a:srgbClr val="F6F0E6"/>
                </a:solidFill>
              </a:rPr>
              <a:t/>
            </a:r>
            <a:br>
              <a:rPr lang="en-US" sz="2800" smtClean="0">
                <a:solidFill>
                  <a:srgbClr val="F6F0E6"/>
                </a:solidFill>
              </a:rPr>
            </a:br>
            <a:r>
              <a:rPr lang="ru-RU" sz="2000" smtClean="0">
                <a:solidFill>
                  <a:srgbClr val="F6F0E6"/>
                </a:solidFill>
              </a:rPr>
              <a:t>(по </a:t>
            </a:r>
            <a:r>
              <a:rPr lang="en-US" sz="2000" i="1" u="sng" err="1" smtClean="0">
                <a:solidFill>
                  <a:srgbClr val="F6F0E6"/>
                </a:solidFill>
              </a:rPr>
              <a:t>etymonline</a:t>
            </a:r>
            <a:r>
              <a:rPr lang="ru-RU" sz="2000" i="1" u="sng" smtClean="0"/>
              <a:t>.</a:t>
            </a:r>
            <a:r>
              <a:rPr lang="en-US" sz="2000" i="1" u="sng" smtClean="0"/>
              <a:t>com</a:t>
            </a:r>
            <a:r>
              <a:rPr lang="ru-RU" sz="2000" smtClean="0"/>
              <a:t>)</a:t>
            </a:r>
            <a:endParaRPr lang="ru-RU" sz="200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7506" y="1969897"/>
          <a:ext cx="7339589" cy="3938010"/>
        </p:xfrm>
        <a:graphic>
          <a:graphicData uri="http://schemas.openxmlformats.org/drawingml/2006/table">
            <a:tbl>
              <a:tblPr/>
              <a:tblGrid>
                <a:gridCol w="1572770"/>
                <a:gridCol w="5766819"/>
              </a:tblGrid>
              <a:tr h="7205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smtClean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сер. </a:t>
                      </a:r>
                      <a:r>
                        <a:rPr lang="en-US" sz="1400" smtClean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XIV </a:t>
                      </a:r>
                      <a:r>
                        <a:rPr lang="ru-RU" sz="1400" smtClean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щедрый;</a:t>
                      </a:r>
                    </a:p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400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высокорожденный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, благородный, свободный в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словосочетании </a:t>
                      </a:r>
                      <a:r>
                        <a:rPr lang="en-US" sz="1400" b="1" i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liberal arts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3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кон. 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XIV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в.</a:t>
                      </a: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/>
                        <a:buChar char="+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бескорыстный, великодушный, достойный восхищения</a:t>
                      </a: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05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нач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XV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в.</a:t>
                      </a: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/>
                        <a:buChar char="+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i="1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негат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.) необузданный, несдержанный (=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без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тормозов)</a:t>
                      </a: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XVI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—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XVII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вв.</a:t>
                      </a: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/>
                        <a:buChar char="+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i="1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негат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.) не знающий ограничений в речи или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действии</a:t>
                      </a: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6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1776—1788 гг.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/>
                        <a:buChar char="+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свободный от предрассудков, терпимый, не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фанатик, </a:t>
                      </a:r>
                      <a:b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не </a:t>
                      </a:r>
                      <a:r>
                        <a:rPr lang="ru-RU" sz="1400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узкомыслящий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6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ок</a:t>
                      </a:r>
                      <a:r>
                        <a:rPr lang="ru-RU" sz="1400" b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. 1801 г.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lvl="0" indent="-179388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Times New Roman"/>
                        <a:buChar char="+"/>
                      </a:pP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склоняющийся к свободе и демократии как</a:t>
                      </a:r>
                      <a:r>
                        <a:rPr lang="en-US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политическое мнение</a:t>
                      </a:r>
                      <a:r>
                        <a:rPr lang="ru-RU" sz="140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от фр. </a:t>
                      </a:r>
                      <a:r>
                        <a:rPr lang="en-US" sz="1400" i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lib</a:t>
                      </a:r>
                      <a:r>
                        <a:rPr lang="ru-RU" sz="1400" i="1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é</a:t>
                      </a:r>
                      <a:r>
                        <a:rPr lang="en-US" sz="1400" i="1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ral</a:t>
                      </a:r>
                      <a:endParaRPr lang="ru-RU" sz="140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2"/>
          <p:cNvSpPr txBox="1">
            <a:spLocks noGrp="1"/>
          </p:cNvSpPr>
          <p:nvPr>
            <p:ph type="body" idx="4294967295"/>
          </p:nvPr>
        </p:nvSpPr>
        <p:spPr>
          <a:xfrm>
            <a:off x="516709" y="4159625"/>
            <a:ext cx="8627291" cy="12460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-255588">
              <a:buSzPct val="25000"/>
              <a:buNone/>
              <a:tabLst>
                <a:tab pos="4929188" algn="l"/>
              </a:tabLst>
            </a:pPr>
            <a:r>
              <a:rPr lang="ru-RU" dirty="0" smtClean="0">
                <a:solidFill>
                  <a:srgbClr val="403118"/>
                </a:solidFill>
              </a:rPr>
              <a:t>Уильям </a:t>
            </a:r>
            <a:r>
              <a:rPr lang="ru-RU" dirty="0" err="1" smtClean="0">
                <a:solidFill>
                  <a:srgbClr val="403118"/>
                </a:solidFill>
              </a:rPr>
              <a:t>Робертсон</a:t>
            </a:r>
            <a:r>
              <a:rPr lang="ru-RU" dirty="0" smtClean="0">
                <a:solidFill>
                  <a:srgbClr val="403118"/>
                </a:solidFill>
              </a:rPr>
              <a:t>	Адам</a:t>
            </a:r>
            <a:r>
              <a:rPr lang="en" dirty="0" smtClean="0">
                <a:solidFill>
                  <a:srgbClr val="403118"/>
                </a:solidFill>
              </a:rPr>
              <a:t> </a:t>
            </a:r>
            <a:r>
              <a:rPr lang="ru-RU" dirty="0" smtClean="0">
                <a:solidFill>
                  <a:srgbClr val="403118"/>
                </a:solidFill>
              </a:rPr>
              <a:t>Смит</a:t>
            </a:r>
            <a:endParaRPr lang="en-US" sz="3000" b="0" i="0" u="none" strike="noStrike" cap="none" dirty="0" smtClean="0">
              <a:solidFill>
                <a:srgbClr val="40311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indent="285750">
              <a:buSzPct val="25000"/>
              <a:buNone/>
              <a:tabLst>
                <a:tab pos="4929188" algn="l"/>
              </a:tabLst>
            </a:pPr>
            <a:r>
              <a:rPr lang="en" dirty="0">
                <a:solidFill>
                  <a:srgbClr val="403118"/>
                </a:solidFill>
              </a:rPr>
              <a:t>(1721-1793</a:t>
            </a:r>
            <a:r>
              <a:rPr lang="en" dirty="0" smtClean="0">
                <a:solidFill>
                  <a:srgbClr val="403118"/>
                </a:solidFill>
              </a:rPr>
              <a:t>)</a:t>
            </a:r>
            <a:r>
              <a:rPr lang="ru-RU" dirty="0" smtClean="0">
                <a:solidFill>
                  <a:srgbClr val="403118"/>
                </a:solidFill>
              </a:rPr>
              <a:t>	</a:t>
            </a:r>
            <a:r>
              <a:rPr lang="en" dirty="0" smtClean="0">
                <a:solidFill>
                  <a:srgbClr val="403118"/>
                </a:solidFill>
              </a:rPr>
              <a:t>(</a:t>
            </a:r>
            <a:r>
              <a:rPr lang="en" sz="3000" b="0" i="0" u="none" strike="noStrike" cap="none" dirty="0" smtClean="0">
                <a:solidFill>
                  <a:srgbClr val="403118"/>
                </a:solidFill>
                <a:latin typeface="Trebuchet MS"/>
                <a:ea typeface="Trebuchet MS"/>
                <a:cs typeface="Trebuchet MS"/>
                <a:sym typeface="Trebuchet MS"/>
              </a:rPr>
              <a:t>1723-1790</a:t>
            </a:r>
            <a:r>
              <a:rPr lang="en" sz="3000" b="0" i="0" u="none" strike="noStrike" cap="none" dirty="0">
                <a:solidFill>
                  <a:srgbClr val="403118"/>
                </a:solidFill>
                <a:latin typeface="Trebuchet MS"/>
                <a:ea typeface="Trebuchet MS"/>
                <a:cs typeface="Trebuchet MS"/>
                <a:sym typeface="Trebuchet MS"/>
              </a:rPr>
              <a:t>)			</a:t>
            </a:r>
          </a:p>
        </p:txBody>
      </p:sp>
      <p:sp>
        <p:nvSpPr>
          <p:cNvPr id="6" name="Shape 253"/>
          <p:cNvSpPr/>
          <p:nvPr/>
        </p:nvSpPr>
        <p:spPr>
          <a:xfrm>
            <a:off x="4565347" y="1105331"/>
            <a:ext cx="3968198" cy="264267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pic>
        <p:nvPicPr>
          <p:cNvPr id="9" name="Рисунок 8" descr="20_Robertso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9" y="1105331"/>
            <a:ext cx="3470712" cy="264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/>
          <p:cNvSpPr txBox="1">
            <a:spLocks noGrp="1"/>
          </p:cNvSpPr>
          <p:nvPr>
            <p:ph type="title"/>
          </p:nvPr>
        </p:nvSpPr>
        <p:spPr>
          <a:xfrm>
            <a:off x="472188" y="274637"/>
            <a:ext cx="826707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indent="0" algn="ctr">
              <a:lnSpc>
                <a:spcPts val="3600"/>
              </a:lnSpc>
              <a:buSzPct val="25000"/>
            </a:pPr>
            <a:r>
              <a:rPr lang="ru-RU" sz="2800" smtClean="0"/>
              <a:t>Ранние переводы сочинений</a:t>
            </a:r>
            <a:br>
              <a:rPr lang="ru-RU" sz="2800" smtClean="0"/>
            </a:br>
            <a:r>
              <a:rPr lang="ru-RU" sz="2800" smtClean="0"/>
              <a:t>У. Робертсона и А. Смита</a:t>
            </a:r>
            <a:endParaRPr lang="en" sz="28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Shape 252"/>
          <p:cNvSpPr txBox="1">
            <a:spLocks noGrp="1"/>
          </p:cNvSpPr>
          <p:nvPr>
            <p:ph type="body" idx="1"/>
          </p:nvPr>
        </p:nvSpPr>
        <p:spPr>
          <a:xfrm>
            <a:off x="325885" y="1733385"/>
            <a:ext cx="8229600" cy="4738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ru-RU" sz="2400" b="1" smtClean="0">
                <a:solidFill>
                  <a:srgbClr val="403118"/>
                </a:solidFill>
              </a:rPr>
              <a:t>Робертсон «Карл </a:t>
            </a:r>
            <a:r>
              <a:rPr lang="en-US" sz="2400" b="1" smtClean="0">
                <a:solidFill>
                  <a:srgbClr val="403118"/>
                </a:solidFill>
              </a:rPr>
              <a:t>V</a:t>
            </a:r>
            <a:r>
              <a:rPr lang="ru-RU" sz="2400" b="1" smtClean="0">
                <a:solidFill>
                  <a:srgbClr val="403118"/>
                </a:solidFill>
              </a:rPr>
              <a:t>» (1769)</a:t>
            </a:r>
            <a:endParaRPr lang="ru-RU" sz="2400" smtClean="0">
              <a:solidFill>
                <a:srgbClr val="403118"/>
              </a:solidFill>
            </a:endParaRPr>
          </a:p>
          <a:p>
            <a:pPr indent="1716088">
              <a:buNone/>
              <a:tabLst>
                <a:tab pos="4214813" algn="l"/>
              </a:tabLst>
            </a:pPr>
            <a:r>
              <a:rPr lang="ru-RU" sz="2000" smtClean="0">
                <a:solidFill>
                  <a:srgbClr val="403118"/>
                </a:solidFill>
              </a:rPr>
              <a:t>	</a:t>
            </a:r>
          </a:p>
          <a:p>
            <a:pPr indent="2074863">
              <a:buNone/>
              <a:tabLst>
                <a:tab pos="3586163" algn="l"/>
              </a:tabLst>
            </a:pPr>
            <a:r>
              <a:rPr lang="ru-RU" sz="2000" smtClean="0">
                <a:solidFill>
                  <a:srgbClr val="403118"/>
                </a:solidFill>
              </a:rPr>
              <a:t>	</a:t>
            </a:r>
          </a:p>
          <a:p>
            <a:pPr>
              <a:buNone/>
            </a:pPr>
            <a:r>
              <a:rPr lang="ru-RU" sz="2000" smtClean="0">
                <a:solidFill>
                  <a:srgbClr val="403118"/>
                </a:solidFill>
              </a:rPr>
              <a:t>	</a:t>
            </a:r>
          </a:p>
          <a:p>
            <a:pPr algn="ctr">
              <a:spcBef>
                <a:spcPts val="1600"/>
              </a:spcBef>
              <a:buNone/>
            </a:pPr>
            <a:r>
              <a:rPr lang="ru-RU" sz="2400" b="1" smtClean="0">
                <a:solidFill>
                  <a:srgbClr val="403118"/>
                </a:solidFill>
              </a:rPr>
              <a:t>Смит «Богатство народов» (1776)</a:t>
            </a:r>
          </a:p>
          <a:p>
            <a:pPr algn="ctr">
              <a:buNone/>
            </a:pPr>
            <a:r>
              <a:rPr lang="ru-RU" sz="2000" smtClean="0">
                <a:solidFill>
                  <a:srgbClr val="403118"/>
                </a:solidFill>
              </a:rPr>
              <a:t> </a:t>
            </a:r>
          </a:p>
          <a:p>
            <a:pPr>
              <a:buNone/>
            </a:pPr>
            <a:endParaRPr lang="ru-RU" sz="2000" smtClean="0">
              <a:solidFill>
                <a:srgbClr val="403118"/>
              </a:solidFill>
            </a:endParaRPr>
          </a:p>
          <a:p>
            <a:pPr>
              <a:buNone/>
            </a:pPr>
            <a:endParaRPr lang="ru-RU" sz="2000" smtClean="0">
              <a:solidFill>
                <a:srgbClr val="403118"/>
              </a:solidFill>
            </a:endParaRPr>
          </a:p>
          <a:p>
            <a:pPr>
              <a:buNone/>
            </a:pPr>
            <a:endParaRPr lang="ru-RU" sz="2000" smtClean="0">
              <a:solidFill>
                <a:srgbClr val="403118"/>
              </a:solidFill>
            </a:endParaRPr>
          </a:p>
          <a:p>
            <a:pPr>
              <a:buNone/>
            </a:pPr>
            <a:endParaRPr lang="ru-RU" sz="2000" smtClean="0">
              <a:solidFill>
                <a:srgbClr val="403118"/>
              </a:solidFill>
            </a:endParaRPr>
          </a:p>
          <a:p>
            <a:pPr lvl="0" indent="-255588" algn="ctr">
              <a:buSzPct val="25000"/>
              <a:buNone/>
              <a:tabLst>
                <a:tab pos="4929188" algn="l"/>
              </a:tabLst>
            </a:pPr>
            <a:r>
              <a:rPr lang="en" sz="2000" b="0" i="0" u="none" strike="noStrike" cap="none" smtClean="0">
                <a:solidFill>
                  <a:srgbClr val="403118"/>
                </a:solidFill>
                <a:latin typeface="Trebuchet MS"/>
                <a:ea typeface="Trebuchet MS"/>
                <a:cs typeface="Trebuchet MS"/>
                <a:sym typeface="Trebuchet MS"/>
              </a:rPr>
              <a:t>			</a:t>
            </a:r>
            <a:endParaRPr lang="en" sz="2000" b="0" i="0" u="none" strike="noStrike" cap="none" dirty="0">
              <a:solidFill>
                <a:srgbClr val="40311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18987" y="2226363"/>
          <a:ext cx="7219786" cy="112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9893"/>
                <a:gridCol w="360989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французский*: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1771 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немецкий: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1770—1771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600" baseline="0" smtClean="0">
                          <a:solidFill>
                            <a:srgbClr val="403118"/>
                          </a:solidFill>
                        </a:rPr>
                        <a:t>             * на этом языке книгу читали также в Испании и Италии</a:t>
                      </a:r>
                      <a:endParaRPr lang="ru-RU" sz="16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18986" y="3983602"/>
          <a:ext cx="7219786" cy="226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9893"/>
                <a:gridCol w="360989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французский: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1778/79, 1779/81, 1790, 1802</a:t>
                      </a:r>
                      <a:endParaRPr lang="ru-RU" sz="2000" baseline="0" smtClean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испанский: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1792, 1794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итальянский: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1790/91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немецкий: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1776/78/92, 1794/95/96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шведский: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1799—1801 (частичный)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датский: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ru-RU" sz="2000" baseline="0" smtClean="0">
                          <a:solidFill>
                            <a:srgbClr val="403118"/>
                          </a:solidFill>
                        </a:rPr>
                        <a:t>1779/80</a:t>
                      </a:r>
                      <a:endParaRPr lang="ru-RU" sz="2000" baseline="0">
                        <a:solidFill>
                          <a:srgbClr val="403118"/>
                        </a:solidFill>
                        <a:latin typeface="Trebuchet MS" pitchFamily="34" charset="0"/>
                      </a:endParaRPr>
                    </a:p>
                  </a:txBody>
                  <a:tcPr marT="36000" marB="3600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9479" y="5057030"/>
            <a:ext cx="2926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solidFill>
                  <a:srgbClr val="403118"/>
                </a:solidFill>
                <a:latin typeface="Trebuchet MS" pitchFamily="34" charset="0"/>
              </a:rPr>
              <a:t>Гаспар Мельчор де Ховельянос</a:t>
            </a:r>
          </a:p>
          <a:p>
            <a:pPr algn="ctr"/>
            <a:r>
              <a:rPr lang="ru-RU" b="1" smtClean="0">
                <a:solidFill>
                  <a:srgbClr val="403118"/>
                </a:solidFill>
                <a:latin typeface="Trebuchet MS" pitchFamily="34" charset="0"/>
              </a:rPr>
              <a:t>1744</a:t>
            </a:r>
            <a:r>
              <a:rPr lang="ru-RU" smtClean="0">
                <a:solidFill>
                  <a:srgbClr val="403118"/>
                </a:solidFill>
                <a:latin typeface="Trebuchet MS" pitchFamily="34" charset="0"/>
              </a:rPr>
              <a:t>—1811</a:t>
            </a:r>
            <a:endParaRPr lang="ru-RU">
              <a:solidFill>
                <a:srgbClr val="403118"/>
              </a:solidFill>
              <a:latin typeface="Trebuchet MS" pitchFamily="34" charset="0"/>
            </a:endParaRPr>
          </a:p>
        </p:txBody>
      </p:sp>
      <p:pic>
        <p:nvPicPr>
          <p:cNvPr id="7" name="Рисунок 6" descr="22_Suhoverhov_Cover_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950" y="1272210"/>
            <a:ext cx="2970977" cy="4284187"/>
          </a:xfrm>
          <a:prstGeom prst="rect">
            <a:avLst/>
          </a:prstGeom>
        </p:spPr>
      </p:pic>
      <p:pic>
        <p:nvPicPr>
          <p:cNvPr id="8" name="Рисунок 7" descr="22_Jovellan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37" y="1200651"/>
            <a:ext cx="3047986" cy="3692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ru-RU" sz="2600" smtClean="0"/>
              <a:t>Доля использования в политическом значении </a:t>
            </a:r>
            <a:br>
              <a:rPr lang="ru-RU" sz="2600" smtClean="0"/>
            </a:br>
            <a:r>
              <a:rPr lang="ru-RU" sz="2600" smtClean="0"/>
              <a:t>в 1770—1799 и 1800—1829 гг.</a:t>
            </a:r>
            <a:endParaRPr lang="ru-RU" sz="2600"/>
          </a:p>
        </p:txBody>
      </p:sp>
      <p:pic>
        <p:nvPicPr>
          <p:cNvPr id="8" name="Рисунок 7" descr="23_Фроанц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7" y="2192462"/>
            <a:ext cx="4320000" cy="16822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1506" y="215552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403118"/>
                </a:solidFill>
              </a:rPr>
              <a:t>Франция</a:t>
            </a:r>
            <a:endParaRPr lang="ru-RU"/>
          </a:p>
        </p:txBody>
      </p:sp>
      <p:pic>
        <p:nvPicPr>
          <p:cNvPr id="10" name="Рисунок 9" descr="23_Испа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7" y="4398127"/>
            <a:ext cx="4320000" cy="16897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7017" y="4366319"/>
            <a:ext cx="946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403118"/>
                </a:solidFill>
              </a:rPr>
              <a:t>Испания</a:t>
            </a:r>
            <a:endParaRPr lang="ru-RU"/>
          </a:p>
        </p:txBody>
      </p:sp>
      <p:pic>
        <p:nvPicPr>
          <p:cNvPr id="13" name="Рисунок 12" descr="23_Итали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35" y="2133816"/>
            <a:ext cx="4320000" cy="1746715"/>
          </a:xfrm>
          <a:prstGeom prst="rect">
            <a:avLst/>
          </a:prstGeom>
        </p:spPr>
      </p:pic>
      <p:pic>
        <p:nvPicPr>
          <p:cNvPr id="14" name="Рисунок 13" descr="23_Германи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321" y="4461027"/>
            <a:ext cx="4320000" cy="165547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99172" y="2131670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403118"/>
                </a:solidFill>
              </a:rPr>
              <a:t>Италия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18737" y="4432746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403118"/>
                </a:solidFill>
              </a:rPr>
              <a:t>Германия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/>
          <p:cNvSpPr txBox="1">
            <a:spLocks noGrp="1"/>
          </p:cNvSpPr>
          <p:nvPr>
            <p:ph type="title"/>
          </p:nvPr>
        </p:nvSpPr>
        <p:spPr>
          <a:xfrm>
            <a:off x="517160" y="389613"/>
            <a:ext cx="8229600" cy="1097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0">
              <a:lnSpc>
                <a:spcPts val="3400"/>
              </a:lnSpc>
              <a:buSzPct val="25000"/>
            </a:pP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От </a:t>
            </a:r>
            <a:r>
              <a:rPr lang="en-US" i="1" smtClean="0"/>
              <a:t>liberal</a:t>
            </a:r>
            <a:r>
              <a:rPr lang="en-US" smtClean="0"/>
              <a:t> </a:t>
            </a:r>
            <a:r>
              <a:rPr lang="ru-RU" smtClean="0"/>
              <a:t>к </a:t>
            </a:r>
            <a:r>
              <a:rPr lang="de-DE" i="1" smtClean="0"/>
              <a:t>liberalism</a:t>
            </a:r>
            <a:endParaRPr lang="en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344" y="1828806"/>
            <a:ext cx="8603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chemeClr val="dk2"/>
              </a:buClr>
              <a:buSzPct val="166666"/>
            </a:pPr>
            <a:r>
              <a:rPr lang="en" sz="2800" smtClean="0">
                <a:solidFill>
                  <a:srgbClr val="403118"/>
                </a:solidFill>
                <a:latin typeface="Trebuchet MS"/>
                <a:ea typeface="Trebuchet MS"/>
                <a:cs typeface="Trebuchet MS"/>
                <a:sym typeface="Trebuchet MS"/>
              </a:rPr>
              <a:t>“Liberalism” is rising in dark blue</a:t>
            </a:r>
            <a:endParaRPr lang="en" sz="2800">
              <a:solidFill>
                <a:srgbClr val="40311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Рисунок 5" descr="24_Гра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6" y="2327788"/>
            <a:ext cx="8907408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185653" y="956185"/>
          <a:ext cx="6781554" cy="514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Acrobat Document" r:id="rId4" imgW="8517600" imgH="6473520" progId="AcroExch.Document.7">
                  <p:embed/>
                </p:oleObj>
              </mc:Choice>
              <mc:Fallback>
                <p:oleObj name="Acrobat Document" r:id="rId4" imgW="8517600" imgH="647352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653" y="956185"/>
                        <a:ext cx="6781554" cy="51499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2"/>
          <p:cNvSpPr txBox="1">
            <a:spLocks noGrp="1"/>
          </p:cNvSpPr>
          <p:nvPr>
            <p:ph type="title"/>
          </p:nvPr>
        </p:nvSpPr>
        <p:spPr>
          <a:xfrm>
            <a:off x="472188" y="274637"/>
            <a:ext cx="826707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indent="0">
              <a:buSzPct val="25000"/>
            </a:pPr>
            <a:r>
              <a:rPr lang="ru-RU" sz="2800" err="1" smtClean="0"/>
              <a:t>Йорн</a:t>
            </a:r>
            <a:r>
              <a:rPr lang="ru-RU" sz="2800" smtClean="0"/>
              <a:t> </a:t>
            </a:r>
            <a:r>
              <a:rPr lang="ru-RU" sz="2800" err="1" smtClean="0"/>
              <a:t>Леонхард</a:t>
            </a:r>
            <a:r>
              <a:rPr lang="ru-RU" sz="2800" smtClean="0"/>
              <a:t> </a:t>
            </a:r>
            <a:br>
              <a:rPr lang="ru-RU" sz="2800" smtClean="0"/>
            </a:br>
            <a:r>
              <a:rPr lang="ru-RU" sz="2400" smtClean="0"/>
              <a:t>«Либерализм: к исторической семантике европейских толкований»</a:t>
            </a:r>
            <a:endParaRPr lang="en" sz="2400" b="1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Рисунок 2" descr="03_Leonhard-Liberal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530" y="1969552"/>
            <a:ext cx="2763181" cy="4284000"/>
          </a:xfrm>
          <a:prstGeom prst="rect">
            <a:avLst/>
          </a:prstGeom>
        </p:spPr>
      </p:pic>
      <p:pic>
        <p:nvPicPr>
          <p:cNvPr id="5" name="Рисунок 4" descr="03_Leonhard.jpg"/>
          <p:cNvPicPr>
            <a:picLocks noChangeAspect="1"/>
          </p:cNvPicPr>
          <p:nvPr/>
        </p:nvPicPr>
        <p:blipFill>
          <a:blip r:embed="rId4"/>
          <a:srcRect l="19758" t="2645" r="13235" b="-26"/>
          <a:stretch>
            <a:fillRect/>
          </a:stretch>
        </p:blipFill>
        <p:spPr>
          <a:xfrm>
            <a:off x="1089335" y="1969552"/>
            <a:ext cx="3051681" cy="428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ru-RU" sz="2800" smtClean="0"/>
              <a:t>Йорн Леонхард о появлении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i="1" smtClean="0"/>
              <a:t>политического </a:t>
            </a:r>
            <a:r>
              <a:rPr lang="ru-RU" sz="2800" smtClean="0"/>
              <a:t>значения у </a:t>
            </a:r>
            <a:r>
              <a:rPr lang="en-US" sz="2800" i="1" smtClean="0"/>
              <a:t>liberal</a:t>
            </a:r>
            <a:endParaRPr lang="ru-RU" sz="2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69309"/>
            <a:ext cx="8229600" cy="4530268"/>
          </a:xfrm>
        </p:spPr>
        <p:txBody>
          <a:bodyPr/>
          <a:lstStyle/>
          <a:p>
            <a:pPr lvl="0" indent="-180000">
              <a:lnSpc>
                <a:spcPts val="2100"/>
              </a:lnSpc>
              <a:spcBef>
                <a:spcPts val="1200"/>
              </a:spcBef>
            </a:pPr>
            <a:r>
              <a:rPr lang="ru-RU" sz="1600" smtClean="0">
                <a:solidFill>
                  <a:srgbClr val="403118"/>
                </a:solidFill>
              </a:rPr>
              <a:t>новое политическое значение было импортировано с континента в ходе реакции на последствия Французской революции;</a:t>
            </a:r>
          </a:p>
          <a:p>
            <a:pPr lvl="0" indent="-180000">
              <a:lnSpc>
                <a:spcPts val="2100"/>
              </a:lnSpc>
              <a:spcBef>
                <a:spcPts val="1200"/>
              </a:spcBef>
            </a:pPr>
            <a:r>
              <a:rPr lang="ru-RU" sz="1600" smtClean="0">
                <a:solidFill>
                  <a:srgbClr val="403118"/>
                </a:solidFill>
              </a:rPr>
              <a:t>понятие либеральный было введено в оборот Французской революцией </a:t>
            </a:r>
            <a:r>
              <a:rPr lang="en-US" sz="1600" smtClean="0">
                <a:solidFill>
                  <a:srgbClr val="403118"/>
                </a:solidFill>
              </a:rPr>
              <a:t/>
            </a:r>
            <a:br>
              <a:rPr lang="en-US" sz="1600" smtClean="0">
                <a:solidFill>
                  <a:srgbClr val="403118"/>
                </a:solidFill>
              </a:rPr>
            </a:br>
            <a:r>
              <a:rPr lang="ru-RU" sz="1600" smtClean="0">
                <a:solidFill>
                  <a:srgbClr val="403118"/>
                </a:solidFill>
              </a:rPr>
              <a:t>и Наполеоном;</a:t>
            </a:r>
          </a:p>
          <a:p>
            <a:pPr lvl="0" indent="-180000">
              <a:lnSpc>
                <a:spcPts val="2100"/>
              </a:lnSpc>
              <a:spcBef>
                <a:spcPts val="1200"/>
              </a:spcBef>
            </a:pPr>
            <a:r>
              <a:rPr lang="ru-RU" sz="1600" smtClean="0">
                <a:solidFill>
                  <a:srgbClr val="403118"/>
                </a:solidFill>
              </a:rPr>
              <a:t>в начале 1820-х годов стало заметно, что «либеральный» широко применяется </a:t>
            </a:r>
            <a:r>
              <a:rPr lang="en-US" sz="1600" smtClean="0">
                <a:solidFill>
                  <a:srgbClr val="403118"/>
                </a:solidFill>
              </a:rPr>
              <a:t/>
            </a:r>
            <a:br>
              <a:rPr lang="en-US" sz="1600" smtClean="0">
                <a:solidFill>
                  <a:srgbClr val="403118"/>
                </a:solidFill>
              </a:rPr>
            </a:br>
            <a:r>
              <a:rPr lang="ru-RU" sz="1600" smtClean="0">
                <a:solidFill>
                  <a:srgbClr val="403118"/>
                </a:solidFill>
              </a:rPr>
              <a:t>в отношении политических движений в Греции и Испании 1810—1820-х годов»;</a:t>
            </a:r>
          </a:p>
          <a:p>
            <a:pPr lvl="0" indent="-180000">
              <a:lnSpc>
                <a:spcPts val="2100"/>
              </a:lnSpc>
              <a:spcBef>
                <a:spcPts val="1200"/>
              </a:spcBef>
            </a:pPr>
            <a:r>
              <a:rPr lang="ru-RU" sz="1600" smtClean="0">
                <a:solidFill>
                  <a:srgbClr val="403118"/>
                </a:solidFill>
              </a:rPr>
              <a:t>после 1815 г. революционные коннотации постепенно стали ослабляться и прилагательное «либеральный» становится важным фактором политической жизни Англии;</a:t>
            </a:r>
          </a:p>
          <a:p>
            <a:pPr lvl="0" indent="-180000">
              <a:lnSpc>
                <a:spcPts val="2100"/>
              </a:lnSpc>
              <a:spcBef>
                <a:spcPts val="1200"/>
              </a:spcBef>
            </a:pPr>
            <a:r>
              <a:rPr lang="ru-RU" sz="1600" smtClean="0">
                <a:solidFill>
                  <a:srgbClr val="403118"/>
                </a:solidFill>
              </a:rPr>
              <a:t>после 1827 г. авторы «Эдинбургского обозрения» перестали писать о политике </a:t>
            </a:r>
            <a:r>
              <a:rPr lang="en-US" sz="1600" smtClean="0">
                <a:solidFill>
                  <a:srgbClr val="403118"/>
                </a:solidFill>
              </a:rPr>
              <a:t/>
            </a:r>
            <a:br>
              <a:rPr lang="en-US" sz="1600" smtClean="0">
                <a:solidFill>
                  <a:srgbClr val="403118"/>
                </a:solidFill>
              </a:rPr>
            </a:br>
            <a:r>
              <a:rPr lang="ru-RU" sz="1600" smtClean="0">
                <a:solidFill>
                  <a:srgbClr val="403118"/>
                </a:solidFill>
              </a:rPr>
              <a:t>в революционном тоне, что позволило реформаторскому крылу вигов не только использовать этот термин при объяснении новой политической концепции, но и использовать его в качестве самоидентификации.</a:t>
            </a:r>
          </a:p>
          <a:p>
            <a:pPr indent="-180000">
              <a:spcBef>
                <a:spcPts val="1200"/>
              </a:spcBef>
            </a:pPr>
            <a:endParaRPr lang="ru-RU" sz="1600">
              <a:solidFill>
                <a:srgbClr val="4031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ru-RU" sz="2800" smtClean="0"/>
              <a:t>Сомнения Ф. Хайека в версии заимствования</a:t>
            </a:r>
            <a:endParaRPr lang="ru-RU" sz="2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42093"/>
            <a:ext cx="8229600" cy="4967700"/>
          </a:xfrm>
        </p:spPr>
        <p:txBody>
          <a:bodyPr/>
          <a:lstStyle/>
          <a:p>
            <a:pPr indent="-255588">
              <a:lnSpc>
                <a:spcPts val="2100"/>
              </a:lnSpc>
              <a:spcBef>
                <a:spcPts val="1800"/>
              </a:spcBef>
            </a:pPr>
            <a:r>
              <a:rPr lang="ru-RU" sz="1600" smtClean="0">
                <a:solidFill>
                  <a:srgbClr val="403118"/>
                </a:solidFill>
              </a:rPr>
              <a:t>Часто утверждается, что термин «либеральный» происходит от названия существовавшей в Испании в начале XIX в. партии </a:t>
            </a:r>
            <a:r>
              <a:rPr lang="ru-RU" sz="1600" i="1" smtClean="0">
                <a:solidFill>
                  <a:srgbClr val="403118"/>
                </a:solidFill>
              </a:rPr>
              <a:t>liberales</a:t>
            </a:r>
            <a:r>
              <a:rPr lang="ru-RU" sz="1600" smtClean="0">
                <a:solidFill>
                  <a:srgbClr val="403118"/>
                </a:solidFill>
              </a:rPr>
              <a:t>. Я более склонен полагать, что он позаимствован у Адама Смита, использовавшего его в таких, например, фразах и высказываниях, как «</a:t>
            </a:r>
            <a:r>
              <a:rPr lang="ru-RU" sz="1600" b="1" u="sng" smtClean="0">
                <a:solidFill>
                  <a:srgbClr val="403118"/>
                </a:solidFill>
              </a:rPr>
              <a:t>либеральная</a:t>
            </a:r>
            <a:r>
              <a:rPr lang="ru-RU" sz="1600" b="1" smtClean="0">
                <a:solidFill>
                  <a:srgbClr val="403118"/>
                </a:solidFill>
              </a:rPr>
              <a:t> система свободного вывоза и свободного ввоза</a:t>
            </a:r>
            <a:r>
              <a:rPr lang="ru-RU" sz="1600" smtClean="0">
                <a:solidFill>
                  <a:srgbClr val="403118"/>
                </a:solidFill>
              </a:rPr>
              <a:t>» (</a:t>
            </a:r>
            <a:r>
              <a:rPr lang="ru-RU" sz="1600" i="1" smtClean="0">
                <a:solidFill>
                  <a:srgbClr val="403118"/>
                </a:solidFill>
              </a:rPr>
              <a:t>Смит</a:t>
            </a:r>
            <a:r>
              <a:rPr lang="ru-RU" sz="1600" smtClean="0">
                <a:solidFill>
                  <a:srgbClr val="403118"/>
                </a:solidFill>
              </a:rPr>
              <a:t>. Богатство народов. 2007. С. 515) и «предоставить каждому человеку преследовать свои интересы по своему собственному разумению, согласно </a:t>
            </a:r>
            <a:r>
              <a:rPr lang="ru-RU" sz="1600" b="1" u="sng" smtClean="0">
                <a:solidFill>
                  <a:srgbClr val="403118"/>
                </a:solidFill>
              </a:rPr>
              <a:t>либеральному</a:t>
            </a:r>
            <a:r>
              <a:rPr lang="ru-RU" sz="1600" b="1" smtClean="0">
                <a:solidFill>
                  <a:srgbClr val="403118"/>
                </a:solidFill>
              </a:rPr>
              <a:t> плану равенства, свободы и справедливости</a:t>
            </a:r>
            <a:r>
              <a:rPr lang="ru-RU" sz="1600" smtClean="0">
                <a:solidFill>
                  <a:srgbClr val="403118"/>
                </a:solidFill>
              </a:rPr>
              <a:t>» (с. 625) [</a:t>
            </a:r>
            <a:r>
              <a:rPr lang="ru-RU" sz="1600" i="1" smtClean="0">
                <a:solidFill>
                  <a:srgbClr val="403118"/>
                </a:solidFill>
              </a:rPr>
              <a:t>Хайек</a:t>
            </a:r>
            <a:r>
              <a:rPr lang="ru-RU" sz="1600" smtClean="0">
                <a:solidFill>
                  <a:srgbClr val="403118"/>
                </a:solidFill>
              </a:rPr>
              <a:t>. Конституция свободы. Постскриптум, </a:t>
            </a:r>
            <a:r>
              <a:rPr lang="en-US" sz="1600" smtClean="0">
                <a:solidFill>
                  <a:srgbClr val="403118"/>
                </a:solidFill>
              </a:rPr>
              <a:t/>
            </a:r>
            <a:br>
              <a:rPr lang="en-US" sz="1600" smtClean="0">
                <a:solidFill>
                  <a:srgbClr val="403118"/>
                </a:solidFill>
              </a:rPr>
            </a:br>
            <a:r>
              <a:rPr lang="ru-RU" sz="1600" smtClean="0">
                <a:solidFill>
                  <a:srgbClr val="403118"/>
                </a:solidFill>
              </a:rPr>
              <a:t>прим. 13].</a:t>
            </a:r>
          </a:p>
          <a:p>
            <a:pPr indent="-255588">
              <a:lnSpc>
                <a:spcPts val="2100"/>
              </a:lnSpc>
              <a:spcBef>
                <a:spcPts val="1800"/>
              </a:spcBef>
            </a:pPr>
            <a:r>
              <a:rPr lang="ru-RU" sz="1600" smtClean="0">
                <a:solidFill>
                  <a:srgbClr val="403118"/>
                </a:solidFill>
              </a:rPr>
              <a:t>Прилагательное «либеральный» только во второй половине XVIII в. постепенно приобрело политическое звучание благодаря использованию в таких, например, высказываниях, как «</a:t>
            </a:r>
            <a:r>
              <a:rPr lang="ru-RU" sz="1600" b="1" u="sng" smtClean="0">
                <a:solidFill>
                  <a:srgbClr val="403118"/>
                </a:solidFill>
              </a:rPr>
              <a:t>либеральный</a:t>
            </a:r>
            <a:r>
              <a:rPr lang="ru-RU" sz="1600" b="1" smtClean="0">
                <a:solidFill>
                  <a:srgbClr val="403118"/>
                </a:solidFill>
              </a:rPr>
              <a:t> план равенства, свободы и справедливости</a:t>
            </a:r>
            <a:r>
              <a:rPr lang="ru-RU" sz="1600" smtClean="0">
                <a:solidFill>
                  <a:srgbClr val="403118"/>
                </a:solidFill>
              </a:rPr>
              <a:t>» (Хайек, 1973/2016, с. 328—329).</a:t>
            </a:r>
          </a:p>
          <a:p>
            <a:pPr indent="0">
              <a:lnSpc>
                <a:spcPts val="2100"/>
              </a:lnSpc>
              <a:spcBef>
                <a:spcPts val="1200"/>
              </a:spcBef>
            </a:pPr>
            <a:endParaRPr lang="ru-RU" sz="1600">
              <a:solidFill>
                <a:srgbClr val="4031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1935" y="1251678"/>
            <a:ext cx="7255240" cy="388620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5000" b="1" smtClean="0">
                <a:solidFill>
                  <a:srgbClr val="403118"/>
                </a:solidFill>
              </a:rPr>
              <a:t>Google Books</a:t>
            </a:r>
            <a:endParaRPr lang="ru-RU" sz="5000" b="1" smtClean="0">
              <a:solidFill>
                <a:srgbClr val="403118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sz="5000" b="1" smtClean="0">
                <a:solidFill>
                  <a:srgbClr val="403118"/>
                </a:solidFill>
              </a:rPr>
              <a:t>Google </a:t>
            </a:r>
            <a:r>
              <a:rPr lang="en-US" sz="5000" b="1" err="1" smtClean="0">
                <a:solidFill>
                  <a:srgbClr val="403118"/>
                </a:solidFill>
              </a:rPr>
              <a:t>Ngram</a:t>
            </a:r>
            <a:r>
              <a:rPr lang="en-US" sz="5000" b="1" smtClean="0">
                <a:solidFill>
                  <a:srgbClr val="403118"/>
                </a:solidFill>
              </a:rPr>
              <a:t> Viewer</a:t>
            </a:r>
            <a:endParaRPr lang="ru-RU" sz="5000" b="1" smtClean="0">
              <a:solidFill>
                <a:srgbClr val="403118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5000" b="1" smtClean="0">
                <a:solidFill>
                  <a:srgbClr val="403118"/>
                </a:solidFill>
              </a:rPr>
              <a:t>Лингвист Марк Дэвис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242" y="274637"/>
            <a:ext cx="7532557" cy="1143000"/>
          </a:xfrm>
        </p:spPr>
        <p:txBody>
          <a:bodyPr/>
          <a:lstStyle/>
          <a:p>
            <a:pPr>
              <a:tabLst>
                <a:tab pos="5202238" algn="l"/>
                <a:tab pos="5472113" algn="l"/>
              </a:tabLst>
            </a:pPr>
            <a:r>
              <a:rPr lang="en-US" smtClean="0">
                <a:latin typeface="Trebuchet MS" pitchFamily="34" charset="0"/>
                <a:ea typeface="Times New Roman"/>
                <a:cs typeface="Times New Roman"/>
              </a:rPr>
              <a:t>Pre-political</a:t>
            </a:r>
            <a:r>
              <a:rPr lang="ru-RU" smtClean="0">
                <a:latin typeface="Trebuchet MS" pitchFamily="34" charset="0"/>
                <a:ea typeface="Times New Roman"/>
                <a:cs typeface="Times New Roman"/>
              </a:rPr>
              <a:t>	</a:t>
            </a:r>
            <a:r>
              <a:rPr lang="en-US" smtClean="0">
                <a:latin typeface="Trebuchet MS" pitchFamily="34" charset="0"/>
                <a:ea typeface="Times New Roman"/>
                <a:cs typeface="Times New Roman"/>
              </a:rPr>
              <a:t>Political</a:t>
            </a:r>
            <a:endParaRPr lang="ru-RU">
              <a:latin typeface="Trebuchet MS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79489" y="1611442"/>
          <a:ext cx="7615003" cy="4570000"/>
        </p:xfrm>
        <a:graphic>
          <a:graphicData uri="http://schemas.openxmlformats.org/drawingml/2006/table">
            <a:tbl>
              <a:tblPr/>
              <a:tblGrid>
                <a:gridCol w="2375941"/>
                <a:gridCol w="2583022"/>
                <a:gridCol w="2656040"/>
              </a:tblGrid>
              <a:tr h="4235029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education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Arts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arts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sciences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hand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err="1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rewarder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kind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air 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endowments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60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mind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4000" marR="68580" marT="126000" marB="126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way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encouragement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carriages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breath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ham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conceit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church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notions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contribution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0000" marR="68580" marT="126000" marB="126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2430"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system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principles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plan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views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ideas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policy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government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  <a:p>
                      <a:pPr marL="392430">
                        <a:lnSpc>
                          <a:spcPts val="34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>
                          <a:solidFill>
                            <a:srgbClr val="403118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opinions</a:t>
                      </a:r>
                      <a:endParaRPr lang="ru-RU" sz="2400" baseline="0">
                        <a:solidFill>
                          <a:srgbClr val="403118"/>
                        </a:solidFill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126000" marB="126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3_Dissident1.jpg"/>
          <p:cNvPicPr>
            <a:picLocks noChangeAspect="1"/>
          </p:cNvPicPr>
          <p:nvPr/>
        </p:nvPicPr>
        <p:blipFill>
          <a:blip r:embed="rId2"/>
          <a:srcRect l="8982" r="22809"/>
          <a:stretch>
            <a:fillRect/>
          </a:stretch>
        </p:blipFill>
        <p:spPr>
          <a:xfrm>
            <a:off x="3417081" y="1127324"/>
            <a:ext cx="2332760" cy="3420000"/>
          </a:xfrm>
          <a:prstGeom prst="rect">
            <a:avLst/>
          </a:prstGeom>
        </p:spPr>
      </p:pic>
      <p:pic>
        <p:nvPicPr>
          <p:cNvPr id="3" name="Рисунок 2" descr="09_kle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73" y="1477168"/>
            <a:ext cx="2268458" cy="3420000"/>
          </a:xfrm>
          <a:prstGeom prst="rect">
            <a:avLst/>
          </a:prstGeom>
        </p:spPr>
      </p:pic>
      <p:pic>
        <p:nvPicPr>
          <p:cNvPr id="5" name="Рисунок 4" descr="09_markdavies.jpg"/>
          <p:cNvPicPr>
            <a:picLocks noChangeAspect="1"/>
          </p:cNvPicPr>
          <p:nvPr/>
        </p:nvPicPr>
        <p:blipFill>
          <a:blip r:embed="rId4"/>
          <a:srcRect l="23029" r="28959"/>
          <a:stretch>
            <a:fillRect/>
          </a:stretch>
        </p:blipFill>
        <p:spPr>
          <a:xfrm>
            <a:off x="6299743" y="1477168"/>
            <a:ext cx="2298852" cy="3420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5031883"/>
            <a:ext cx="8229600" cy="1143000"/>
          </a:xfrm>
          <a:prstGeom prst="rect">
            <a:avLst/>
          </a:prstGeom>
        </p:spPr>
        <p:txBody>
          <a:bodyPr/>
          <a:lstStyle/>
          <a:p>
            <a:pPr lvl="0" indent="182563">
              <a:tabLst>
                <a:tab pos="2957513" algn="l"/>
                <a:tab pos="6011863" algn="l"/>
              </a:tabLst>
              <a:defRPr/>
            </a:pPr>
            <a:r>
              <a:rPr kumimoji="0" lang="ru-RU" sz="2400" i="0" u="none" strike="noStrike" kern="0" cap="none" spc="0" normalizeH="0" noProof="0" smtClean="0">
                <a:ln>
                  <a:noFill/>
                </a:ln>
                <a:solidFill>
                  <a:srgbClr val="40311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Дэниел Клейн	</a:t>
            </a:r>
            <a:r>
              <a:rPr lang="ru-RU" sz="2400" smtClean="0">
                <a:solidFill>
                  <a:srgbClr val="403118"/>
                </a:solidFill>
              </a:rPr>
              <a:t> Уилл Флеминг </a:t>
            </a:r>
            <a:r>
              <a:rPr kumimoji="0" lang="ru-RU" sz="2400" i="0" u="none" strike="noStrike" kern="0" cap="none" spc="0" normalizeH="0" noProof="0" smtClean="0">
                <a:ln>
                  <a:noFill/>
                </a:ln>
                <a:solidFill>
                  <a:srgbClr val="40311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Марк Дэвис</a:t>
            </a:r>
            <a:endParaRPr kumimoji="0" lang="ru-RU" sz="2400" i="0" u="none" strike="noStrike" kern="0" cap="none" spc="0" normalizeH="0" noProof="0">
              <a:ln>
                <a:noFill/>
              </a:ln>
              <a:solidFill>
                <a:srgbClr val="40311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Овал 11"/>
          <p:cNvSpPr/>
          <p:nvPr/>
        </p:nvSpPr>
        <p:spPr>
          <a:xfrm rot="659469">
            <a:off x="3219156" y="4157135"/>
            <a:ext cx="1886935" cy="652007"/>
          </a:xfrm>
          <a:prstGeom prst="ellipse">
            <a:avLst/>
          </a:prstGeom>
          <a:solidFill>
            <a:srgbClr val="F6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м</a:t>
            </a:r>
            <a:endParaRPr lang="ru-RU"/>
          </a:p>
        </p:txBody>
      </p:sp>
      <p:sp>
        <p:nvSpPr>
          <p:cNvPr id="15" name="Овал 14"/>
          <p:cNvSpPr/>
          <p:nvPr/>
        </p:nvSpPr>
        <p:spPr>
          <a:xfrm rot="2148238">
            <a:off x="4889800" y="3249958"/>
            <a:ext cx="867740" cy="2133952"/>
          </a:xfrm>
          <a:prstGeom prst="ellipse">
            <a:avLst/>
          </a:prstGeom>
          <a:solidFill>
            <a:srgbClr val="F6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Другая 1">
      <a:dk1>
        <a:srgbClr val="262626"/>
      </a:dk1>
      <a:lt1>
        <a:srgbClr val="F6F0E6"/>
      </a:lt1>
      <a:dk2>
        <a:srgbClr val="645A48"/>
      </a:dk2>
      <a:lt2>
        <a:srgbClr val="B4AD9E"/>
      </a:lt2>
      <a:accent1>
        <a:srgbClr val="ADB48E"/>
      </a:accent1>
      <a:accent2>
        <a:srgbClr val="867961"/>
      </a:accent2>
      <a:accent3>
        <a:srgbClr val="CBB680"/>
      </a:accent3>
      <a:accent4>
        <a:srgbClr val="78A3C0"/>
      </a:accent4>
      <a:accent5>
        <a:srgbClr val="C0AE91"/>
      </a:accent5>
      <a:accent6>
        <a:srgbClr val="668874"/>
      </a:accent6>
      <a:hlink>
        <a:srgbClr val="4B94B3"/>
      </a:hlink>
      <a:folHlink>
        <a:srgbClr val="4141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1568</TotalTime>
  <Words>534</Words>
  <Application>Microsoft Office PowerPoint</Application>
  <PresentationFormat>Экран (4:3)</PresentationFormat>
  <Paragraphs>129</Paragraphs>
  <Slides>24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Trebuchet MS</vt:lpstr>
      <vt:lpstr>Wingdings</vt:lpstr>
      <vt:lpstr>Custom Theme</vt:lpstr>
      <vt:lpstr>Acrobat Document</vt:lpstr>
      <vt:lpstr>Презентация PowerPoint</vt:lpstr>
      <vt:lpstr>Значения прилагательного liberal  в английском языке с середины XIV в.  (по etymonline.com)</vt:lpstr>
      <vt:lpstr>Презентация PowerPoint</vt:lpstr>
      <vt:lpstr>Йорн Леонхард  «Либерализм: к исторической семантике европейских толкований»</vt:lpstr>
      <vt:lpstr>Йорн Леонхард о появлении  политического значения у liberal</vt:lpstr>
      <vt:lpstr>Сомнения Ф. Хайека в версии заимствования</vt:lpstr>
      <vt:lpstr>Презентация PowerPoint</vt:lpstr>
      <vt:lpstr>Pre-political Political</vt:lpstr>
      <vt:lpstr>Презентация PowerPoint</vt:lpstr>
      <vt:lpstr>Когда появилось политическое значение?   Ответ: в английском языке — около 1770 г.</vt:lpstr>
      <vt:lpstr>Первые 20 существительных, встречающиеся  в словосочетаниях  с прилагательным liberal,  1740—1769 гг.</vt:lpstr>
      <vt:lpstr>Доля использования в политическом значении в 1740—1810 гг. (первые 100 сущ., сочетающиеся с прил. liberal, по десятилетиям)</vt:lpstr>
      <vt:lpstr>Доля использования в политическом значении  в 1770—1799 и 1800—1829 гг.</vt:lpstr>
      <vt:lpstr>William Robertson History of the reign of the emperor Charles V</vt:lpstr>
      <vt:lpstr>Презентация PowerPoint</vt:lpstr>
      <vt:lpstr>Презентация PowerPoint</vt:lpstr>
      <vt:lpstr>Адам Смит  Богатство народов</vt:lpstr>
      <vt:lpstr>Презентация PowerPoint</vt:lpstr>
      <vt:lpstr>Презентация PowerPoint</vt:lpstr>
      <vt:lpstr>Презентация PowerPoint</vt:lpstr>
      <vt:lpstr>Ранние переводы сочинений У. Робертсона и А. Смита</vt:lpstr>
      <vt:lpstr>Презентация PowerPoint</vt:lpstr>
      <vt:lpstr>Доля использования в политическом значении  в 1770—1799 и 1800—1829 гг.</vt:lpstr>
      <vt:lpstr> От liberal к liberalism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Liberalism: How the Term Got Started and What It Originally Meant</dc:title>
  <dc:creator>Gale</dc:creator>
  <cp:lastModifiedBy>Alex</cp:lastModifiedBy>
  <cp:revision>124</cp:revision>
  <dcterms:modified xsi:type="dcterms:W3CDTF">2018-05-19T10:22:19Z</dcterms:modified>
</cp:coreProperties>
</file>